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70" r:id="rId5"/>
    <p:sldId id="267" r:id="rId6"/>
    <p:sldId id="269" r:id="rId7"/>
    <p:sldId id="266" r:id="rId8"/>
    <p:sldId id="268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0218F1D-621D-4478-85FE-0D17A9CE1BDE}">
          <p14:sldIdLst>
            <p14:sldId id="257"/>
            <p14:sldId id="258"/>
            <p14:sldId id="270"/>
            <p14:sldId id="267"/>
            <p14:sldId id="269"/>
            <p14:sldId id="266"/>
            <p14:sldId id="268"/>
          </p14:sldIdLst>
        </p14:section>
        <p14:section name="Başlıksız Bölüm" id="{2109EF46-AB84-4365-9235-3926D793389A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2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03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634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96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80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06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48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16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5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430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41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6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4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5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3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9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0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4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2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0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2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696817" y="1510749"/>
            <a:ext cx="6858000" cy="2943433"/>
          </a:xfrm>
        </p:spPr>
        <p:txBody>
          <a:bodyPr>
            <a:normAutofit/>
          </a:bodyPr>
          <a:lstStyle/>
          <a:p>
            <a:r>
              <a:rPr lang="tr-TR" b="1" dirty="0" smtClean="0"/>
              <a:t>SHB-101 SOSYOLOJİ</a:t>
            </a:r>
            <a:br>
              <a:rPr lang="tr-TR" b="1" dirty="0" smtClean="0"/>
            </a:br>
            <a:r>
              <a:rPr lang="tr-TR" b="1" dirty="0" smtClean="0"/>
              <a:t>TOPLUM TİPLERİ VE TOPLUMSAL ETKİLEŞİM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037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96169" y="1442132"/>
            <a:ext cx="78200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TOPLUM TİPLERİ</a:t>
            </a:r>
          </a:p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prstClr val="black"/>
                </a:solidFill>
              </a:rPr>
              <a:t>Avcı ve Toplayıcı Toplumlar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prstClr val="black"/>
                </a:solidFill>
              </a:rPr>
              <a:t>«İnsanlar hayvanları avlayarak, balık tutarak, yabani meyve ve bitkiler ile bal ve böcekleri toplayarak hayatlarını idame ettirirler». Basit bir teknoloji kullanırlar (Bozkurt, 2008).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685621" y="756332"/>
            <a:ext cx="78200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TOPLUM TİPLERİ</a:t>
            </a:r>
          </a:p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Göçebe ve Bahçıvan Toplumlar: </a:t>
            </a:r>
          </a:p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1. Daha çok toprağın kurak ve dağlık olduğu  bölgelerde ortaya çıkan göçebe toplumlardır.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2. Toprağın daha verimli olduğu bölgelerde yaşamış olan bahçıvan toplumlardır (Bozkurt, 2008).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0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46473" y="1233410"/>
            <a:ext cx="7820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Tarım </a:t>
            </a:r>
            <a:r>
              <a:rPr lang="tr-TR" sz="2400" b="1" dirty="0">
                <a:solidFill>
                  <a:prstClr val="black"/>
                </a:solidFill>
              </a:rPr>
              <a:t>Toplumları</a:t>
            </a:r>
          </a:p>
          <a:p>
            <a:pPr algn="just"/>
            <a:r>
              <a:rPr lang="tr-TR" sz="2400" dirty="0">
                <a:solidFill>
                  <a:prstClr val="black"/>
                </a:solidFill>
              </a:rPr>
              <a:t>«Temelde toprağın işlenmesi ile elde edilen tarımsal üretime dayanırlar»</a:t>
            </a: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Endüstriyel </a:t>
            </a:r>
            <a:r>
              <a:rPr lang="tr-TR" sz="2400" b="1" dirty="0" smtClean="0">
                <a:solidFill>
                  <a:prstClr val="black"/>
                </a:solidFill>
              </a:rPr>
              <a:t>Toplumlar: </a:t>
            </a:r>
            <a:r>
              <a:rPr lang="tr-TR" sz="2400" dirty="0" smtClean="0">
                <a:solidFill>
                  <a:prstClr val="black"/>
                </a:solidFill>
              </a:rPr>
              <a:t>Fabrika üretimi düzeninin egemenliğinde bir sosyal örgütlenme biçimi (Bozkurt, 2008</a:t>
            </a:r>
            <a:r>
              <a:rPr lang="tr-TR" sz="2400" dirty="0" smtClean="0">
                <a:solidFill>
                  <a:prstClr val="black"/>
                </a:solidFill>
              </a:rPr>
              <a:t>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5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278116" y="140106"/>
            <a:ext cx="78200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Endüstriyel </a:t>
            </a:r>
            <a:r>
              <a:rPr lang="tr-TR" sz="2400" b="1" dirty="0" smtClean="0">
                <a:solidFill>
                  <a:prstClr val="black"/>
                </a:solidFill>
              </a:rPr>
              <a:t>Toplumlar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Freyer’e göre İngiltere’de endüstri </a:t>
            </a:r>
            <a:r>
              <a:rPr lang="tr-TR" sz="2400" dirty="0" smtClean="0">
                <a:solidFill>
                  <a:prstClr val="black"/>
                </a:solidFill>
              </a:rPr>
              <a:t>toplumu alt dalga halinde gelişmiştir. Bunlar:  </a:t>
            </a:r>
            <a:endParaRPr lang="tr-TR" sz="24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«Dokuma dalgası</a:t>
            </a:r>
            <a:r>
              <a:rPr lang="tr-TR" sz="2400" dirty="0" smtClean="0">
                <a:solidFill>
                  <a:prstClr val="black"/>
                </a:solidFill>
              </a:rPr>
              <a:t>» </a:t>
            </a:r>
            <a:endParaRPr lang="tr-TR" sz="24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«Demir ve çelik dalgası</a:t>
            </a:r>
            <a:r>
              <a:rPr lang="tr-TR" sz="2400" dirty="0" smtClean="0">
                <a:solidFill>
                  <a:prstClr val="black"/>
                </a:solidFill>
              </a:rPr>
              <a:t>» </a:t>
            </a:r>
            <a:endParaRPr lang="tr-TR" sz="24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«Ulaştırma dalgası</a:t>
            </a:r>
            <a:r>
              <a:rPr lang="tr-TR" sz="2400" dirty="0" smtClean="0">
                <a:solidFill>
                  <a:prstClr val="black"/>
                </a:solidFill>
              </a:rPr>
              <a:t>»</a:t>
            </a:r>
            <a:endParaRPr lang="tr-TR" sz="24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prstClr val="black"/>
                </a:solidFill>
              </a:rPr>
              <a:t>«Kimya çağı dalgası»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prstClr val="black"/>
                </a:solidFill>
              </a:rPr>
              <a:t>«</a:t>
            </a:r>
            <a:r>
              <a:rPr lang="tr-TR" sz="2400" dirty="0" err="1" smtClean="0">
                <a:solidFill>
                  <a:prstClr val="black"/>
                </a:solidFill>
              </a:rPr>
              <a:t>Elektirik</a:t>
            </a:r>
            <a:r>
              <a:rPr lang="tr-TR" sz="2400" dirty="0" smtClean="0">
                <a:solidFill>
                  <a:prstClr val="black"/>
                </a:solidFill>
              </a:rPr>
              <a:t> endüstrisi dalgası»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prstClr val="black"/>
                </a:solidFill>
              </a:rPr>
              <a:t>«Benzin motorları çağı». Daha sonra bu dalgalara «atom </a:t>
            </a:r>
            <a:r>
              <a:rPr lang="tr-TR" sz="2400" dirty="0" err="1" smtClean="0">
                <a:solidFill>
                  <a:prstClr val="black"/>
                </a:solidFill>
              </a:rPr>
              <a:t>çağı»nı</a:t>
            </a:r>
            <a:r>
              <a:rPr lang="tr-TR" sz="2400" dirty="0" smtClean="0">
                <a:solidFill>
                  <a:prstClr val="black"/>
                </a:solidFill>
              </a:rPr>
              <a:t> da eklemiştir (Bozkurt, 2008).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9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685621" y="756332"/>
            <a:ext cx="7820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tr-TR" sz="2400" b="1" dirty="0" smtClean="0">
              <a:solidFill>
                <a:prstClr val="black"/>
              </a:solidFill>
            </a:endParaRPr>
          </a:p>
          <a:p>
            <a:pPr lvl="0" algn="just"/>
            <a:r>
              <a:rPr lang="tr-TR" sz="2400" b="1" dirty="0" smtClean="0">
                <a:solidFill>
                  <a:prstClr val="black"/>
                </a:solidFill>
              </a:rPr>
              <a:t>Endüstri </a:t>
            </a:r>
            <a:r>
              <a:rPr lang="tr-TR" sz="2400" b="1" dirty="0">
                <a:solidFill>
                  <a:prstClr val="black"/>
                </a:solidFill>
              </a:rPr>
              <a:t>Sonrası </a:t>
            </a:r>
            <a:r>
              <a:rPr lang="tr-TR" sz="2400" b="1" dirty="0" smtClean="0">
                <a:solidFill>
                  <a:prstClr val="black"/>
                </a:solidFill>
              </a:rPr>
              <a:t>Toplumlar</a:t>
            </a:r>
          </a:p>
          <a:p>
            <a:pPr lvl="0" algn="just"/>
            <a:endParaRPr lang="tr-TR" sz="2400" b="1" dirty="0" smtClean="0">
              <a:solidFill>
                <a:prstClr val="black"/>
              </a:solidFill>
            </a:endParaRPr>
          </a:p>
          <a:p>
            <a:pPr lvl="0" algn="just"/>
            <a:r>
              <a:rPr lang="tr-TR" sz="2400" dirty="0" smtClean="0">
                <a:solidFill>
                  <a:prstClr val="black"/>
                </a:solidFill>
              </a:rPr>
              <a:t>«Enformasyon/bilgi temelli bir ekonomiye dayanan toplumdur». Endüstri toplumunda üretim, maddi mallarda ve fabrikalarda yoğunlaşırken; endüstri sonrası toplumlarda bilgiyi üreten, kullanan ve saklayan elektronik cihazlar ile bilgisayarlar ön plandadır (Bozkurt</a:t>
            </a:r>
            <a:r>
              <a:rPr lang="tr-TR" sz="2400" dirty="0">
                <a:solidFill>
                  <a:prstClr val="black"/>
                </a:solidFill>
              </a:rPr>
              <a:t>, 2008</a:t>
            </a:r>
            <a:r>
              <a:rPr lang="tr-TR" sz="2400" dirty="0" smtClean="0">
                <a:solidFill>
                  <a:prstClr val="black"/>
                </a:solidFill>
              </a:rPr>
              <a:t>).</a:t>
            </a:r>
            <a:endParaRPr lang="tr-TR" sz="2400" dirty="0">
              <a:solidFill>
                <a:prstClr val="black"/>
              </a:solidFill>
            </a:endParaRP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7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685621" y="756332"/>
            <a:ext cx="7820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tr-TR" sz="2400" dirty="0">
              <a:solidFill>
                <a:prstClr val="black"/>
              </a:solidFill>
            </a:endParaRPr>
          </a:p>
          <a:p>
            <a:pPr lvl="0" algn="just"/>
            <a:r>
              <a:rPr lang="tr-TR" sz="2400" b="1" dirty="0" smtClean="0">
                <a:solidFill>
                  <a:prstClr val="black"/>
                </a:solidFill>
              </a:rPr>
              <a:t>Toplumsal Etkileşimin Öğeleri</a:t>
            </a:r>
          </a:p>
          <a:p>
            <a:pPr lvl="0" algn="just"/>
            <a:r>
              <a:rPr lang="tr-TR" sz="2400" dirty="0" smtClean="0">
                <a:solidFill>
                  <a:prstClr val="black"/>
                </a:solidFill>
              </a:rPr>
              <a:t>Mikro sosyolojinin inceleme alanına girer. Toplumsal etkileşim insanların, diğerlerinin tepkilerini dikkate alarak gerçekleştirdikleri eylemlerdir. </a:t>
            </a:r>
          </a:p>
          <a:p>
            <a:pPr lvl="0" algn="just"/>
            <a:endParaRPr lang="tr-TR" sz="2400" dirty="0" smtClean="0">
              <a:solidFill>
                <a:prstClr val="black"/>
              </a:solidFill>
            </a:endParaRPr>
          </a:p>
          <a:p>
            <a:pPr lvl="0" algn="just"/>
            <a:r>
              <a:rPr lang="tr-TR" sz="2400" b="1" dirty="0" smtClean="0">
                <a:solidFill>
                  <a:prstClr val="black"/>
                </a:solidFill>
              </a:rPr>
              <a:t>Statü: </a:t>
            </a:r>
            <a:r>
              <a:rPr lang="tr-TR" sz="2400" dirty="0" smtClean="0">
                <a:solidFill>
                  <a:prstClr val="black"/>
                </a:solidFill>
              </a:rPr>
              <a:t>Kişinin toplumsal yapı içindeki konum</a:t>
            </a:r>
          </a:p>
          <a:p>
            <a:pPr lvl="0" algn="just"/>
            <a:r>
              <a:rPr lang="tr-TR" sz="2400" b="1" dirty="0" smtClean="0">
                <a:solidFill>
                  <a:prstClr val="black"/>
                </a:solidFill>
              </a:rPr>
              <a:t>Toplumsal rol</a:t>
            </a:r>
            <a:r>
              <a:rPr lang="tr-TR" sz="2400" dirty="0" smtClean="0">
                <a:solidFill>
                  <a:prstClr val="black"/>
                </a:solidFill>
              </a:rPr>
              <a:t>: Belirli bir statüdeki kişiden beklenen davranış</a:t>
            </a:r>
          </a:p>
          <a:p>
            <a:pPr lvl="0" algn="just"/>
            <a:r>
              <a:rPr lang="tr-TR" sz="2400" b="1" dirty="0" smtClean="0">
                <a:solidFill>
                  <a:prstClr val="black"/>
                </a:solidFill>
              </a:rPr>
              <a:t>Toplumsal ağ</a:t>
            </a:r>
            <a:r>
              <a:rPr lang="tr-TR" sz="2400" dirty="0" smtClean="0">
                <a:solidFill>
                  <a:prstClr val="black"/>
                </a:solidFill>
              </a:rPr>
              <a:t>: Bir bireyin hem grup içinde hem de gruplar, kuruluşlar ve kurumlarla olan bütün ilişkilerini içeren ağları (Bozkurt</a:t>
            </a:r>
            <a:r>
              <a:rPr lang="tr-TR" sz="2400" dirty="0">
                <a:solidFill>
                  <a:prstClr val="black"/>
                </a:solidFill>
              </a:rPr>
              <a:t>, 2008</a:t>
            </a:r>
            <a:r>
              <a:rPr lang="tr-TR" sz="2400" dirty="0" smtClean="0">
                <a:solidFill>
                  <a:prstClr val="black"/>
                </a:solidFill>
              </a:rPr>
              <a:t>). </a:t>
            </a:r>
            <a:endParaRPr lang="tr-TR" sz="2400" dirty="0">
              <a:solidFill>
                <a:prstClr val="black"/>
              </a:solidFill>
            </a:endParaRP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20078" y="696697"/>
            <a:ext cx="87066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Yararlanılan Kaynaklar</a:t>
            </a: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Bozkurt, V. (2008). Değişen Dünyada Sosyoloji. Bursa: Ekin Basım Yayın Dağıtım.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endParaRPr lang="tr-TR" sz="2400" dirty="0" smtClean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285</Words>
  <Application>Microsoft Office PowerPoint</Application>
  <PresentationFormat>Geniş ekran</PresentationFormat>
  <Paragraphs>51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Ofis Teması</vt:lpstr>
      <vt:lpstr>1_Ofis Teması</vt:lpstr>
      <vt:lpstr>SHB-101 SOSYOLOJİ TOPLUM TİPLERİ VE TOPLUMSAL ETKİLEŞİM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SHB-101 SOSYOLOJİ POSTMODERNİTE DOÇ.DR.FİLİZ YILDIRIM</dc:title>
  <dc:creator>C</dc:creator>
  <cp:lastModifiedBy>C</cp:lastModifiedBy>
  <cp:revision>22</cp:revision>
  <dcterms:created xsi:type="dcterms:W3CDTF">2017-11-01T18:07:13Z</dcterms:created>
  <dcterms:modified xsi:type="dcterms:W3CDTF">2018-02-04T17:10:29Z</dcterms:modified>
</cp:coreProperties>
</file>