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70" r:id="rId5"/>
    <p:sldId id="267" r:id="rId6"/>
    <p:sldId id="269" r:id="rId7"/>
    <p:sldId id="266" r:id="rId8"/>
    <p:sldId id="268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8"/>
            <p14:sldId id="270"/>
            <p14:sldId id="267"/>
            <p14:sldId id="269"/>
            <p14:sldId id="266"/>
            <p14:sldId id="268"/>
          </p14:sldIdLst>
        </p14:section>
        <p14:section name="Başlıksız Bölüm" id="{2109EF46-AB84-4365-9235-3926D793389A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3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63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196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80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06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48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8162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5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0411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06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34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6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TOPLUM TİPLERİ VE TOPLUMSAL ETKİLEŞİM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596169" y="1442132"/>
            <a:ext cx="7820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TOPLUM TİPLERİ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Avcı ve Toplayıcı Toplumlar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</a:rPr>
              <a:t>«İnsanlar hayvanları avlayarak, balık tutarak, yabani meyve ve bitkiler ile bal ve böcekleri toplayarak hayatlarını idame ettirirler». Basit bir teknoloji kullanırlar (Bozkurt, 2008).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6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TOPLUM TİPLERİ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Göçebe ve Bahçıvan Toplumlar: </a:t>
            </a:r>
          </a:p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1. Daha çok toprağın kurak ve dağlık olduğu  bölgelerde ortaya çıkan göçebe toplumlardır.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2. Toprağın daha verimli olduğu bölgelerde yaşamış olan bahçıvan toplumlardır (Bozkurt, 2008).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546473" y="1233410"/>
            <a:ext cx="7820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Tarım </a:t>
            </a:r>
            <a:r>
              <a:rPr lang="tr-TR" sz="2400" b="1" dirty="0">
                <a:solidFill>
                  <a:prstClr val="black"/>
                </a:solidFill>
              </a:rPr>
              <a:t>Toplumları</a:t>
            </a: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«Temelde toprağın işlenmesi ile elde edilen tarımsal üretime dayanırlar»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Endüstriyel </a:t>
            </a:r>
            <a:r>
              <a:rPr lang="tr-TR" sz="2400" b="1" dirty="0" smtClean="0">
                <a:solidFill>
                  <a:prstClr val="black"/>
                </a:solidFill>
              </a:rPr>
              <a:t>Toplumlar: </a:t>
            </a:r>
            <a:r>
              <a:rPr lang="tr-TR" sz="2400" dirty="0" smtClean="0">
                <a:solidFill>
                  <a:prstClr val="black"/>
                </a:solidFill>
              </a:rPr>
              <a:t>Fabrika üretimi düzeninin egemenliğinde bir sosyal örgütlenme biçimi (Bozkurt, 2008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65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278116" y="140106"/>
            <a:ext cx="78200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Endüstriyel </a:t>
            </a:r>
            <a:r>
              <a:rPr lang="tr-TR" sz="2400" b="1" dirty="0" smtClean="0">
                <a:solidFill>
                  <a:prstClr val="black"/>
                </a:solidFill>
              </a:rPr>
              <a:t>Toplumlar</a:t>
            </a: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Freyer’e göre İngiltere’de endüstri </a:t>
            </a:r>
            <a:r>
              <a:rPr lang="tr-TR" sz="2400" dirty="0" smtClean="0">
                <a:solidFill>
                  <a:prstClr val="black"/>
                </a:solidFill>
              </a:rPr>
              <a:t>toplumu alt dalga halinde gelişmiştir. Bunlar:  </a:t>
            </a: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«Dokuma dalgası</a:t>
            </a:r>
            <a:r>
              <a:rPr lang="tr-TR" sz="2400" dirty="0" smtClean="0">
                <a:solidFill>
                  <a:prstClr val="black"/>
                </a:solidFill>
              </a:rPr>
              <a:t>» </a:t>
            </a: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«Demir ve çelik dalgası</a:t>
            </a:r>
            <a:r>
              <a:rPr lang="tr-TR" sz="2400" dirty="0" smtClean="0">
                <a:solidFill>
                  <a:prstClr val="black"/>
                </a:solidFill>
              </a:rPr>
              <a:t>» </a:t>
            </a: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>
                <a:solidFill>
                  <a:prstClr val="black"/>
                </a:solidFill>
              </a:rPr>
              <a:t>«Ulaştırma dalgası</a:t>
            </a:r>
            <a:r>
              <a:rPr lang="tr-TR" sz="2400" dirty="0" smtClean="0">
                <a:solidFill>
                  <a:prstClr val="black"/>
                </a:solidFill>
              </a:rPr>
              <a:t>»</a:t>
            </a: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</a:rPr>
              <a:t>«Kimya çağı dalgası»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</a:rPr>
              <a:t>«</a:t>
            </a:r>
            <a:r>
              <a:rPr lang="tr-TR" sz="2400" dirty="0" err="1" smtClean="0">
                <a:solidFill>
                  <a:prstClr val="black"/>
                </a:solidFill>
              </a:rPr>
              <a:t>Elektirik</a:t>
            </a:r>
            <a:r>
              <a:rPr lang="tr-TR" sz="2400" dirty="0" smtClean="0">
                <a:solidFill>
                  <a:prstClr val="black"/>
                </a:solidFill>
              </a:rPr>
              <a:t> endüstrisi dalgası»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</a:rPr>
              <a:t>«Benzin motorları çağı». Daha sonra bu dalgalara «atom </a:t>
            </a:r>
            <a:r>
              <a:rPr lang="tr-TR" sz="2400" dirty="0" err="1" smtClean="0">
                <a:solidFill>
                  <a:prstClr val="black"/>
                </a:solidFill>
              </a:rPr>
              <a:t>çağı»nı</a:t>
            </a:r>
            <a:r>
              <a:rPr lang="tr-TR" sz="2400" dirty="0" smtClean="0">
                <a:solidFill>
                  <a:prstClr val="black"/>
                </a:solidFill>
              </a:rPr>
              <a:t> da eklemiştir (Bozkurt, 2008).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99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Endüstri </a:t>
            </a:r>
            <a:r>
              <a:rPr lang="tr-TR" sz="2400" b="1" dirty="0">
                <a:solidFill>
                  <a:prstClr val="black"/>
                </a:solidFill>
              </a:rPr>
              <a:t>Sonrası </a:t>
            </a:r>
            <a:r>
              <a:rPr lang="tr-TR" sz="2400" b="1" dirty="0" smtClean="0">
                <a:solidFill>
                  <a:prstClr val="black"/>
                </a:solidFill>
              </a:rPr>
              <a:t>Toplumlar</a:t>
            </a:r>
          </a:p>
          <a:p>
            <a:pPr lvl="0" algn="just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dirty="0" smtClean="0">
                <a:solidFill>
                  <a:prstClr val="black"/>
                </a:solidFill>
              </a:rPr>
              <a:t>«Enformasyon/bilgi temelli bir ekonomiye dayanan toplumdur». Endüstri toplumunda üretim, maddi mallarda ve fabrikalarda yoğunlaşırken; endüstri sonrası toplumlarda bilgiyi üreten, kullanan ve saklayan elektronik cihazlar ile bilgisayarlar ön plandadır (Bozkurt</a:t>
            </a:r>
            <a:r>
              <a:rPr lang="tr-TR" sz="2400" dirty="0">
                <a:solidFill>
                  <a:prstClr val="black"/>
                </a:solidFill>
              </a:rPr>
              <a:t>, 2008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07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685621" y="756332"/>
            <a:ext cx="78200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Toplumsal Etkileşimin Öğeleri</a:t>
            </a:r>
          </a:p>
          <a:p>
            <a:pPr lvl="0" algn="just"/>
            <a:r>
              <a:rPr lang="tr-TR" sz="2400" dirty="0" smtClean="0">
                <a:solidFill>
                  <a:prstClr val="black"/>
                </a:solidFill>
              </a:rPr>
              <a:t>Mikro sosyolojinin inceleme alanına girer. Toplumsal etkileşim insanların, diğerlerinin tepkilerini dikkate alarak gerçekleştirdikleri eylemlerdir. </a:t>
            </a:r>
          </a:p>
          <a:p>
            <a:pPr lvl="0" algn="just"/>
            <a:endParaRPr lang="tr-TR" sz="2400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Statü: </a:t>
            </a:r>
            <a:r>
              <a:rPr lang="tr-TR" sz="2400" dirty="0" smtClean="0">
                <a:solidFill>
                  <a:prstClr val="black"/>
                </a:solidFill>
              </a:rPr>
              <a:t>Kişinin toplumsal yapı içindeki konum</a:t>
            </a: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Toplumsal rol</a:t>
            </a:r>
            <a:r>
              <a:rPr lang="tr-TR" sz="2400" dirty="0" smtClean="0">
                <a:solidFill>
                  <a:prstClr val="black"/>
                </a:solidFill>
              </a:rPr>
              <a:t>: Belirli bir statüdeki kişiden beklenen davranış</a:t>
            </a: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Toplumsal ağ</a:t>
            </a:r>
            <a:r>
              <a:rPr lang="tr-TR" sz="2400" dirty="0" smtClean="0">
                <a:solidFill>
                  <a:prstClr val="black"/>
                </a:solidFill>
              </a:rPr>
              <a:t>: Bir bireyin hem grup içinde hem de gruplar, kuruluşlar ve kurumlarla olan bütün ilişkilerini içeren ağları (Bozkurt</a:t>
            </a:r>
            <a:r>
              <a:rPr lang="tr-TR" sz="2400" dirty="0">
                <a:solidFill>
                  <a:prstClr val="black"/>
                </a:solidFill>
              </a:rPr>
              <a:t>, 2008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67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20078" y="696697"/>
            <a:ext cx="870667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Bozkurt, V. (2008). Değişen Dünyada Sosyoloji. Bursa: Ekin Basım Yayın Dağıtım. </a:t>
            </a: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3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285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Ofis Teması</vt:lpstr>
      <vt:lpstr>1_Ofis Teması</vt:lpstr>
      <vt:lpstr>SHB-101 SOSYOLOJİ TOPLUM TİPLERİ VE TOPLUMSAL ETKİLEŞİM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22</cp:revision>
  <dcterms:created xsi:type="dcterms:W3CDTF">2017-11-01T18:07:13Z</dcterms:created>
  <dcterms:modified xsi:type="dcterms:W3CDTF">2018-02-04T17:10:29Z</dcterms:modified>
</cp:coreProperties>
</file>