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D5429A12-B852-4E99-B8A1-A842943C0AD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429A12-B852-4E99-B8A1-A842943C0AD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429A12-B852-4E99-B8A1-A842943C0AD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FC76DA9A-EEFC-4E07-AA9D-16D62E233DB1}"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D5429A12-B852-4E99-B8A1-A842943C0ADE}"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C76DA9A-EEFC-4E07-AA9D-16D62E233DB1}" type="datetimeFigureOut">
              <a:rPr lang="tr-TR" smtClean="0"/>
              <a:pPr/>
              <a:t>14.05.2018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429A12-B852-4E99-B8A1-A842943C0ADE}"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571472" y="1571612"/>
            <a:ext cx="7851648" cy="2471742"/>
          </a:xfrm>
        </p:spPr>
        <p:txBody>
          <a:bodyPr>
            <a:normAutofit fontScale="90000"/>
          </a:bodyPr>
          <a:lstStyle/>
          <a:p>
            <a:pPr algn="ctr"/>
            <a:r>
              <a:rPr lang="en-US" dirty="0" smtClean="0"/>
              <a:t>ZTM 316 </a:t>
            </a:r>
            <a:r>
              <a:rPr lang="en-US" dirty="0" err="1" smtClean="0"/>
              <a:t>Mekanizmalar</a:t>
            </a:r>
            <a:r>
              <a:rPr lang="en-US" dirty="0" smtClean="0"/>
              <a:t> </a:t>
            </a:r>
            <a:r>
              <a:rPr lang="tr-TR" smtClean="0"/>
              <a:t/>
            </a:r>
            <a:br>
              <a:rPr lang="tr-TR" smtClean="0"/>
            </a:br>
            <a:r>
              <a:rPr lang="tr-TR" dirty="0" smtClean="0">
                <a:solidFill>
                  <a:schemeClr val="tx1"/>
                </a:solidFill>
              </a:rPr>
              <a:t/>
            </a:r>
            <a:br>
              <a:rPr lang="tr-TR" dirty="0" smtClean="0">
                <a:solidFill>
                  <a:schemeClr val="tx1"/>
                </a:solidFill>
              </a:rPr>
            </a:br>
            <a:r>
              <a:rPr lang="tr-TR" dirty="0" smtClean="0">
                <a:solidFill>
                  <a:schemeClr val="tx1"/>
                </a:solidFill>
              </a:rPr>
              <a:t>4.Hafta</a:t>
            </a:r>
          </a:p>
        </p:txBody>
      </p:sp>
      <p:sp>
        <p:nvSpPr>
          <p:cNvPr id="2052" name="Rectangle 3"/>
          <p:cNvSpPr>
            <a:spLocks noGrp="1" noChangeArrowheads="1"/>
          </p:cNvSpPr>
          <p:nvPr>
            <p:ph type="subTitle" idx="1"/>
          </p:nvPr>
        </p:nvSpPr>
        <p:spPr>
          <a:xfrm>
            <a:off x="1142976" y="4714884"/>
            <a:ext cx="6400800" cy="1271587"/>
          </a:xfrm>
        </p:spPr>
        <p:txBody>
          <a:bodyPr/>
          <a:lstStyle/>
          <a:p>
            <a:pPr eaLnBrk="1" hangingPunct="1"/>
            <a:r>
              <a:rPr lang="tr-TR" dirty="0" smtClean="0">
                <a:solidFill>
                  <a:schemeClr val="bg1"/>
                </a:solidFill>
              </a:rPr>
              <a:t>Prof. Dr. Ramazan ÖZTÜRK</a:t>
            </a:r>
          </a:p>
        </p:txBody>
      </p:sp>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039F8-46BD-4F7C-9FD6-31A8E8024D9C}" type="slidenum">
              <a:rPr lang="tr-TR" smtClean="0">
                <a:solidFill>
                  <a:srgbClr val="FFFFFF"/>
                </a:solidFill>
              </a:rPr>
              <a:pPr eaLnBrk="1" hangingPunct="1"/>
              <a:t>1</a:t>
            </a:fld>
            <a:endParaRPr lang="tr-TR" smtClean="0">
              <a:solidFill>
                <a:srgbClr val="FFFFFF"/>
              </a:solidFill>
            </a:endParaRPr>
          </a:p>
        </p:txBody>
      </p:sp>
    </p:spTree>
    <p:extLst>
      <p:ext uri="{BB962C8B-B14F-4D97-AF65-F5344CB8AC3E}">
        <p14:creationId xmlns:p14="http://schemas.microsoft.com/office/powerpoint/2010/main" xmlns="" val="869170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457200" y="1600200"/>
            <a:ext cx="8229600" cy="3557588"/>
          </a:xfrm>
        </p:spPr>
        <p:txBody>
          <a:bodyPr/>
          <a:lstStyle/>
          <a:p>
            <a:pPr eaLnBrk="1" hangingPunct="1">
              <a:buFontTx/>
              <a:buNone/>
            </a:pPr>
            <a:r>
              <a:rPr lang="tr-TR" altLang="zh-TW" sz="2400" dirty="0" smtClean="0"/>
              <a:t>   Düzlemsel Mekanizmalar İçin Serbestlik Derecesi:</a:t>
            </a:r>
          </a:p>
          <a:p>
            <a:pPr eaLnBrk="1" hangingPunct="1"/>
            <a:endParaRPr lang="tr-TR" altLang="zh-TW" sz="2400" dirty="0" smtClean="0"/>
          </a:p>
          <a:p>
            <a:pPr eaLnBrk="1" hangingPunct="1">
              <a:buFontTx/>
              <a:buNone/>
            </a:pPr>
            <a:r>
              <a:rPr lang="tr-TR" altLang="zh-TW" sz="2400" dirty="0" smtClean="0"/>
              <a:t>    Düzlemsel mekanizmalar için 3 hareket söz konusudur.</a:t>
            </a:r>
          </a:p>
          <a:p>
            <a:pPr eaLnBrk="1" hangingPunct="1"/>
            <a:endParaRPr lang="tr-TR" altLang="zh-TW" sz="2400" dirty="0" smtClean="0"/>
          </a:p>
          <a:p>
            <a:pPr eaLnBrk="1" hangingPunct="1"/>
            <a:r>
              <a:rPr lang="tr-TR" altLang="zh-TW" sz="2400" dirty="0" smtClean="0"/>
              <a:t>x ekseninde öteleme hareketi</a:t>
            </a:r>
          </a:p>
          <a:p>
            <a:pPr eaLnBrk="1" hangingPunct="1"/>
            <a:r>
              <a:rPr lang="tr-TR" altLang="zh-TW" sz="2400" dirty="0" smtClean="0"/>
              <a:t>y ekseninde öteleme hareketi,</a:t>
            </a:r>
          </a:p>
          <a:p>
            <a:pPr eaLnBrk="1" hangingPunct="1"/>
            <a:r>
              <a:rPr lang="tr-TR" altLang="zh-TW" sz="2400" dirty="0" err="1" smtClean="0"/>
              <a:t>xy</a:t>
            </a:r>
            <a:r>
              <a:rPr lang="tr-TR" altLang="zh-TW" sz="2400" dirty="0" smtClean="0"/>
              <a:t> düzleminde dönme hareketi</a:t>
            </a:r>
            <a:endParaRPr lang="tr-TR" sz="2400" dirty="0" smtClean="0"/>
          </a:p>
        </p:txBody>
      </p:sp>
      <p:sp>
        <p:nvSpPr>
          <p:cNvPr id="44034"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393F73-6EE2-467A-812D-D6D457444D33}" type="slidenum">
              <a:rPr lang="tr-TR" smtClean="0"/>
              <a:pPr eaLnBrk="1" hangingPunct="1"/>
              <a:t>10</a:t>
            </a:fld>
            <a:endParaRPr lang="tr-TR" smtClean="0"/>
          </a:p>
        </p:txBody>
      </p:sp>
    </p:spTree>
    <p:extLst>
      <p:ext uri="{BB962C8B-B14F-4D97-AF65-F5344CB8AC3E}">
        <p14:creationId xmlns="" xmlns:p14="http://schemas.microsoft.com/office/powerpoint/2010/main" val="3559109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4"/>
          <p:cNvSpPr>
            <a:spLocks noGrp="1" noChangeArrowheads="1"/>
          </p:cNvSpPr>
          <p:nvPr>
            <p:ph type="title"/>
          </p:nvPr>
        </p:nvSpPr>
        <p:spPr/>
        <p:txBody>
          <a:bodyPr/>
          <a:lstStyle/>
          <a:p>
            <a:pPr algn="l" eaLnBrk="1" hangingPunct="1"/>
            <a:r>
              <a:rPr lang="tr-TR" altLang="zh-TW" sz="2400" smtClean="0">
                <a:solidFill>
                  <a:schemeClr val="tx1"/>
                </a:solidFill>
              </a:rPr>
              <a:t>Düzlemsel mekanizmaların hareketi </a:t>
            </a:r>
            <a:endParaRPr lang="tr-TR" sz="2400" smtClean="0">
              <a:solidFill>
                <a:schemeClr val="tx1"/>
              </a:solidFill>
            </a:endParaRPr>
          </a:p>
        </p:txBody>
      </p:sp>
      <p:pic>
        <p:nvPicPr>
          <p:cNvPr id="45060" name="Picture 6"/>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a:xfrm>
            <a:off x="827088" y="1989138"/>
            <a:ext cx="6049962" cy="3616325"/>
          </a:xfrm>
          <a:noFill/>
        </p:spPr>
      </p:pic>
      <p:sp>
        <p:nvSpPr>
          <p:cNvPr id="45058"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BEDE2D1-1455-4866-B755-44DF0E79316B}" type="slidenum">
              <a:rPr lang="tr-TR" smtClean="0"/>
              <a:pPr eaLnBrk="1" hangingPunct="1"/>
              <a:t>11</a:t>
            </a:fld>
            <a:endParaRPr lang="tr-TR" smtClean="0"/>
          </a:p>
        </p:txBody>
      </p:sp>
    </p:spTree>
    <p:extLst>
      <p:ext uri="{BB962C8B-B14F-4D97-AF65-F5344CB8AC3E}">
        <p14:creationId xmlns="" xmlns:p14="http://schemas.microsoft.com/office/powerpoint/2010/main" val="216820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a:xfrm>
            <a:off x="457200" y="701675"/>
            <a:ext cx="8229600" cy="1143000"/>
          </a:xfrm>
        </p:spPr>
        <p:txBody>
          <a:bodyPr/>
          <a:lstStyle/>
          <a:p>
            <a:pPr algn="l" eaLnBrk="1" hangingPunct="1"/>
            <a:r>
              <a:rPr lang="tr-TR" altLang="zh-TW" sz="2400" smtClean="0">
                <a:solidFill>
                  <a:schemeClr val="tx1"/>
                </a:solidFill>
              </a:rPr>
              <a:t>Düzlemsel mekanizmalarda sadece P4 ve P5 kinematik çiftleri vardır. 3 serbestlik derecesinden birisi kısıtlandığında, P4 kinematik çifti, ikisi kısıtlandığında P5 kinematik çifti elde edilir.</a:t>
            </a:r>
            <a:endParaRPr lang="tr-TR" sz="2400" smtClean="0">
              <a:solidFill>
                <a:schemeClr val="tx1"/>
              </a:solidFill>
            </a:endParaRPr>
          </a:p>
        </p:txBody>
      </p:sp>
      <p:pic>
        <p:nvPicPr>
          <p:cNvPr id="46084" name="Picture 5"/>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a:xfrm>
            <a:off x="827088" y="2446338"/>
            <a:ext cx="7416800" cy="2351087"/>
          </a:xfrm>
          <a:noFill/>
        </p:spPr>
      </p:pic>
      <p:sp>
        <p:nvSpPr>
          <p:cNvPr id="46082"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0B2B7B-8347-49D9-BAEC-229D70E74C84}" type="slidenum">
              <a:rPr lang="tr-TR" smtClean="0"/>
              <a:pPr eaLnBrk="1" hangingPunct="1"/>
              <a:t>12</a:t>
            </a:fld>
            <a:endParaRPr lang="tr-TR" smtClean="0"/>
          </a:p>
        </p:txBody>
      </p:sp>
      <p:sp>
        <p:nvSpPr>
          <p:cNvPr id="46085" name="Rectangle 6"/>
          <p:cNvSpPr>
            <a:spLocks noChangeArrowheads="1"/>
          </p:cNvSpPr>
          <p:nvPr/>
        </p:nvSpPr>
        <p:spPr bwMode="auto">
          <a:xfrm>
            <a:off x="1130300" y="5229225"/>
            <a:ext cx="76898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r>
              <a:rPr lang="tr-TR" altLang="zh-TW"/>
              <a:t>a) P4 Kinematik çifti 				b) P5 Kinematik çifti</a:t>
            </a:r>
          </a:p>
        </p:txBody>
      </p:sp>
    </p:spTree>
    <p:extLst>
      <p:ext uri="{BB962C8B-B14F-4D97-AF65-F5344CB8AC3E}">
        <p14:creationId xmlns="" xmlns:p14="http://schemas.microsoft.com/office/powerpoint/2010/main" val="1395262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457200" y="1125538"/>
            <a:ext cx="8229600" cy="4525962"/>
          </a:xfrm>
        </p:spPr>
        <p:txBody>
          <a:bodyPr/>
          <a:lstStyle/>
          <a:p>
            <a:pPr eaLnBrk="1" hangingPunct="1">
              <a:lnSpc>
                <a:spcPct val="90000"/>
              </a:lnSpc>
              <a:buFontTx/>
              <a:buNone/>
            </a:pPr>
            <a:r>
              <a:rPr lang="tr-TR" altLang="zh-TW" sz="2400" dirty="0" smtClean="0"/>
              <a:t>    Düzlemsel mekanizmaların serbestlik derecesi formülü:</a:t>
            </a:r>
          </a:p>
          <a:p>
            <a:pPr eaLnBrk="1" hangingPunct="1">
              <a:lnSpc>
                <a:spcPct val="90000"/>
              </a:lnSpc>
            </a:pPr>
            <a:endParaRPr lang="tr-TR" altLang="zh-TW" sz="2400" dirty="0" smtClean="0"/>
          </a:p>
          <a:p>
            <a:pPr eaLnBrk="1" hangingPunct="1">
              <a:lnSpc>
                <a:spcPct val="90000"/>
              </a:lnSpc>
              <a:buFontTx/>
              <a:buNone/>
            </a:pPr>
            <a:r>
              <a:rPr lang="tr-TR" altLang="zh-TW" sz="2400" dirty="0" smtClean="0"/>
              <a:t>     W= 3n-2P5-P4 </a:t>
            </a:r>
            <a:r>
              <a:rPr lang="tr-TR" altLang="zh-TW" sz="2400" dirty="0" err="1" smtClean="0"/>
              <a:t>dir</a:t>
            </a:r>
            <a:endParaRPr lang="tr-TR" altLang="zh-TW" sz="2400" dirty="0" smtClean="0"/>
          </a:p>
          <a:p>
            <a:pPr eaLnBrk="1" hangingPunct="1">
              <a:lnSpc>
                <a:spcPct val="90000"/>
              </a:lnSpc>
            </a:pPr>
            <a:endParaRPr lang="tr-TR" altLang="zh-TW" sz="2400" dirty="0" smtClean="0"/>
          </a:p>
          <a:p>
            <a:pPr eaLnBrk="1" hangingPunct="1">
              <a:lnSpc>
                <a:spcPct val="90000"/>
              </a:lnSpc>
              <a:buFontTx/>
              <a:buNone/>
            </a:pPr>
            <a:r>
              <a:rPr lang="tr-TR" altLang="zh-TW" sz="2400" dirty="0" smtClean="0"/>
              <a:t>    Düzlemsel sistemde uzuvlar bağlanmadan önce 3n serbestlik derecesine sahiptir. Bağlanmadan sonra P5' </a:t>
            </a:r>
            <a:r>
              <a:rPr lang="tr-TR" altLang="zh-TW" sz="2400" dirty="0" err="1" smtClean="0"/>
              <a:t>te</a:t>
            </a:r>
            <a:r>
              <a:rPr lang="tr-TR" altLang="zh-TW" sz="2400" dirty="0" smtClean="0"/>
              <a:t> iki hareket kısıtlandığı için P5'in önüne 2 katsayısı, P4' </a:t>
            </a:r>
            <a:r>
              <a:rPr lang="tr-TR" altLang="zh-TW" sz="2400" dirty="0" err="1" smtClean="0"/>
              <a:t>te</a:t>
            </a:r>
            <a:r>
              <a:rPr lang="tr-TR" altLang="zh-TW" sz="2400" dirty="0" smtClean="0"/>
              <a:t> bir hareket kısıtlandığı için P4'ün önüne 1 katsayısı gelmektedir. </a:t>
            </a:r>
            <a:endParaRPr lang="tr-TR" sz="2400" dirty="0" smtClean="0"/>
          </a:p>
        </p:txBody>
      </p:sp>
      <p:sp>
        <p:nvSpPr>
          <p:cNvPr id="47106"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BE835D-E971-4DD6-9C62-A895A03FBA64}" type="slidenum">
              <a:rPr lang="tr-TR" smtClean="0"/>
              <a:pPr eaLnBrk="1" hangingPunct="1"/>
              <a:t>13</a:t>
            </a:fld>
            <a:endParaRPr lang="tr-TR" smtClean="0"/>
          </a:p>
        </p:txBody>
      </p:sp>
    </p:spTree>
    <p:extLst>
      <p:ext uri="{BB962C8B-B14F-4D97-AF65-F5344CB8AC3E}">
        <p14:creationId xmlns="" xmlns:p14="http://schemas.microsoft.com/office/powerpoint/2010/main" val="1923550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p:txBody>
          <a:bodyPr/>
          <a:lstStyle/>
          <a:p>
            <a:pPr algn="l" eaLnBrk="1" hangingPunct="1"/>
            <a:r>
              <a:rPr lang="tr-TR" altLang="zh-TW" sz="2400" dirty="0" smtClean="0">
                <a:solidFill>
                  <a:schemeClr val="tx1"/>
                </a:solidFill>
              </a:rPr>
              <a:t>Aşağıda, bazı düzlemsel mekanizmanın serbestlik derecesi bulunmuştur.</a:t>
            </a:r>
            <a:endParaRPr lang="tr-TR" sz="2400" dirty="0" smtClean="0">
              <a:solidFill>
                <a:schemeClr val="tx1"/>
              </a:solidFill>
            </a:endParaRPr>
          </a:p>
        </p:txBody>
      </p:sp>
      <p:pic>
        <p:nvPicPr>
          <p:cNvPr id="48132" name="Picture 5"/>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l="25978" t="18401" r="18317" b="12700"/>
          <a:stretch>
            <a:fillRect/>
          </a:stretch>
        </p:blipFill>
        <p:spPr>
          <a:xfrm>
            <a:off x="1475656" y="1999382"/>
            <a:ext cx="6034088" cy="4525962"/>
          </a:xfrm>
          <a:noFill/>
        </p:spPr>
      </p:pic>
      <p:sp>
        <p:nvSpPr>
          <p:cNvPr id="48130"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6BB5322-90A7-48BD-8823-5A13897C9EC5}" type="slidenum">
              <a:rPr lang="tr-TR" smtClean="0"/>
              <a:pPr eaLnBrk="1" hangingPunct="1"/>
              <a:t>14</a:t>
            </a:fld>
            <a:endParaRPr lang="tr-TR" smtClean="0"/>
          </a:p>
        </p:txBody>
      </p:sp>
    </p:spTree>
    <p:extLst>
      <p:ext uri="{BB962C8B-B14F-4D97-AF65-F5344CB8AC3E}">
        <p14:creationId xmlns="" xmlns:p14="http://schemas.microsoft.com/office/powerpoint/2010/main" val="137648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457200" y="1268760"/>
            <a:ext cx="8229600" cy="5055840"/>
          </a:xfrm>
        </p:spPr>
        <p:txBody>
          <a:bodyPr/>
          <a:lstStyle/>
          <a:p>
            <a:pPr eaLnBrk="1" hangingPunct="1">
              <a:lnSpc>
                <a:spcPct val="90000"/>
              </a:lnSpc>
              <a:buFontTx/>
              <a:buNone/>
            </a:pPr>
            <a:r>
              <a:rPr lang="tr-TR" altLang="zh-TW" sz="2400" b="1" dirty="0" smtClean="0">
                <a:solidFill>
                  <a:schemeClr val="tx2"/>
                </a:solidFill>
              </a:rPr>
              <a:t>    Zorunlu Hareketlilik ve Mekanizmanın Serbestlik Derecesi</a:t>
            </a:r>
          </a:p>
          <a:p>
            <a:pPr eaLnBrk="1" hangingPunct="1">
              <a:lnSpc>
                <a:spcPct val="90000"/>
              </a:lnSpc>
            </a:pPr>
            <a:endParaRPr lang="tr-TR" altLang="zh-TW" sz="2400" dirty="0" smtClean="0">
              <a:solidFill>
                <a:schemeClr val="tx2"/>
              </a:solidFill>
            </a:endParaRPr>
          </a:p>
          <a:p>
            <a:pPr eaLnBrk="1" hangingPunct="1">
              <a:lnSpc>
                <a:spcPct val="90000"/>
              </a:lnSpc>
              <a:buFontTx/>
              <a:buNone/>
            </a:pPr>
            <a:r>
              <a:rPr lang="tr-TR" altLang="zh-TW" sz="2400" dirty="0" smtClean="0"/>
              <a:t>    Bir mekanizma ya da makinanın iş yapabilmesi için gerekli koşullardan birisi de mekanizma ya da makinanın zorunlu hareketli olmasıdır. Mekanizmanın zorunlu hareketli olması, rasgele seçilmiş bir uzvunun herhangi bir konumunun, bu konumla ilgili öteki bütün uzuvların yalnız bir konumunu karşılaması anlamına gelmektedir. Zorunlu hareketlilik kinematik boyutlarla ilgili olmayıp, mekanizmanın uzuv ve mafsal sayıları ve mafsal serbestlik dereceleri ile ilgilidir.</a:t>
            </a:r>
            <a:endParaRPr lang="tr-TR" sz="2400" dirty="0" smtClean="0"/>
          </a:p>
        </p:txBody>
      </p:sp>
      <p:sp>
        <p:nvSpPr>
          <p:cNvPr id="35842"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190207-1171-46B8-A758-6AA428784073}" type="slidenum">
              <a:rPr lang="tr-TR" smtClean="0"/>
              <a:pPr eaLnBrk="1" hangingPunct="1"/>
              <a:t>2</a:t>
            </a:fld>
            <a:endParaRPr lang="tr-TR" smtClean="0"/>
          </a:p>
        </p:txBody>
      </p:sp>
    </p:spTree>
    <p:extLst>
      <p:ext uri="{BB962C8B-B14F-4D97-AF65-F5344CB8AC3E}">
        <p14:creationId xmlns="" xmlns:p14="http://schemas.microsoft.com/office/powerpoint/2010/main" val="1582438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457200" y="1600200"/>
            <a:ext cx="8229600" cy="3917032"/>
          </a:xfrm>
        </p:spPr>
        <p:txBody>
          <a:bodyPr/>
          <a:lstStyle/>
          <a:p>
            <a:pPr eaLnBrk="1" hangingPunct="1">
              <a:lnSpc>
                <a:spcPct val="80000"/>
              </a:lnSpc>
              <a:buFontTx/>
              <a:buNone/>
            </a:pPr>
            <a:r>
              <a:rPr lang="tr-TR" altLang="zh-TW" sz="2400" dirty="0" smtClean="0"/>
              <a:t>    Bir mekanizmanın serbestlik derecesi, mekanizmadaki her uzvun konumunun belirlenmesini mümkün kılan, bağımsız parametrelerin sayısıdır. Örnek olarak, üç çubuk mekanizması ya da dört köşe mafsallısı diye adlandırılan 4 uzuvlu bir mekanizma ele alınsın . Burada dört döner çift ve uzunlukları sabit dört uzuv vardır. </a:t>
            </a:r>
            <a:r>
              <a:rPr lang="tr-TR" altLang="zh-TW" sz="2400" dirty="0" smtClean="0">
                <a:sym typeface="Symbol" pitchFamily="18" charset="2"/>
              </a:rPr>
              <a:t></a:t>
            </a:r>
            <a:r>
              <a:rPr lang="tr-TR" altLang="zh-TW" sz="2400" dirty="0" smtClean="0"/>
              <a:t> açısı tanımlanırsa, B noktasının konumu belirlenir ki buradan BCD üçgeninin köşeleri de belirlenmiş olur. Böylece mekanizma üzerindeki herhangi bir nokta tanımlanmış olur. Yani, mekanizmanın serbestlik derecesi 1’dir.</a:t>
            </a:r>
            <a:endParaRPr lang="tr-TR" sz="2400" dirty="0" smtClean="0"/>
          </a:p>
        </p:txBody>
      </p:sp>
      <p:sp>
        <p:nvSpPr>
          <p:cNvPr id="36866"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690C841-406B-459D-8674-00C686B36F50}" type="slidenum">
              <a:rPr lang="tr-TR" smtClean="0"/>
              <a:pPr eaLnBrk="1" hangingPunct="1"/>
              <a:t>3</a:t>
            </a:fld>
            <a:endParaRPr lang="tr-TR" smtClean="0"/>
          </a:p>
        </p:txBody>
      </p:sp>
    </p:spTree>
    <p:extLst>
      <p:ext uri="{BB962C8B-B14F-4D97-AF65-F5344CB8AC3E}">
        <p14:creationId xmlns="" xmlns:p14="http://schemas.microsoft.com/office/powerpoint/2010/main" val="3839689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4"/>
          <p:cNvSpPr>
            <a:spLocks noGrp="1" noChangeArrowheads="1"/>
          </p:cNvSpPr>
          <p:nvPr>
            <p:ph type="title"/>
          </p:nvPr>
        </p:nvSpPr>
        <p:spPr/>
        <p:txBody>
          <a:bodyPr/>
          <a:lstStyle/>
          <a:p>
            <a:pPr algn="l" eaLnBrk="1" hangingPunct="1"/>
            <a:r>
              <a:rPr lang="tr-TR" altLang="zh-TW" sz="2400" smtClean="0">
                <a:solidFill>
                  <a:schemeClr val="tx1"/>
                </a:solidFill>
              </a:rPr>
              <a:t>Üç çubuk mekanizması </a:t>
            </a:r>
            <a:endParaRPr lang="tr-TR" sz="2400" smtClean="0">
              <a:solidFill>
                <a:schemeClr val="tx1"/>
              </a:solidFill>
            </a:endParaRPr>
          </a:p>
        </p:txBody>
      </p:sp>
      <p:pic>
        <p:nvPicPr>
          <p:cNvPr id="37892" name="Picture 6"/>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a:xfrm>
            <a:off x="611188" y="2420938"/>
            <a:ext cx="6985000" cy="2560637"/>
          </a:xfrm>
          <a:noFill/>
        </p:spPr>
      </p:pic>
      <p:sp>
        <p:nvSpPr>
          <p:cNvPr id="37890"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51CAC13-4C29-46E3-867A-40CC93CCBCF0}" type="slidenum">
              <a:rPr lang="tr-TR" smtClean="0"/>
              <a:pPr eaLnBrk="1" hangingPunct="1"/>
              <a:t>4</a:t>
            </a:fld>
            <a:endParaRPr lang="tr-TR" smtClean="0"/>
          </a:p>
        </p:txBody>
      </p:sp>
    </p:spTree>
    <p:extLst>
      <p:ext uri="{BB962C8B-B14F-4D97-AF65-F5344CB8AC3E}">
        <p14:creationId xmlns="" xmlns:p14="http://schemas.microsoft.com/office/powerpoint/2010/main" val="1481369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457200" y="1989138"/>
            <a:ext cx="8229600" cy="2765425"/>
          </a:xfrm>
        </p:spPr>
        <p:txBody>
          <a:bodyPr/>
          <a:lstStyle/>
          <a:p>
            <a:pPr eaLnBrk="1" hangingPunct="1">
              <a:buFontTx/>
              <a:buNone/>
            </a:pPr>
            <a:r>
              <a:rPr lang="tr-TR" altLang="zh-TW" sz="2400" smtClean="0"/>
              <a:t>    5 uzuvlu bir mekanizmada, </a:t>
            </a:r>
            <a:r>
              <a:rPr lang="tr-TR" altLang="zh-TW" sz="2400" smtClean="0">
                <a:sym typeface="Symbol" pitchFamily="18" charset="2"/>
              </a:rPr>
              <a:t></a:t>
            </a:r>
            <a:r>
              <a:rPr lang="tr-TR" altLang="zh-TW" sz="2400" smtClean="0"/>
              <a:t> açısı tanımlanırsa, yeni bir 4 uzuvlu mekanizma elde edilir. Buradaki noktaların belirlenmesi için de yeni bir parametre gereklidir. Burada, eğer ψ açısı da tanımlanırsa, sistem tüm olarak belirlenmiş olur. Böylece 5 uzuvlu mekanizmanın serbestlik derecesi de 2 olarak bulunur.</a:t>
            </a:r>
            <a:endParaRPr lang="tr-TR" sz="2400" smtClean="0"/>
          </a:p>
        </p:txBody>
      </p:sp>
      <p:sp>
        <p:nvSpPr>
          <p:cNvPr id="38914"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F768C8-AAAA-4D2D-A07F-617F394472CF}" type="slidenum">
              <a:rPr lang="tr-TR" smtClean="0"/>
              <a:pPr eaLnBrk="1" hangingPunct="1"/>
              <a:t>5</a:t>
            </a:fld>
            <a:endParaRPr lang="tr-TR" smtClean="0"/>
          </a:p>
        </p:txBody>
      </p:sp>
    </p:spTree>
    <p:extLst>
      <p:ext uri="{BB962C8B-B14F-4D97-AF65-F5344CB8AC3E}">
        <p14:creationId xmlns="" xmlns:p14="http://schemas.microsoft.com/office/powerpoint/2010/main" val="1866341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457200" y="1600200"/>
            <a:ext cx="8229600" cy="3629025"/>
          </a:xfrm>
        </p:spPr>
        <p:txBody>
          <a:bodyPr/>
          <a:lstStyle/>
          <a:p>
            <a:pPr eaLnBrk="1" hangingPunct="1">
              <a:buFontTx/>
              <a:buNone/>
            </a:pPr>
            <a:r>
              <a:rPr lang="tr-TR" altLang="zh-TW" sz="2400" smtClean="0"/>
              <a:t>    Mekanizmaların çıkış uzvunun istenilen yörüngedeki hareketini sağlamak için gerekli olan, tek hareketli giriş uzuv sayısına serbestlik derecesi denir. Bu parametre mekanizmaların gerçekleştireceği hareket ve çalışma özelliği için çok önemlidir. Bu nedenle mekanikte, giriş uzvunun değişim parametresine, sistemin genel parametresi de denir. Serbestlik derecesi uzuv sayısı, kinematik çiftlerin sayısı ve tipi ile ilgili bir fonksiyon olup, uzuv boyutlarına bağlı değildir.</a:t>
            </a:r>
            <a:endParaRPr lang="tr-TR" sz="2400" smtClean="0"/>
          </a:p>
        </p:txBody>
      </p:sp>
      <p:sp>
        <p:nvSpPr>
          <p:cNvPr id="39938"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167218B-6216-4E78-AA70-18B44226E196}" type="slidenum">
              <a:rPr lang="tr-TR" smtClean="0"/>
              <a:pPr eaLnBrk="1" hangingPunct="1"/>
              <a:t>6</a:t>
            </a:fld>
            <a:endParaRPr lang="tr-TR" smtClean="0"/>
          </a:p>
        </p:txBody>
      </p:sp>
    </p:spTree>
    <p:extLst>
      <p:ext uri="{BB962C8B-B14F-4D97-AF65-F5344CB8AC3E}">
        <p14:creationId xmlns="" xmlns:p14="http://schemas.microsoft.com/office/powerpoint/2010/main" val="663772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457200" y="2032000"/>
            <a:ext cx="8229600" cy="3197225"/>
          </a:xfrm>
        </p:spPr>
        <p:txBody>
          <a:bodyPr/>
          <a:lstStyle/>
          <a:p>
            <a:pPr eaLnBrk="1" hangingPunct="1">
              <a:lnSpc>
                <a:spcPct val="90000"/>
              </a:lnSpc>
              <a:buFontTx/>
              <a:buNone/>
            </a:pPr>
            <a:r>
              <a:rPr lang="tr-TR" altLang="zh-TW" sz="2400" b="1" dirty="0" smtClean="0">
                <a:solidFill>
                  <a:schemeClr val="tx2"/>
                </a:solidFill>
              </a:rPr>
              <a:t>   Uzaysal Mekanizmalar İçin Serbestlik Derecesi:</a:t>
            </a:r>
          </a:p>
          <a:p>
            <a:pPr eaLnBrk="1" hangingPunct="1">
              <a:lnSpc>
                <a:spcPct val="90000"/>
              </a:lnSpc>
            </a:pPr>
            <a:endParaRPr lang="tr-TR" altLang="zh-TW" sz="2400" dirty="0" smtClean="0"/>
          </a:p>
          <a:p>
            <a:pPr eaLnBrk="1" hangingPunct="1">
              <a:lnSpc>
                <a:spcPct val="90000"/>
              </a:lnSpc>
              <a:buFontTx/>
              <a:buNone/>
            </a:pPr>
            <a:r>
              <a:rPr lang="tr-TR" altLang="zh-TW" sz="2400" dirty="0" smtClean="0"/>
              <a:t>   W = 6n - 5P5 - 4P4 - 3P3 - 2P2 – P1	</a:t>
            </a:r>
          </a:p>
          <a:p>
            <a:pPr eaLnBrk="1" hangingPunct="1">
              <a:lnSpc>
                <a:spcPct val="90000"/>
              </a:lnSpc>
            </a:pPr>
            <a:endParaRPr lang="tr-TR" altLang="zh-TW" sz="2400" dirty="0" smtClean="0"/>
          </a:p>
          <a:p>
            <a:pPr eaLnBrk="1" hangingPunct="1">
              <a:lnSpc>
                <a:spcPct val="90000"/>
              </a:lnSpc>
              <a:buFontTx/>
              <a:buNone/>
            </a:pPr>
            <a:r>
              <a:rPr lang="tr-TR" altLang="zh-TW" sz="2400" dirty="0" smtClean="0"/>
              <a:t>   P1, P2, P3, P4, P5: Kinematik çiftler</a:t>
            </a:r>
          </a:p>
          <a:p>
            <a:pPr eaLnBrk="1" hangingPunct="1">
              <a:lnSpc>
                <a:spcPct val="90000"/>
              </a:lnSpc>
              <a:buFontTx/>
              <a:buNone/>
            </a:pPr>
            <a:r>
              <a:rPr lang="tr-TR" altLang="zh-TW" sz="2400" dirty="0" smtClean="0"/>
              <a:t>   W	: Mekanizmanın serbestlik derecesi</a:t>
            </a:r>
          </a:p>
          <a:p>
            <a:pPr eaLnBrk="1" hangingPunct="1">
              <a:lnSpc>
                <a:spcPct val="90000"/>
              </a:lnSpc>
              <a:buFontTx/>
              <a:buNone/>
            </a:pPr>
            <a:r>
              <a:rPr lang="tr-TR" altLang="zh-TW" sz="2400" dirty="0" smtClean="0"/>
              <a:t>   n	: Hareketli uzuv sayısı</a:t>
            </a:r>
            <a:endParaRPr lang="tr-TR" sz="2400" dirty="0" smtClean="0"/>
          </a:p>
        </p:txBody>
      </p:sp>
      <p:sp>
        <p:nvSpPr>
          <p:cNvPr id="40962"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19BA1C-A142-4C20-A335-BB86CECBBBE9}" type="slidenum">
              <a:rPr lang="tr-TR" smtClean="0"/>
              <a:pPr eaLnBrk="1" hangingPunct="1"/>
              <a:t>7</a:t>
            </a:fld>
            <a:endParaRPr lang="tr-TR" smtClean="0"/>
          </a:p>
        </p:txBody>
      </p:sp>
    </p:spTree>
    <p:extLst>
      <p:ext uri="{BB962C8B-B14F-4D97-AF65-F5344CB8AC3E}">
        <p14:creationId xmlns="" xmlns:p14="http://schemas.microsoft.com/office/powerpoint/2010/main" val="228184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eaLnBrk="1" hangingPunct="1">
              <a:lnSpc>
                <a:spcPct val="90000"/>
              </a:lnSpc>
              <a:buFontTx/>
              <a:buNone/>
            </a:pPr>
            <a:r>
              <a:rPr lang="tr-TR" altLang="zh-TW" sz="2400" dirty="0" smtClean="0"/>
              <a:t>    n tane hareketli uzuv birbirlerine </a:t>
            </a:r>
            <a:r>
              <a:rPr lang="tr-TR" altLang="zh-TW" sz="2400" dirty="0" err="1" smtClean="0"/>
              <a:t>mafsallanmadan</a:t>
            </a:r>
            <a:r>
              <a:rPr lang="tr-TR" altLang="zh-TW" sz="2400" dirty="0" smtClean="0"/>
              <a:t> önce toplam 6n serbestlik derecesine sahiptir. Uzuvlar birbirlerine bağlandıktan sonra, mafsalların tipine göre, serbestlik derecesinin bir kısmı sınırlanır. Sınırlanan serbestlik derecesi 6n'den çıkarılarak mekanizmanın serbestlik derecesi bulunur. Bu formül uzaysal mekanizmalar için genel formda yazıldığından tablodaki bütün mafsal tiplerini (P1, P2, P3, P4, P5) içerir. </a:t>
            </a:r>
            <a:endParaRPr lang="tr-TR" sz="2400" dirty="0" smtClean="0"/>
          </a:p>
        </p:txBody>
      </p:sp>
      <p:sp>
        <p:nvSpPr>
          <p:cNvPr id="41986"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7A7EC40-3D57-4B56-AC58-37C07D314C12}" type="slidenum">
              <a:rPr lang="tr-TR" smtClean="0"/>
              <a:pPr eaLnBrk="1" hangingPunct="1"/>
              <a:t>8</a:t>
            </a:fld>
            <a:endParaRPr lang="tr-TR" smtClean="0"/>
          </a:p>
        </p:txBody>
      </p:sp>
    </p:spTree>
    <p:extLst>
      <p:ext uri="{BB962C8B-B14F-4D97-AF65-F5344CB8AC3E}">
        <p14:creationId xmlns="" xmlns:p14="http://schemas.microsoft.com/office/powerpoint/2010/main" val="876165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AB25CD-70E0-4827-B508-66C29844DEB1}" type="slidenum">
              <a:rPr lang="tr-TR" smtClean="0"/>
              <a:pPr eaLnBrk="1" hangingPunct="1"/>
              <a:t>9</a:t>
            </a:fld>
            <a:endParaRPr lang="tr-TR" smtClean="0"/>
          </a:p>
        </p:txBody>
      </p:sp>
      <p:pic>
        <p:nvPicPr>
          <p:cNvPr id="6146" name="Picture 2" descr="http://ocw.metu.edu.tr/pluginfile.php/1845/mod_resource/content/0/ch2/sec1/image022.gif"/>
          <p:cNvPicPr>
            <a:picLocks noGrp="1" noChangeAspect="1" noChangeArrowheads="1"/>
          </p:cNvPicPr>
          <p:nvPr>
            <p:ph idx="1"/>
          </p:nvPr>
        </p:nvPicPr>
        <p:blipFill>
          <a:blip r:embed="rId2"/>
          <a:srcRect/>
          <a:stretch>
            <a:fillRect/>
          </a:stretch>
        </p:blipFill>
        <p:spPr bwMode="auto">
          <a:xfrm>
            <a:off x="1571604" y="1887537"/>
            <a:ext cx="4857784" cy="3041661"/>
          </a:xfrm>
          <a:prstGeom prst="rect">
            <a:avLst/>
          </a:prstGeom>
          <a:noFill/>
        </p:spPr>
      </p:pic>
      <p:sp>
        <p:nvSpPr>
          <p:cNvPr id="7" name="6 Dikdörtgen"/>
          <p:cNvSpPr/>
          <p:nvPr/>
        </p:nvSpPr>
        <p:spPr>
          <a:xfrm>
            <a:off x="285720" y="5143512"/>
            <a:ext cx="8858280" cy="369332"/>
          </a:xfrm>
          <a:prstGeom prst="rect">
            <a:avLst/>
          </a:prstGeom>
        </p:spPr>
        <p:txBody>
          <a:bodyPr wrap="square">
            <a:spAutoFit/>
          </a:bodyPr>
          <a:lstStyle/>
          <a:p>
            <a:r>
              <a:rPr lang="tr-TR" dirty="0" smtClean="0"/>
              <a:t>http://ocw.metu.edu.tr/pluginfile.php/1845/mod_resource/content/0/ch2/2-1_3.htm</a:t>
            </a:r>
            <a:endParaRPr lang="tr-TR" dirty="0"/>
          </a:p>
        </p:txBody>
      </p:sp>
    </p:spTree>
    <p:extLst>
      <p:ext uri="{BB962C8B-B14F-4D97-AF65-F5344CB8AC3E}">
        <p14:creationId xmlns="" xmlns:p14="http://schemas.microsoft.com/office/powerpoint/2010/main" val="16060154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TotalTime>
  <Words>515</Words>
  <Application>Microsoft Office PowerPoint</Application>
  <PresentationFormat>Ekran Gösterisi (4:3)</PresentationFormat>
  <Paragraphs>48</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Akış</vt:lpstr>
      <vt:lpstr>ZTM 316 Mekanizmalar   4.Hafta</vt:lpstr>
      <vt:lpstr>Slayt 2</vt:lpstr>
      <vt:lpstr>Slayt 3</vt:lpstr>
      <vt:lpstr>Üç çubuk mekanizması </vt:lpstr>
      <vt:lpstr>Slayt 5</vt:lpstr>
      <vt:lpstr>Slayt 6</vt:lpstr>
      <vt:lpstr>Slayt 7</vt:lpstr>
      <vt:lpstr>Slayt 8</vt:lpstr>
      <vt:lpstr>Slayt 9</vt:lpstr>
      <vt:lpstr>Slayt 10</vt:lpstr>
      <vt:lpstr>Düzlemsel mekanizmaların hareketi </vt:lpstr>
      <vt:lpstr>Düzlemsel mekanizmalarda sadece P4 ve P5 kinematik çiftleri vardır. 3 serbestlik derecesinden birisi kısıtlandığında, P4 kinematik çifti, ikisi kısıtlandığında P5 kinematik çifti elde edilir.</vt:lpstr>
      <vt:lpstr>Slayt 13</vt:lpstr>
      <vt:lpstr>Aşağıda, bazı düzlemsel mekanizmanın serbestlik derecesi bulunmuştur.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7</cp:revision>
  <dcterms:created xsi:type="dcterms:W3CDTF">2017-11-21T18:11:21Z</dcterms:created>
  <dcterms:modified xsi:type="dcterms:W3CDTF">2018-05-14T14:37:01Z</dcterms:modified>
</cp:coreProperties>
</file>