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57" r:id="rId6"/>
    <p:sldId id="258" r:id="rId7"/>
    <p:sldId id="259" r:id="rId8"/>
    <p:sldId id="260" r:id="rId9"/>
    <p:sldId id="261" r:id="rId10"/>
    <p:sldId id="263" r:id="rId11"/>
    <p:sldId id="262" r:id="rId12"/>
    <p:sldId id="264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D66CB-B8C1-4E8C-B1E9-D4BC058A8082}" type="datetimeFigureOut">
              <a:rPr lang="tr-TR" smtClean="0"/>
              <a:t>30.03.2021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B4F19-30D9-43F8-9CA0-5F2CA0DD7D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3707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D66CB-B8C1-4E8C-B1E9-D4BC058A8082}" type="datetimeFigureOut">
              <a:rPr lang="tr-TR" smtClean="0"/>
              <a:t>30.03.2021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B4F19-30D9-43F8-9CA0-5F2CA0DD7D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2115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D66CB-B8C1-4E8C-B1E9-D4BC058A8082}" type="datetimeFigureOut">
              <a:rPr lang="tr-TR" smtClean="0"/>
              <a:t>30.03.2021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B4F19-30D9-43F8-9CA0-5F2CA0DD7D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3632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D66CB-B8C1-4E8C-B1E9-D4BC058A8082}" type="datetimeFigureOut">
              <a:rPr lang="tr-TR" smtClean="0"/>
              <a:t>30.03.2021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B4F19-30D9-43F8-9CA0-5F2CA0DD7D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0132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D66CB-B8C1-4E8C-B1E9-D4BC058A8082}" type="datetimeFigureOut">
              <a:rPr lang="tr-TR" smtClean="0"/>
              <a:t>30.03.2021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B4F19-30D9-43F8-9CA0-5F2CA0DD7D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5035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D66CB-B8C1-4E8C-B1E9-D4BC058A8082}" type="datetimeFigureOut">
              <a:rPr lang="tr-TR" smtClean="0"/>
              <a:t>30.03.2021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B4F19-30D9-43F8-9CA0-5F2CA0DD7D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264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D66CB-B8C1-4E8C-B1E9-D4BC058A8082}" type="datetimeFigureOut">
              <a:rPr lang="tr-TR" smtClean="0"/>
              <a:t>30.03.2021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B4F19-30D9-43F8-9CA0-5F2CA0DD7D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5485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D66CB-B8C1-4E8C-B1E9-D4BC058A8082}" type="datetimeFigureOut">
              <a:rPr lang="tr-TR" smtClean="0"/>
              <a:t>30.03.2021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B4F19-30D9-43F8-9CA0-5F2CA0DD7D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1017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D66CB-B8C1-4E8C-B1E9-D4BC058A8082}" type="datetimeFigureOut">
              <a:rPr lang="tr-TR" smtClean="0"/>
              <a:t>30.03.2021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B4F19-30D9-43F8-9CA0-5F2CA0DD7D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1701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D66CB-B8C1-4E8C-B1E9-D4BC058A8082}" type="datetimeFigureOut">
              <a:rPr lang="tr-TR" smtClean="0"/>
              <a:t>30.03.2021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B4F19-30D9-43F8-9CA0-5F2CA0DD7D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3939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D66CB-B8C1-4E8C-B1E9-D4BC058A8082}" type="datetimeFigureOut">
              <a:rPr lang="tr-TR" smtClean="0"/>
              <a:t>30.03.2021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B4F19-30D9-43F8-9CA0-5F2CA0DD7D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8600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D66CB-B8C1-4E8C-B1E9-D4BC058A8082}" type="datetimeFigureOut">
              <a:rPr lang="tr-TR" smtClean="0"/>
              <a:t>30.03.2021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B4F19-30D9-43F8-9CA0-5F2CA0DD7D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7719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596325"/>
            <a:ext cx="9144000" cy="2231756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RADYASYONUN HEREDİTER ETKİLERİ</a:t>
            </a:r>
            <a:br>
              <a:rPr lang="tr-TR" dirty="0"/>
            </a:br>
            <a:endParaRPr lang="tr-TR" dirty="0"/>
          </a:p>
        </p:txBody>
      </p:sp>
      <p:sp>
        <p:nvSpPr>
          <p:cNvPr id="4" name="Alt Başlık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15616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069383"/>
            <a:ext cx="10515600" cy="5107580"/>
          </a:xfrm>
        </p:spPr>
        <p:txBody>
          <a:bodyPr/>
          <a:lstStyle/>
          <a:p>
            <a:pPr algn="just"/>
            <a:r>
              <a:rPr lang="tr-TR" dirty="0" smtClean="0"/>
              <a:t>Bozulan ya da bozulmuş yaşam yıllarında ifade edilen zarar açısından, </a:t>
            </a:r>
            <a:r>
              <a:rPr lang="tr-TR" dirty="0" err="1" smtClean="0"/>
              <a:t>konjenital</a:t>
            </a:r>
            <a:r>
              <a:rPr lang="tr-TR" dirty="0" smtClean="0"/>
              <a:t> anomaliler (yani gelişmekte olan embriyo ve </a:t>
            </a:r>
            <a:r>
              <a:rPr lang="tr-TR" dirty="0" err="1" smtClean="0"/>
              <a:t>fetus</a:t>
            </a:r>
            <a:r>
              <a:rPr lang="tr-TR" dirty="0" smtClean="0"/>
              <a:t> üzerindeki etkilerden kaynaklanan) kalıtımsal bozukluklardan çok daha önemlidir.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Atom bombası kazazedelerinin birinci jenerasyon çocukları, çeşitli yaygın </a:t>
            </a:r>
            <a:r>
              <a:rPr lang="tr-TR" dirty="0" err="1" smtClean="0"/>
              <a:t>poligenik</a:t>
            </a:r>
            <a:r>
              <a:rPr lang="tr-TR" dirty="0" smtClean="0"/>
              <a:t> </a:t>
            </a:r>
            <a:r>
              <a:rPr lang="tr-TR" dirty="0" err="1" smtClean="0"/>
              <a:t>multifaktöriyel</a:t>
            </a:r>
            <a:r>
              <a:rPr lang="tr-TR" dirty="0" smtClean="0"/>
              <a:t> hastalıklar dahil olmak üzere çeşitli uç noktalar için çalışılmıştır, ancak bunların herhangi birinin </a:t>
            </a:r>
            <a:r>
              <a:rPr lang="tr-TR" dirty="0" err="1" smtClean="0"/>
              <a:t>insidansının</a:t>
            </a:r>
            <a:r>
              <a:rPr lang="tr-TR" dirty="0" smtClean="0"/>
              <a:t>, baba veya anne radyasyon dozu ile ilişkili olduğuna dair bir kanıt yoktur.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93840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022888"/>
            <a:ext cx="10515600" cy="5154075"/>
          </a:xfrm>
        </p:spPr>
        <p:txBody>
          <a:bodyPr/>
          <a:lstStyle/>
          <a:p>
            <a:r>
              <a:rPr lang="tr-TR" dirty="0" smtClean="0"/>
              <a:t>1950'lerden beri, radyasyonun kalıtsal etkileri konusundaki endişeler sürekli olarak azaldı ve yerini düşük doz radyasyonun başlıca etkisi olarak </a:t>
            </a:r>
            <a:r>
              <a:rPr lang="tr-TR" dirty="0" err="1" smtClean="0"/>
              <a:t>karsinojenez</a:t>
            </a:r>
            <a:r>
              <a:rPr lang="tr-TR" dirty="0" smtClean="0"/>
              <a:t> aldı. </a:t>
            </a:r>
          </a:p>
          <a:p>
            <a:endParaRPr lang="tr-TR" dirty="0" smtClean="0"/>
          </a:p>
          <a:p>
            <a:r>
              <a:rPr lang="tr-TR" dirty="0" err="1" smtClean="0"/>
              <a:t>Epigenetik</a:t>
            </a:r>
            <a:r>
              <a:rPr lang="tr-TR" dirty="0" smtClean="0"/>
              <a:t>, DNA dizisinde bir değişiklik olmaksızın gerçekleşen gen ifadesindeki değişiklikleri ifade eder. </a:t>
            </a:r>
          </a:p>
          <a:p>
            <a:endParaRPr lang="tr-TR" dirty="0" smtClean="0"/>
          </a:p>
          <a:p>
            <a:r>
              <a:rPr lang="tr-TR" dirty="0" smtClean="0"/>
              <a:t>En çok çalışılan mekanizmalar arasında, DNA </a:t>
            </a:r>
            <a:r>
              <a:rPr lang="tr-TR" dirty="0" err="1" smtClean="0"/>
              <a:t>metilasyonu</a:t>
            </a:r>
            <a:r>
              <a:rPr lang="tr-TR" dirty="0" smtClean="0"/>
              <a:t> ve kromatin ambalajında, </a:t>
            </a:r>
            <a:r>
              <a:rPr lang="tr-TR" dirty="0" err="1" smtClean="0"/>
              <a:t>translasyon</a:t>
            </a:r>
            <a:r>
              <a:rPr lang="tr-TR" dirty="0" smtClean="0"/>
              <a:t> sonrası </a:t>
            </a:r>
            <a:r>
              <a:rPr lang="tr-TR" dirty="0" err="1" smtClean="0"/>
              <a:t>histon</a:t>
            </a:r>
            <a:r>
              <a:rPr lang="tr-TR" dirty="0" smtClean="0"/>
              <a:t> modifikasyonu ile değişiklikler yer alır.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503423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Hayvan çalışmalarından, radyasyona maruz kalma da dahil olmak üzere doğum öncesi ve erken doğum sonrası çevresel faktörlerin, sonraki yaşamda hastalık geliştirme riskinde sonraki değişiklikler ile </a:t>
            </a:r>
            <a:r>
              <a:rPr lang="tr-TR" dirty="0" err="1" smtClean="0"/>
              <a:t>epigenetik</a:t>
            </a:r>
            <a:r>
              <a:rPr lang="tr-TR" dirty="0" smtClean="0"/>
              <a:t> programlamayı değiştirebileceğine dair kanıtlar vardır.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3834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3179676" y="1484786"/>
            <a:ext cx="5778642" cy="594047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000" b="1" dirty="0">
                <a:latin typeface="+mn-lt"/>
                <a:cs typeface="Arial" panose="020B0604020202020204" pitchFamily="34" charset="0"/>
              </a:rPr>
              <a:t>HÜCREDE  BİYOLOJİK   ETKİLER             </a:t>
            </a:r>
            <a:br>
              <a:rPr lang="tr-TR" sz="3000" b="1" dirty="0">
                <a:latin typeface="+mn-lt"/>
                <a:cs typeface="Arial" panose="020B0604020202020204" pitchFamily="34" charset="0"/>
              </a:rPr>
            </a:br>
            <a:endParaRPr lang="tr-TR" sz="3000" b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2711624" y="2348880"/>
            <a:ext cx="6624736" cy="3960440"/>
          </a:xfrm>
        </p:spPr>
        <p:txBody>
          <a:bodyPr>
            <a:normAutofit/>
          </a:bodyPr>
          <a:lstStyle/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dirty="0">
                <a:cs typeface="Arial" panose="020B0604020202020204" pitchFamily="34" charset="0"/>
              </a:rPr>
              <a:t>Radyasyonun dozuna, 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tr-TR" sz="1800" dirty="0">
                <a:cs typeface="Arial" panose="020B0604020202020204" pitchFamily="34" charset="0"/>
              </a:rPr>
              <a:t> Dozun verilme hızına,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tr-TR" sz="1800" dirty="0">
                <a:cs typeface="Arial" panose="020B0604020202020204" pitchFamily="34" charset="0"/>
              </a:rPr>
              <a:t> Radyasyonun türüne,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tr-TR" sz="1800" dirty="0">
                <a:cs typeface="Arial" panose="020B0604020202020204" pitchFamily="34" charset="0"/>
              </a:rPr>
              <a:t> Radyasyonun enerjisine,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tr-TR" sz="1800" dirty="0">
                <a:cs typeface="Arial" panose="020B0604020202020204" pitchFamily="34" charset="0"/>
              </a:rPr>
              <a:t> Dozun dokularda dağılımına,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tr-TR" sz="1800" dirty="0">
                <a:cs typeface="Arial" panose="020B0604020202020204" pitchFamily="34" charset="0"/>
              </a:rPr>
              <a:t> Dokuların ışımaya karşı duyarlılığına </a:t>
            </a:r>
          </a:p>
          <a:p>
            <a:pPr>
              <a:buClr>
                <a:srgbClr val="FF0000"/>
              </a:buClr>
              <a:buNone/>
            </a:pPr>
            <a:r>
              <a:rPr lang="tr-TR" sz="1800" dirty="0">
                <a:cs typeface="Arial" panose="020B0604020202020204" pitchFamily="34" charset="0"/>
              </a:rPr>
              <a:t>bağlı olarak ortaya çıkar.</a:t>
            </a:r>
          </a:p>
        </p:txBody>
      </p:sp>
    </p:spTree>
    <p:extLst>
      <p:ext uri="{BB962C8B-B14F-4D97-AF65-F5344CB8AC3E}">
        <p14:creationId xmlns:p14="http://schemas.microsoft.com/office/powerpoint/2010/main" val="249251327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İçerik Yer Tutucusu 4">
            <a:extLst>
              <a:ext uri="{FF2B5EF4-FFF2-40B4-BE49-F238E27FC236}">
                <a16:creationId xmlns:a16="http://schemas.microsoft.com/office/drawing/2014/main" id="{970FBBD1-1FC0-45CF-9D7F-07E9CE569A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5670" y="1862826"/>
            <a:ext cx="5940660" cy="3672408"/>
          </a:xfrm>
          <a:prstGeom prst="rect">
            <a:avLst/>
          </a:prstGeom>
        </p:spPr>
      </p:pic>
      <p:sp>
        <p:nvSpPr>
          <p:cNvPr id="3" name="Dikdörtgen 2"/>
          <p:cNvSpPr/>
          <p:nvPr/>
        </p:nvSpPr>
        <p:spPr>
          <a:xfrm>
            <a:off x="3125670" y="1322769"/>
            <a:ext cx="59406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400" b="1" dirty="0"/>
              <a:t>RADYASYONUN BİYOLOJİK ETKİLERİ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4162182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125670" y="998731"/>
            <a:ext cx="5994666" cy="594066"/>
          </a:xfrm>
        </p:spPr>
        <p:txBody>
          <a:bodyPr>
            <a:normAutofit/>
          </a:bodyPr>
          <a:lstStyle/>
          <a:p>
            <a:pPr algn="ctr"/>
            <a:r>
              <a:rPr lang="tr-TR" sz="2400" b="1" dirty="0"/>
              <a:t>  </a:t>
            </a:r>
            <a:r>
              <a:rPr lang="tr-TR" sz="2400" b="1" dirty="0">
                <a:latin typeface="+mn-lt"/>
                <a:cs typeface="Arial" panose="020B0604020202020204" pitchFamily="34" charset="0"/>
              </a:rPr>
              <a:t>RADYASYONUN BİYOLOJİK ETKİLERİ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667000" y="1592799"/>
            <a:ext cx="6723366" cy="2592287"/>
          </a:xfrm>
        </p:spPr>
        <p:txBody>
          <a:bodyPr>
            <a:noAutofit/>
          </a:bodyPr>
          <a:lstStyle/>
          <a:p>
            <a:pPr algn="just">
              <a:spcBef>
                <a:spcPts val="225"/>
              </a:spcBef>
              <a:spcAft>
                <a:spcPts val="225"/>
              </a:spcAft>
            </a:pPr>
            <a:r>
              <a:rPr lang="tr-TR" sz="1500" dirty="0">
                <a:cs typeface="Arial" panose="020B0604020202020204" pitchFamily="34" charset="0"/>
              </a:rPr>
              <a:t>Işınlama dozunun vücudun herhangi bir doku veya organında fonksiyon kaybına neden olacak sayıda hücrenin ölümü ve üremesinin durması sonucunda ortaya çıkan </a:t>
            </a:r>
            <a:r>
              <a:rPr lang="tr-TR" sz="1500" b="1" dirty="0">
                <a:solidFill>
                  <a:srgbClr val="FF0000"/>
                </a:solidFill>
                <a:cs typeface="Arial" panose="020B0604020202020204" pitchFamily="34" charset="0"/>
              </a:rPr>
              <a:t>DETERMİNİSTİK ETKİLER </a:t>
            </a:r>
          </a:p>
          <a:p>
            <a:pPr marL="0" indent="0" algn="just">
              <a:spcBef>
                <a:spcPts val="225"/>
              </a:spcBef>
              <a:spcAft>
                <a:spcPts val="225"/>
              </a:spcAft>
              <a:buNone/>
            </a:pPr>
            <a:r>
              <a:rPr lang="tr-TR" altLang="tr-TR" sz="1500" b="1" dirty="0">
                <a:solidFill>
                  <a:srgbClr val="FF0000"/>
                </a:solidFill>
                <a:cs typeface="Arial" panose="020B0604020202020204" pitchFamily="34" charset="0"/>
              </a:rPr>
              <a:t>    </a:t>
            </a:r>
            <a:r>
              <a:rPr lang="tr-TR" altLang="tr-TR" sz="1500" dirty="0">
                <a:solidFill>
                  <a:srgbClr val="00B0F0"/>
                </a:solidFill>
                <a:cs typeface="Arial" panose="020B0604020202020204" pitchFamily="34" charset="0"/>
              </a:rPr>
              <a:t>Doz bağımlı etkidir. Eşik değer üstünde maruz kalınan radyasyon, belirli bir biyolojik </a:t>
            </a:r>
          </a:p>
          <a:p>
            <a:pPr marL="0" indent="0" algn="just">
              <a:spcBef>
                <a:spcPts val="225"/>
              </a:spcBef>
              <a:spcAft>
                <a:spcPts val="225"/>
              </a:spcAft>
              <a:buNone/>
            </a:pPr>
            <a:r>
              <a:rPr lang="tr-TR" altLang="tr-TR" sz="1500" dirty="0">
                <a:solidFill>
                  <a:srgbClr val="00B0F0"/>
                </a:solidFill>
                <a:cs typeface="Arial" panose="020B0604020202020204" pitchFamily="34" charset="0"/>
              </a:rPr>
              <a:t>    hasara yol açar</a:t>
            </a:r>
            <a:r>
              <a:rPr lang="tr-TR" altLang="tr-TR" sz="1200" dirty="0">
                <a:solidFill>
                  <a:srgbClr val="00B0F0"/>
                </a:solidFill>
                <a:cs typeface="Arial" panose="020B0604020202020204" pitchFamily="34" charset="0"/>
              </a:rPr>
              <a:t>. </a:t>
            </a:r>
          </a:p>
          <a:p>
            <a:pPr algn="just">
              <a:spcBef>
                <a:spcPts val="225"/>
              </a:spcBef>
              <a:spcAft>
                <a:spcPts val="225"/>
              </a:spcAft>
              <a:buNone/>
            </a:pPr>
            <a:r>
              <a:rPr lang="tr-TR" altLang="tr-TR" sz="1200" dirty="0">
                <a:cs typeface="Arial" panose="020B0604020202020204" pitchFamily="34" charset="0"/>
              </a:rPr>
              <a:t>       Erkeklerde bir defada 3.5- 6 </a:t>
            </a:r>
            <a:r>
              <a:rPr lang="tr-TR" altLang="tr-TR" sz="1200" dirty="0" err="1">
                <a:cs typeface="Arial" panose="020B0604020202020204" pitchFamily="34" charset="0"/>
              </a:rPr>
              <a:t>Gy</a:t>
            </a:r>
            <a:r>
              <a:rPr lang="tr-TR" altLang="tr-TR" sz="1200" dirty="0">
                <a:cs typeface="Arial" panose="020B0604020202020204" pitchFamily="34" charset="0"/>
              </a:rPr>
              <a:t> ( 3 500 - 6000 </a:t>
            </a:r>
            <a:r>
              <a:rPr lang="tr-TR" altLang="tr-TR" sz="1200" dirty="0" err="1">
                <a:cs typeface="Arial" panose="020B0604020202020204" pitchFamily="34" charset="0"/>
              </a:rPr>
              <a:t>mGy</a:t>
            </a:r>
            <a:r>
              <a:rPr lang="tr-TR" altLang="tr-TR" sz="1200" dirty="0">
                <a:cs typeface="Arial" panose="020B0604020202020204" pitchFamily="34" charset="0"/>
              </a:rPr>
              <a:t>) dozun,</a:t>
            </a:r>
          </a:p>
          <a:p>
            <a:pPr algn="just">
              <a:spcBef>
                <a:spcPts val="225"/>
              </a:spcBef>
              <a:spcAft>
                <a:spcPts val="225"/>
              </a:spcAft>
              <a:buNone/>
            </a:pPr>
            <a:r>
              <a:rPr lang="tr-TR" altLang="tr-TR" sz="1200" dirty="0">
                <a:cs typeface="Arial" panose="020B0604020202020204" pitchFamily="34" charset="0"/>
              </a:rPr>
              <a:t>       Kadınlarda bir defada 2.5 - 6 </a:t>
            </a:r>
            <a:r>
              <a:rPr lang="tr-TR" altLang="tr-TR" sz="1200" dirty="0" err="1">
                <a:cs typeface="Arial" panose="020B0604020202020204" pitchFamily="34" charset="0"/>
              </a:rPr>
              <a:t>Gy</a:t>
            </a:r>
            <a:r>
              <a:rPr lang="tr-TR" altLang="tr-TR" sz="1200" dirty="0">
                <a:cs typeface="Arial" panose="020B0604020202020204" pitchFamily="34" charset="0"/>
              </a:rPr>
              <a:t> ( 2 500 - 6000 </a:t>
            </a:r>
            <a:r>
              <a:rPr lang="tr-TR" altLang="tr-TR" sz="1200" dirty="0" err="1">
                <a:cs typeface="Arial" panose="020B0604020202020204" pitchFamily="34" charset="0"/>
              </a:rPr>
              <a:t>mGy</a:t>
            </a:r>
            <a:r>
              <a:rPr lang="tr-TR" altLang="tr-TR" sz="1200" dirty="0">
                <a:cs typeface="Arial" panose="020B0604020202020204" pitchFamily="34" charset="0"/>
              </a:rPr>
              <a:t>) dozun kısırlık yapması,</a:t>
            </a:r>
          </a:p>
          <a:p>
            <a:pPr algn="just">
              <a:spcBef>
                <a:spcPts val="225"/>
              </a:spcBef>
              <a:spcAft>
                <a:spcPts val="225"/>
              </a:spcAft>
              <a:buNone/>
            </a:pPr>
            <a:r>
              <a:rPr lang="tr-TR" altLang="tr-TR" sz="1200" dirty="0">
                <a:cs typeface="Arial" panose="020B0604020202020204" pitchFamily="34" charset="0"/>
              </a:rPr>
              <a:t>       Bir defada alınan 5 </a:t>
            </a:r>
            <a:r>
              <a:rPr lang="tr-TR" altLang="tr-TR" sz="1200" dirty="0" err="1">
                <a:cs typeface="Arial" panose="020B0604020202020204" pitchFamily="34" charset="0"/>
              </a:rPr>
              <a:t>Gy</a:t>
            </a:r>
            <a:r>
              <a:rPr lang="tr-TR" altLang="tr-TR" sz="1200" dirty="0">
                <a:cs typeface="Arial" panose="020B0604020202020204" pitchFamily="34" charset="0"/>
              </a:rPr>
              <a:t> ( 5000 </a:t>
            </a:r>
            <a:r>
              <a:rPr lang="tr-TR" altLang="tr-TR" sz="1200" dirty="0" err="1">
                <a:cs typeface="Arial" panose="020B0604020202020204" pitchFamily="34" charset="0"/>
              </a:rPr>
              <a:t>mGy</a:t>
            </a:r>
            <a:r>
              <a:rPr lang="tr-TR" altLang="tr-TR" sz="1200" dirty="0">
                <a:cs typeface="Arial" panose="020B0604020202020204" pitchFamily="34" charset="0"/>
              </a:rPr>
              <a:t>) dozun gözde katarakt yapması </a:t>
            </a:r>
          </a:p>
          <a:p>
            <a:pPr algn="just">
              <a:spcBef>
                <a:spcPts val="225"/>
              </a:spcBef>
              <a:spcAft>
                <a:spcPts val="225"/>
              </a:spcAft>
              <a:buNone/>
            </a:pPr>
            <a:endParaRPr lang="tr-TR" altLang="tr-TR" sz="1200" dirty="0">
              <a:cs typeface="Arial" panose="020B0604020202020204" pitchFamily="34" charset="0"/>
            </a:endParaRPr>
          </a:p>
          <a:p>
            <a:pPr algn="just">
              <a:spcBef>
                <a:spcPts val="225"/>
              </a:spcBef>
              <a:spcAft>
                <a:spcPts val="225"/>
              </a:spcAft>
            </a:pPr>
            <a:r>
              <a:rPr lang="tr-TR" sz="1500" dirty="0">
                <a:cs typeface="Arial" panose="020B0604020202020204" pitchFamily="34" charset="0"/>
              </a:rPr>
              <a:t>Hücrede meydana gelen sabit değişikliklerin hücre bölünmesi ile yeni hücrelere geçmesi sonucunda kişinin kendisinde veya bu olayın üreme hücrelerinde meydana gelmesi halinde gelecek kuşaklarda ortaya çıkması olası </a:t>
            </a:r>
            <a:r>
              <a:rPr lang="tr-TR" sz="1500" b="1" dirty="0">
                <a:solidFill>
                  <a:srgbClr val="FF0000"/>
                </a:solidFill>
                <a:cs typeface="Arial" panose="020B0604020202020204" pitchFamily="34" charset="0"/>
              </a:rPr>
              <a:t>STOKASTİK ETKİLER</a:t>
            </a:r>
          </a:p>
          <a:p>
            <a:pPr marL="0" indent="0" algn="just">
              <a:spcBef>
                <a:spcPts val="225"/>
              </a:spcBef>
              <a:spcAft>
                <a:spcPts val="225"/>
              </a:spcAft>
              <a:buNone/>
            </a:pPr>
            <a:r>
              <a:rPr lang="tr-TR" sz="1200" b="1" dirty="0">
                <a:solidFill>
                  <a:srgbClr val="FF0000"/>
                </a:solidFill>
                <a:cs typeface="Arial" panose="020B0604020202020204" pitchFamily="34" charset="0"/>
              </a:rPr>
              <a:t>      </a:t>
            </a:r>
            <a:r>
              <a:rPr lang="tr-TR" altLang="tr-TR" sz="1200" dirty="0">
                <a:cs typeface="Arial" panose="020B0604020202020204" pitchFamily="34" charset="0"/>
              </a:rPr>
              <a:t>Düşük dozlarda ortaya çıkması olası etkilerdir. Etkinin ortaya çıkması için bir eşik değer söz konusu         </a:t>
            </a:r>
          </a:p>
          <a:p>
            <a:pPr marL="0" indent="0" algn="just">
              <a:spcBef>
                <a:spcPts val="225"/>
              </a:spcBef>
              <a:spcAft>
                <a:spcPts val="225"/>
              </a:spcAft>
              <a:buNone/>
            </a:pPr>
            <a:r>
              <a:rPr lang="tr-TR" altLang="tr-TR" sz="1200" dirty="0">
                <a:cs typeface="Arial" panose="020B0604020202020204" pitchFamily="34" charset="0"/>
              </a:rPr>
              <a:t>      değildir. </a:t>
            </a:r>
            <a:r>
              <a:rPr lang="tr-TR" altLang="tr-TR" sz="1200" dirty="0" err="1">
                <a:cs typeface="Arial" panose="020B0604020202020204" pitchFamily="34" charset="0"/>
              </a:rPr>
              <a:t>Stokastik</a:t>
            </a:r>
            <a:r>
              <a:rPr lang="tr-TR" altLang="tr-TR" sz="1200" dirty="0">
                <a:cs typeface="Arial" panose="020B0604020202020204" pitchFamily="34" charset="0"/>
              </a:rPr>
              <a:t> etkiler nedeniyle kanser olma olasılığının saptanmasında belirsizlikler vardır. </a:t>
            </a:r>
          </a:p>
          <a:p>
            <a:pPr marL="0" indent="0" algn="just">
              <a:spcBef>
                <a:spcPts val="225"/>
              </a:spcBef>
              <a:spcAft>
                <a:spcPts val="225"/>
              </a:spcAft>
              <a:buNone/>
            </a:pPr>
            <a:r>
              <a:rPr lang="tr-TR" altLang="tr-TR" sz="1200" dirty="0">
                <a:cs typeface="Arial" panose="020B0604020202020204" pitchFamily="34" charset="0"/>
              </a:rPr>
              <a:t>      </a:t>
            </a:r>
            <a:r>
              <a:rPr lang="tr-TR" altLang="tr-TR" sz="1200" dirty="0">
                <a:solidFill>
                  <a:srgbClr val="00B0F0"/>
                </a:solidFill>
                <a:cs typeface="Arial" panose="020B0604020202020204" pitchFamily="34" charset="0"/>
              </a:rPr>
              <a:t>Düşük dozlara maruz kalmış kişilerde kanser ortaya çıkması halinde, bunun radyasyon nedeni ile olup </a:t>
            </a:r>
          </a:p>
          <a:p>
            <a:pPr marL="0" indent="0" algn="just">
              <a:spcBef>
                <a:spcPts val="225"/>
              </a:spcBef>
              <a:spcAft>
                <a:spcPts val="225"/>
              </a:spcAft>
              <a:buNone/>
            </a:pPr>
            <a:r>
              <a:rPr lang="tr-TR" altLang="tr-TR" sz="1200" dirty="0">
                <a:solidFill>
                  <a:srgbClr val="00B0F0"/>
                </a:solidFill>
                <a:cs typeface="Arial" panose="020B0604020202020204" pitchFamily="34" charset="0"/>
              </a:rPr>
              <a:t>      olmadığını belirlemek mümkün değildir. </a:t>
            </a:r>
            <a:r>
              <a:rPr lang="tr-TR" altLang="tr-TR" sz="1200" dirty="0">
                <a:cs typeface="Arial" panose="020B0604020202020204" pitchFamily="34" charset="0"/>
              </a:rPr>
              <a:t>Bunu ortaya koyacak somut veriler yoktur.</a:t>
            </a:r>
          </a:p>
          <a:p>
            <a:pPr algn="just"/>
            <a:endParaRPr lang="tr-TR" altLang="tr-TR" sz="1800" dirty="0"/>
          </a:p>
          <a:p>
            <a:pPr algn="just">
              <a:lnSpc>
                <a:spcPct val="80000"/>
              </a:lnSpc>
              <a:buClr>
                <a:srgbClr val="FF3300"/>
              </a:buClr>
            </a:pPr>
            <a:endParaRPr lang="tr-TR" sz="1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buClr>
                <a:srgbClr val="FF3300"/>
              </a:buClr>
              <a:buFontTx/>
              <a:buNone/>
            </a:pPr>
            <a:endParaRPr lang="tr-T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063236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Kalıtımsal hastalıklar üç ana kategoriye ayrılır: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1- </a:t>
            </a:r>
            <a:r>
              <a:rPr lang="tr-TR" dirty="0" err="1" smtClean="0"/>
              <a:t>mendelian</a:t>
            </a:r>
            <a:r>
              <a:rPr lang="tr-TR" dirty="0" smtClean="0"/>
              <a:t>,</a:t>
            </a:r>
          </a:p>
          <a:p>
            <a:pPr marL="0" indent="0">
              <a:buNone/>
            </a:pPr>
            <a:r>
              <a:rPr lang="tr-TR" dirty="0" smtClean="0"/>
              <a:t>2- </a:t>
            </a:r>
            <a:r>
              <a:rPr lang="tr-TR" dirty="0" err="1" smtClean="0"/>
              <a:t>kromozomal</a:t>
            </a:r>
            <a:r>
              <a:rPr lang="tr-TR" dirty="0" smtClean="0"/>
              <a:t>,</a:t>
            </a:r>
          </a:p>
          <a:p>
            <a:pPr marL="0" indent="0">
              <a:buNone/>
            </a:pPr>
            <a:r>
              <a:rPr lang="tr-TR" dirty="0" smtClean="0"/>
              <a:t>3- </a:t>
            </a:r>
            <a:r>
              <a:rPr lang="tr-TR" dirty="0" err="1" smtClean="0"/>
              <a:t>multifaktöryel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24974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976393"/>
            <a:ext cx="10515600" cy="5200570"/>
          </a:xfrm>
        </p:spPr>
        <p:txBody>
          <a:bodyPr/>
          <a:lstStyle/>
          <a:p>
            <a:r>
              <a:rPr lang="tr-TR" dirty="0" err="1" smtClean="0"/>
              <a:t>Mendelian</a:t>
            </a:r>
            <a:r>
              <a:rPr lang="tr-TR" dirty="0" smtClean="0"/>
              <a:t>:</a:t>
            </a:r>
          </a:p>
          <a:p>
            <a:pPr marL="0" indent="0">
              <a:buNone/>
            </a:pPr>
            <a:endParaRPr lang="tr-TR" dirty="0"/>
          </a:p>
          <a:p>
            <a:pPr lvl="1"/>
            <a:r>
              <a:rPr lang="tr-TR" dirty="0" err="1" smtClean="0"/>
              <a:t>Otozomal</a:t>
            </a:r>
            <a:r>
              <a:rPr lang="tr-TR" dirty="0" smtClean="0"/>
              <a:t> </a:t>
            </a:r>
            <a:r>
              <a:rPr lang="tr-TR" dirty="0"/>
              <a:t>dominant: Hastalığa, bir kromozomda tek bir gendeki bir mutasyon neden </a:t>
            </a:r>
            <a:r>
              <a:rPr lang="tr-TR" dirty="0" smtClean="0"/>
              <a:t>olur.</a:t>
            </a:r>
          </a:p>
          <a:p>
            <a:pPr lvl="1"/>
            <a:endParaRPr lang="tr-TR" dirty="0"/>
          </a:p>
          <a:p>
            <a:pPr lvl="1"/>
            <a:r>
              <a:rPr lang="tr-TR" dirty="0" err="1" smtClean="0"/>
              <a:t>Otozomal</a:t>
            </a:r>
            <a:r>
              <a:rPr lang="tr-TR" dirty="0" smtClean="0"/>
              <a:t> </a:t>
            </a:r>
            <a:r>
              <a:rPr lang="tr-TR" dirty="0"/>
              <a:t>resesif: Hastalığa her bir ebeveynden gelen aynı genin kusurlu bir kopyası neden olur. </a:t>
            </a:r>
            <a:endParaRPr lang="tr-TR" dirty="0" smtClean="0"/>
          </a:p>
          <a:p>
            <a:pPr lvl="1"/>
            <a:endParaRPr lang="tr-TR" dirty="0"/>
          </a:p>
          <a:p>
            <a:pPr lvl="1"/>
            <a:r>
              <a:rPr lang="tr-TR" dirty="0" smtClean="0"/>
              <a:t>Seks </a:t>
            </a:r>
            <a:r>
              <a:rPr lang="tr-TR" dirty="0"/>
              <a:t>bağlantılı: Erkekler bir X kromozomuna sahiptir, bu nedenle bir mutasyon hastalığa neden olabilir; dişilerde iki </a:t>
            </a:r>
            <a:r>
              <a:rPr lang="tr-TR" dirty="0" err="1"/>
              <a:t>Xs</a:t>
            </a:r>
            <a:r>
              <a:rPr lang="tr-TR" dirty="0"/>
              <a:t> vardır, bu nedenle hastalığa neden olmak için iki </a:t>
            </a:r>
            <a:r>
              <a:rPr lang="tr-TR" dirty="0" err="1"/>
              <a:t>mutant</a:t>
            </a:r>
            <a:r>
              <a:rPr lang="tr-TR" dirty="0"/>
              <a:t> gen gereklidir.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82268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Kromozomal</a:t>
            </a:r>
            <a:r>
              <a:rPr lang="tr-TR" dirty="0" smtClean="0"/>
              <a:t>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Kromozomal</a:t>
            </a:r>
            <a:r>
              <a:rPr lang="tr-TR" dirty="0" smtClean="0"/>
              <a:t> </a:t>
            </a:r>
            <a:r>
              <a:rPr lang="tr-TR" dirty="0"/>
              <a:t>hastalıklar, kromozomların yapısında ya da kromozom sayısında (çok fazla ya da çok az) brüt anormalliklerden kaynaklanır.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	Ör</a:t>
            </a:r>
            <a:r>
              <a:rPr lang="tr-TR" dirty="0"/>
              <a:t>: </a:t>
            </a:r>
            <a:r>
              <a:rPr lang="tr-TR" dirty="0" err="1"/>
              <a:t>D</a:t>
            </a:r>
            <a:r>
              <a:rPr lang="tr-TR" dirty="0" err="1" smtClean="0"/>
              <a:t>own</a:t>
            </a:r>
            <a:r>
              <a:rPr lang="tr-TR" dirty="0" smtClean="0"/>
              <a:t> Sendromu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41604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Multifaktoryel</a:t>
            </a:r>
            <a:r>
              <a:rPr lang="tr-TR" dirty="0" smtClean="0"/>
              <a:t>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Multifaktöriyel</a:t>
            </a:r>
            <a:r>
              <a:rPr lang="tr-TR" dirty="0" smtClean="0"/>
              <a:t> </a:t>
            </a:r>
            <a:r>
              <a:rPr lang="tr-TR" dirty="0"/>
              <a:t>terimi, genetik bir bileşene sahip olduğu bilinen, ancak iletim şekilleri basit </a:t>
            </a:r>
            <a:r>
              <a:rPr lang="tr-TR" dirty="0" err="1"/>
              <a:t>mendelian</a:t>
            </a:r>
            <a:r>
              <a:rPr lang="tr-TR" dirty="0"/>
              <a:t> olarak tarif edilemeyen bir hastalığa verilen genel bir tanımdır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 smtClean="0"/>
              <a:t> </a:t>
            </a:r>
            <a:r>
              <a:rPr lang="tr-TR" dirty="0"/>
              <a:t>Doğumda mevcut olan yaygın </a:t>
            </a:r>
            <a:r>
              <a:rPr lang="tr-TR" dirty="0" err="1"/>
              <a:t>konjenital</a:t>
            </a:r>
            <a:r>
              <a:rPr lang="tr-TR" dirty="0"/>
              <a:t> anormallikler (</a:t>
            </a:r>
            <a:r>
              <a:rPr lang="tr-TR" dirty="0" err="1"/>
              <a:t>örn</a:t>
            </a:r>
            <a:r>
              <a:rPr lang="tr-TR" dirty="0"/>
              <a:t>., </a:t>
            </a:r>
            <a:r>
              <a:rPr lang="tr-TR" dirty="0" err="1"/>
              <a:t>Nöral</a:t>
            </a:r>
            <a:r>
              <a:rPr lang="tr-TR" dirty="0"/>
              <a:t> tüp </a:t>
            </a:r>
            <a:r>
              <a:rPr lang="tr-TR" dirty="0" err="1"/>
              <a:t>defektleri</a:t>
            </a:r>
            <a:r>
              <a:rPr lang="tr-TR" dirty="0"/>
              <a:t>, yarık damak yarıkları olan veya olmayan yarık dudak) ve diyabet, </a:t>
            </a:r>
            <a:r>
              <a:rPr lang="tr-TR" dirty="0" err="1"/>
              <a:t>esansiyel</a:t>
            </a:r>
            <a:r>
              <a:rPr lang="tr-TR" dirty="0"/>
              <a:t> hipertansiyon ve koroner kalp hastalığı gibi erişkin başlangıçlı birçok kronik hastalık, çok faktörlü hastalıkların örnekleridir.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35932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ICRP, kalıtsal radyasyon riskinin, genel nüfus için </a:t>
            </a:r>
            <a:r>
              <a:rPr lang="tr-TR" dirty="0" err="1"/>
              <a:t>sievert</a:t>
            </a:r>
            <a:r>
              <a:rPr lang="tr-TR" dirty="0"/>
              <a:t> başına yaklaşık% 0.2 ve çalışan bir popülasyon için </a:t>
            </a:r>
            <a:r>
              <a:rPr lang="tr-TR" dirty="0" err="1"/>
              <a:t>sievert</a:t>
            </a:r>
            <a:r>
              <a:rPr lang="tr-TR" dirty="0"/>
              <a:t> başına </a:t>
            </a:r>
            <a:r>
              <a:rPr lang="tr-TR" dirty="0" smtClean="0"/>
              <a:t>yaklaşık % </a:t>
            </a:r>
            <a:r>
              <a:rPr lang="tr-TR" dirty="0"/>
              <a:t>0,1 olduğunu tahmin etmektedir.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28381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598</Words>
  <Application>Microsoft Office PowerPoint</Application>
  <PresentationFormat>Geniş ekran</PresentationFormat>
  <Paragraphs>52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Teması</vt:lpstr>
      <vt:lpstr> RADYASYONUN HEREDİTER ETKİLERİ </vt:lpstr>
      <vt:lpstr>HÜCREDE  BİYOLOJİK   ETKİLER              </vt:lpstr>
      <vt:lpstr>PowerPoint Sunusu</vt:lpstr>
      <vt:lpstr>  RADYASYONUN BİYOLOJİK ETKİLERİ</vt:lpstr>
      <vt:lpstr>PowerPoint Sunusu</vt:lpstr>
      <vt:lpstr>PowerPoint Sunusu</vt:lpstr>
      <vt:lpstr>Kromozomal:</vt:lpstr>
      <vt:lpstr>Multifaktoryel:</vt:lpstr>
      <vt:lpstr>PowerPoint Sunusu</vt:lpstr>
      <vt:lpstr>PowerPoint Sunusu</vt:lpstr>
      <vt:lpstr>PowerPoint Sunusu</vt:lpstr>
      <vt:lpstr>PowerPoint Sunusu</vt:lpstr>
    </vt:vector>
  </TitlesOfParts>
  <Company>NouS/TncTR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DERS7 RADYASYONUN HEREDİTER ETKİLERİ</dc:title>
  <dc:creator>SUMERYA</dc:creator>
  <cp:lastModifiedBy>user</cp:lastModifiedBy>
  <cp:revision>5</cp:revision>
  <dcterms:created xsi:type="dcterms:W3CDTF">2019-02-24T17:03:07Z</dcterms:created>
  <dcterms:modified xsi:type="dcterms:W3CDTF">2021-03-30T13:30:18Z</dcterms:modified>
</cp:coreProperties>
</file>