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325" r:id="rId3"/>
    <p:sldId id="265" r:id="rId4"/>
    <p:sldId id="259" r:id="rId5"/>
    <p:sldId id="260" r:id="rId6"/>
    <p:sldId id="261" r:id="rId7"/>
    <p:sldId id="278" r:id="rId8"/>
    <p:sldId id="326" r:id="rId9"/>
    <p:sldId id="272" r:id="rId10"/>
    <p:sldId id="287" r:id="rId11"/>
    <p:sldId id="273" r:id="rId12"/>
    <p:sldId id="313" r:id="rId13"/>
    <p:sldId id="279" r:id="rId14"/>
    <p:sldId id="274" r:id="rId15"/>
    <p:sldId id="275" r:id="rId16"/>
    <p:sldId id="276" r:id="rId17"/>
    <p:sldId id="277" r:id="rId18"/>
    <p:sldId id="288" r:id="rId19"/>
    <p:sldId id="323" r:id="rId20"/>
    <p:sldId id="324" r:id="rId21"/>
    <p:sldId id="327" r:id="rId22"/>
    <p:sldId id="328" r:id="rId23"/>
    <p:sldId id="329" r:id="rId24"/>
    <p:sldId id="309" r:id="rId25"/>
    <p:sldId id="312" r:id="rId26"/>
    <p:sldId id="311" r:id="rId27"/>
    <p:sldId id="330" r:id="rId28"/>
    <p:sldId id="293" r:id="rId29"/>
    <p:sldId id="294" r:id="rId30"/>
    <p:sldId id="296" r:id="rId31"/>
    <p:sldId id="298" r:id="rId32"/>
    <p:sldId id="300" r:id="rId33"/>
    <p:sldId id="302" r:id="rId34"/>
    <p:sldId id="303" r:id="rId35"/>
    <p:sldId id="308" r:id="rId36"/>
    <p:sldId id="318" r:id="rId37"/>
    <p:sldId id="319" r:id="rId38"/>
    <p:sldId id="320" r:id="rId39"/>
    <p:sldId id="321" r:id="rId40"/>
    <p:sldId id="322" r:id="rId41"/>
    <p:sldId id="267" r:id="rId4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omic Sans MS" charset="0"/>
        <a:ea typeface="ＭＳ Ｐゴシック" charset="0"/>
        <a:cs typeface="+mn-cs"/>
      </a:defRPr>
    </a:lvl1pPr>
    <a:lvl2pPr marL="457200" algn="l" rtl="0" fontAlgn="base">
      <a:spcBef>
        <a:spcPct val="0"/>
      </a:spcBef>
      <a:spcAft>
        <a:spcPct val="0"/>
      </a:spcAft>
      <a:defRPr kern="1200">
        <a:solidFill>
          <a:schemeClr val="tx1"/>
        </a:solidFill>
        <a:latin typeface="Comic Sans MS" charset="0"/>
        <a:ea typeface="ＭＳ Ｐゴシック" charset="0"/>
        <a:cs typeface="+mn-cs"/>
      </a:defRPr>
    </a:lvl2pPr>
    <a:lvl3pPr marL="914400" algn="l" rtl="0" fontAlgn="base">
      <a:spcBef>
        <a:spcPct val="0"/>
      </a:spcBef>
      <a:spcAft>
        <a:spcPct val="0"/>
      </a:spcAft>
      <a:defRPr kern="1200">
        <a:solidFill>
          <a:schemeClr val="tx1"/>
        </a:solidFill>
        <a:latin typeface="Comic Sans MS" charset="0"/>
        <a:ea typeface="ＭＳ Ｐゴシック" charset="0"/>
        <a:cs typeface="+mn-cs"/>
      </a:defRPr>
    </a:lvl3pPr>
    <a:lvl4pPr marL="1371600" algn="l" rtl="0" fontAlgn="base">
      <a:spcBef>
        <a:spcPct val="0"/>
      </a:spcBef>
      <a:spcAft>
        <a:spcPct val="0"/>
      </a:spcAft>
      <a:defRPr kern="1200">
        <a:solidFill>
          <a:schemeClr val="tx1"/>
        </a:solidFill>
        <a:latin typeface="Comic Sans MS" charset="0"/>
        <a:ea typeface="ＭＳ Ｐゴシック" charset="0"/>
        <a:cs typeface="+mn-cs"/>
      </a:defRPr>
    </a:lvl4pPr>
    <a:lvl5pPr marL="1828800" algn="l" rtl="0" fontAlgn="base">
      <a:spcBef>
        <a:spcPct val="0"/>
      </a:spcBef>
      <a:spcAft>
        <a:spcPct val="0"/>
      </a:spcAft>
      <a:defRPr kern="1200">
        <a:solidFill>
          <a:schemeClr val="tx1"/>
        </a:solidFill>
        <a:latin typeface="Comic Sans MS" charset="0"/>
        <a:ea typeface="ＭＳ Ｐゴシック" charset="0"/>
        <a:cs typeface="+mn-cs"/>
      </a:defRPr>
    </a:lvl5pPr>
    <a:lvl6pPr marL="2286000" algn="l" defTabSz="457200" rtl="0" eaLnBrk="1" latinLnBrk="0" hangingPunct="1">
      <a:defRPr kern="1200">
        <a:solidFill>
          <a:schemeClr val="tx1"/>
        </a:solidFill>
        <a:latin typeface="Comic Sans MS" charset="0"/>
        <a:ea typeface="ＭＳ Ｐゴシック" charset="0"/>
        <a:cs typeface="+mn-cs"/>
      </a:defRPr>
    </a:lvl6pPr>
    <a:lvl7pPr marL="2743200" algn="l" defTabSz="457200" rtl="0" eaLnBrk="1" latinLnBrk="0" hangingPunct="1">
      <a:defRPr kern="1200">
        <a:solidFill>
          <a:schemeClr val="tx1"/>
        </a:solidFill>
        <a:latin typeface="Comic Sans MS" charset="0"/>
        <a:ea typeface="ＭＳ Ｐゴシック" charset="0"/>
        <a:cs typeface="+mn-cs"/>
      </a:defRPr>
    </a:lvl7pPr>
    <a:lvl8pPr marL="3200400" algn="l" defTabSz="457200" rtl="0" eaLnBrk="1" latinLnBrk="0" hangingPunct="1">
      <a:defRPr kern="1200">
        <a:solidFill>
          <a:schemeClr val="tx1"/>
        </a:solidFill>
        <a:latin typeface="Comic Sans MS" charset="0"/>
        <a:ea typeface="ＭＳ Ｐゴシック" charset="0"/>
        <a:cs typeface="+mn-cs"/>
      </a:defRPr>
    </a:lvl8pPr>
    <a:lvl9pPr marL="3657600" algn="l" defTabSz="457200" rtl="0" eaLnBrk="1" latinLnBrk="0" hangingPunct="1">
      <a:defRPr kern="1200">
        <a:solidFill>
          <a:schemeClr val="tx1"/>
        </a:solidFill>
        <a:latin typeface="Comic Sans M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80" autoAdjust="0"/>
  </p:normalViewPr>
  <p:slideViewPr>
    <p:cSldViewPr>
      <p:cViewPr varScale="1">
        <p:scale>
          <a:sx n="90" d="100"/>
          <a:sy n="90" d="100"/>
        </p:scale>
        <p:origin x="-2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036394E-908F-674A-B7DE-D4CACB99431F}" type="datetimeFigureOut">
              <a:rPr lang="tr-TR"/>
              <a:pPr/>
              <a:t>07.10.2013</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910FE3C-73C5-524B-8AB0-B1D56EDF154A}" type="slidenum">
              <a:rPr lang="tr-TR"/>
              <a:pPr/>
              <a:t>‹#›</a:t>
            </a:fld>
            <a:endParaRPr lang="tr-TR"/>
          </a:p>
        </p:txBody>
      </p:sp>
    </p:spTree>
    <p:extLst>
      <p:ext uri="{BB962C8B-B14F-4D97-AF65-F5344CB8AC3E}">
        <p14:creationId xmlns:p14="http://schemas.microsoft.com/office/powerpoint/2010/main" val="2403055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Genetiği anlamak önemli çünkü ancak genetik bilgisine hakim olduğunda evrim, gelişim biyolojisi, ekoloji, moleküler biyoloji, adli biyoloji ve klinik biyoloji</a:t>
            </a:r>
            <a:r>
              <a:rPr lang="ja-JP" altLang="tr-TR">
                <a:latin typeface="Calibri" charset="0"/>
              </a:rPr>
              <a:t>’</a:t>
            </a:r>
            <a:r>
              <a:rPr lang="tr-TR">
                <a:latin typeface="Calibri" charset="0"/>
              </a:rPr>
              <a:t>yi anlamak için temel oluşturuyorsun….Son yıllarda farklı organizmaların genleri/genomları ile ilgili bilgilerimiz inanılmaz bir hızla artmaktadır. Bir canlının tüm hayati fonksiyonları genler ve genlerin çevre ile etkileşimleri sayesinde düzenlenir. Neredeyde her hastalığın sebebi genetik bir komponent ile ilişkilendirilebilir. Binlerce hastalık ise bilinen tek bir gendeki değişiklikler sonucu ortaya çıkmaktadır. Klasik genetik geçtiğimiz yüzyılın ilk yarısında gelişirken moleküler genetiğin gelişimi yüzyılın ikinci yarısında göz kamaştıran bir hızla gerçekleşmiştir. Moleküler genetikde ki bu gelişmeler normal süreçlerdeki mekanizmaları ortaya koymak ve hastalıkları moleküler düzeyde açıklayacak geniş bir metot repertuarı oluşmasına neden olmuştur. </a:t>
            </a:r>
          </a:p>
        </p:txBody>
      </p:sp>
      <p:sp>
        <p:nvSpPr>
          <p:cNvPr id="47108"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A7313A06-FB8D-7043-B7E2-B97DC40E4647}" type="slidenum">
              <a:rPr lang="tr-TR">
                <a:latin typeface="Calibri" charset="0"/>
              </a:rPr>
              <a:pPr eaLnBrk="1" hangingPunct="1"/>
              <a:t>1</a:t>
            </a:fld>
            <a:endParaRPr lang="tr-TR">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Hücre döngüsünün farklı fazlarında farklı görev tanımları olan Siklin – CDK kompleksleri görev yapmaktadır. Her bir kompleks hücrenin bir sonraki faza geçebilmesi için hücre içi ortamı hazırlar…</a:t>
            </a:r>
          </a:p>
        </p:txBody>
      </p:sp>
      <p:sp>
        <p:nvSpPr>
          <p:cNvPr id="563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E3573469-A1AC-7E4A-9C73-132BE9419F3B}" type="slidenum">
              <a:rPr lang="tr-TR">
                <a:latin typeface="Calibri" charset="0"/>
              </a:rPr>
              <a:pPr eaLnBrk="1" hangingPunct="1"/>
              <a:t>14</a:t>
            </a:fld>
            <a:endParaRPr lang="tr-TR">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S ve G2 fazında sentezlenmiş ancak inaktiftir. Bu kompleks kromozom kondensasyonu ve iğ ipliklerinin düzenlenmesinde görev yapan proteinleri stimüle ederek mitozun başlamasını sağlar. Bu aşamada aktive edilen kritik diğer bir kompleks de anafaz promote edici kompleks (APC) olarak bilinen bir ubikitin ligazdır. APC kromozomal kinetokorlarla ilişkili yapısal proteinlerin degrade edilmesini sağlarken, aynı zamanda mitotik siklinleri degrade edilmek üzere işaretleyip telofaz ve sitokinezin gerçekleşmesini sağlar</a:t>
            </a:r>
          </a:p>
          <a:p>
            <a:pPr eaLnBrk="1" hangingPunct="1">
              <a:spcBef>
                <a:spcPct val="0"/>
              </a:spcBef>
            </a:pPr>
            <a:endParaRPr lang="tr-TR">
              <a:latin typeface="Calibri" charset="0"/>
            </a:endParaRPr>
          </a:p>
        </p:txBody>
      </p:sp>
      <p:sp>
        <p:nvSpPr>
          <p:cNvPr id="573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8F4165C8-3B05-DF44-B681-602F674E0578}" type="slidenum">
              <a:rPr lang="tr-TR">
                <a:latin typeface="Calibri" charset="0"/>
              </a:rPr>
              <a:pPr eaLnBrk="1" hangingPunct="1"/>
              <a:t>16</a:t>
            </a:fld>
            <a:endParaRPr lang="tr-TR">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solidFill>
                  <a:schemeClr val="bg1"/>
                </a:solidFill>
                <a:latin typeface="Calibri" charset="0"/>
              </a:rPr>
              <a:t>Siklin D, büyüme faktörü benzeri hücre dışı sinyallerle hücre döngüsünde üretilen ilk siklindir. Siklin D, CDK4 ile bağlanır ve aktif siklin D-CDK4 kompleksini oluşturur. Siklin D- CDK 4 kompleksi retinoblastoma proteinini (Rb) fosforile eder. Fosforile olan Rb E2P bağımlı genlere bağlanıp transkripsiyonlarını bloke eden E2P/DP1/Rb kompleksinden koparak E2P</a:t>
            </a:r>
            <a:r>
              <a:rPr lang="ja-JP" altLang="tr-TR">
                <a:solidFill>
                  <a:schemeClr val="bg1"/>
                </a:solidFill>
                <a:latin typeface="Calibri" charset="0"/>
              </a:rPr>
              <a:t>’</a:t>
            </a:r>
            <a:r>
              <a:rPr lang="tr-TR">
                <a:solidFill>
                  <a:schemeClr val="bg1"/>
                </a:solidFill>
                <a:latin typeface="Calibri" charset="0"/>
              </a:rPr>
              <a:t>nin aktive olmasına neden olur. </a:t>
            </a:r>
          </a:p>
          <a:p>
            <a:pPr eaLnBrk="1" hangingPunct="1">
              <a:spcBef>
                <a:spcPct val="0"/>
              </a:spcBef>
            </a:pPr>
            <a:r>
              <a:rPr lang="tr-TR">
                <a:solidFill>
                  <a:schemeClr val="bg1"/>
                </a:solidFill>
                <a:latin typeface="Calibri" charset="0"/>
              </a:rPr>
              <a:t>E2P</a:t>
            </a:r>
            <a:r>
              <a:rPr lang="ja-JP" altLang="tr-TR">
                <a:solidFill>
                  <a:schemeClr val="bg1"/>
                </a:solidFill>
                <a:latin typeface="Calibri" charset="0"/>
              </a:rPr>
              <a:t>’</a:t>
            </a:r>
            <a:r>
              <a:rPr lang="tr-TR">
                <a:solidFill>
                  <a:schemeClr val="bg1"/>
                </a:solidFill>
                <a:latin typeface="Calibri" charset="0"/>
              </a:rPr>
              <a:t>nin aktivasyonu Siklin E, Siklin A, DNA polimeraz ve Timidin kinaz gibi genlerin transkripsiyonu ile sonuçlanır. </a:t>
            </a:r>
          </a:p>
          <a:p>
            <a:pPr eaLnBrk="1" hangingPunct="1">
              <a:spcBef>
                <a:spcPct val="0"/>
              </a:spcBef>
            </a:pPr>
            <a:r>
              <a:rPr lang="tr-TR">
                <a:solidFill>
                  <a:schemeClr val="bg1"/>
                </a:solidFill>
                <a:latin typeface="Calibri" charset="0"/>
              </a:rPr>
              <a:t>Siklin E bu defa CDK2 ile bağlanıp Siklin E-CDK2 kompleksini oluşturur ve bu kompleks hücreyi G1 fazından S fazına geçmeye zorlar..</a:t>
            </a:r>
          </a:p>
          <a:p>
            <a:pPr eaLnBrk="1" hangingPunct="1">
              <a:spcBef>
                <a:spcPct val="0"/>
              </a:spcBef>
            </a:pPr>
            <a:endParaRPr lang="tr-TR">
              <a:latin typeface="Calibri" charset="0"/>
            </a:endParaRPr>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32648B2C-8333-3244-B01B-23A1E1345A4C}" type="slidenum">
              <a:rPr lang="tr-TR">
                <a:latin typeface="Calibri" charset="0"/>
              </a:rPr>
              <a:pPr eaLnBrk="1" hangingPunct="1"/>
              <a:t>17</a:t>
            </a:fld>
            <a:endParaRPr lang="tr-TR">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P53 insanda TP53 geni tarafından kodlanan tümör supressör bir proteindir. Hücre döngünün düzenlenmesindeki önemli rolü nedeni ile genomun gardiyanı olarak adlandırılır. P53 </a:t>
            </a:r>
            <a:r>
              <a:rPr lang="ja-JP" altLang="tr-TR">
                <a:latin typeface="Calibri" charset="0"/>
              </a:rPr>
              <a:t>‘</a:t>
            </a:r>
            <a:r>
              <a:rPr lang="tr-TR">
                <a:latin typeface="Calibri" charset="0"/>
              </a:rPr>
              <a:t>ün rolünü gerçekleştirememesinin kanser ile sonuçlandığının anlaşılması bu protein ile ilgili çok sayıda araştırma yapılmasına neden olmuştur.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F1E45705-0B2C-8F4B-ACA2-076077666BAF}" type="slidenum">
              <a:rPr lang="tr-TR">
                <a:latin typeface="Calibri" charset="0"/>
              </a:rPr>
              <a:pPr eaLnBrk="1" hangingPunct="1"/>
              <a:t>18</a:t>
            </a:fld>
            <a:endParaRPr lang="tr-TR">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Travmatik hücre ölümü olan nekrozdan farklı bir süreçtir. Nekrozun aksine organizmanın normal hayat döngüsünde önemli bir rolü vardır. Yetişkin bir bireyde hergün apoptoz süreci ile yaklaşık 50-70 milyon hücre ölür. </a:t>
            </a:r>
          </a:p>
          <a:p>
            <a:pPr eaLnBrk="1" hangingPunct="1"/>
            <a:r>
              <a:rPr lang="tr-TR">
                <a:latin typeface="Calibri" charset="0"/>
              </a:rPr>
              <a:t>1990</a:t>
            </a:r>
            <a:r>
              <a:rPr lang="ja-JP" altLang="tr-TR">
                <a:latin typeface="Calibri" charset="0"/>
              </a:rPr>
              <a:t>’</a:t>
            </a:r>
            <a:r>
              <a:rPr lang="tr-TR">
                <a:latin typeface="Calibri" charset="0"/>
              </a:rPr>
              <a:t>lardan itibaren apoptoz konusunda yapılan çalışmaların sayısı hızla artmıştır. Biyolojik süreç olarak çok önemli olduğu gibi defektif apoptoz süreci birçok hastalık ile ilişkilendirildiğinden daha da büyük önem kazanmıştır. Apoptozun kontrolsüz olarak çoğalması atrofi ile sonuçlanacağı gibi gerektiği kadar olmaması da kanser ile ilişkilendirilir.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BD7B654C-408F-5B41-AC0B-4AFBAF53FF27}" type="slidenum">
              <a:rPr lang="tr-TR">
                <a:latin typeface="Calibri" charset="0"/>
              </a:rPr>
              <a:pPr eaLnBrk="1" hangingPunct="1"/>
              <a:t>20</a:t>
            </a:fld>
            <a:endParaRPr lang="tr-TR">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Mitoz bölünme protozoa, algler, bazı mantarlar gibi hücre bölünmesi ile çoğalan birçok tek hücreli organizmanın eşeysiz üremeleri ile ilgili mekanizmaları sağlar. Çok hücreli diploit organizmalarda zigottan oluşan hücrelerin mitotik aktivitesi organizmanın gelişmesinin ve büyümesinin temelidir.  Genetik materyal çekirdek bölünmesi ya da karyokinez sırasında iki kardeş hücreye bölünür. Karyokinezi sitoplazmik bölünme ya da sitokinez izler. </a:t>
            </a:r>
          </a:p>
          <a:p>
            <a:pPr eaLnBrk="1" hangingPunct="1"/>
            <a:endParaRPr lang="tr-TR">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7652736C-B528-154A-97D5-E16D0FC64F4B}" type="slidenum">
              <a:rPr lang="tr-TR">
                <a:latin typeface="Calibri" charset="0"/>
              </a:rPr>
              <a:pPr eaLnBrk="1" hangingPunct="1"/>
              <a:t>23</a:t>
            </a:fld>
            <a:endParaRPr lang="tr-TR">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 Yer Tutucusu 2"/>
          <p:cNvSpPr>
            <a:spLocks noGrp="1"/>
          </p:cNvSpPr>
          <p:nvPr>
            <p:ph type="body" idx="1"/>
          </p:nvPr>
        </p:nvSpPr>
        <p:spPr/>
        <p:txBody>
          <a:bodyPr/>
          <a:lstStyle/>
          <a:p>
            <a:pPr eaLnBrk="1" hangingPunct="1">
              <a:lnSpc>
                <a:spcPct val="90000"/>
              </a:lnSpc>
            </a:pPr>
            <a:r>
              <a:rPr lang="en-US" sz="2400">
                <a:latin typeface="Calibri" charset="0"/>
              </a:rPr>
              <a:t>Homolog</a:t>
            </a:r>
            <a:r>
              <a:rPr lang="tr-TR" sz="2400">
                <a:latin typeface="Calibri" charset="0"/>
              </a:rPr>
              <a:t> kromozomlar</a:t>
            </a:r>
            <a:r>
              <a:rPr lang="en-US" sz="2400">
                <a:latin typeface="Calibri" charset="0"/>
              </a:rPr>
              <a:t>:</a:t>
            </a:r>
          </a:p>
          <a:p>
            <a:pPr lvl="1" eaLnBrk="1" hangingPunct="1">
              <a:lnSpc>
                <a:spcPct val="90000"/>
              </a:lnSpc>
              <a:buFontTx/>
              <a:buChar char="•"/>
            </a:pPr>
            <a:r>
              <a:rPr lang="tr-TR" sz="2400">
                <a:latin typeface="Calibri" charset="0"/>
              </a:rPr>
              <a:t>Aynı görünür</a:t>
            </a:r>
          </a:p>
          <a:p>
            <a:pPr lvl="1" eaLnBrk="1" hangingPunct="1">
              <a:lnSpc>
                <a:spcPct val="90000"/>
              </a:lnSpc>
              <a:buFontTx/>
              <a:buChar char="•"/>
            </a:pPr>
            <a:r>
              <a:rPr lang="tr-TR" sz="2400">
                <a:latin typeface="Calibri" charset="0"/>
              </a:rPr>
              <a:t>Aynı özellikleri kontrol ederler</a:t>
            </a:r>
          </a:p>
          <a:p>
            <a:pPr lvl="1" eaLnBrk="1" hangingPunct="1">
              <a:lnSpc>
                <a:spcPct val="90000"/>
              </a:lnSpc>
              <a:buFontTx/>
              <a:buChar char="•"/>
            </a:pPr>
            <a:r>
              <a:rPr lang="tr-TR" sz="2400">
                <a:latin typeface="Calibri" charset="0"/>
              </a:rPr>
              <a:t>Her özelliğin farklı formlarını kodlayabilirler</a:t>
            </a:r>
          </a:p>
          <a:p>
            <a:pPr lvl="1" eaLnBrk="1" hangingPunct="1">
              <a:lnSpc>
                <a:spcPct val="90000"/>
              </a:lnSpc>
              <a:buFontTx/>
              <a:buChar char="•"/>
            </a:pPr>
            <a:r>
              <a:rPr lang="tr-TR" sz="2400">
                <a:latin typeface="Calibri" charset="0"/>
              </a:rPr>
              <a:t>Her biri bir ebeveyndan olmak üzere bağımsız orijine sahiptirler…</a:t>
            </a:r>
          </a:p>
          <a:p>
            <a:pPr lvl="1" eaLnBrk="1" hangingPunct="1">
              <a:lnSpc>
                <a:spcPct val="90000"/>
              </a:lnSpc>
            </a:pPr>
            <a:endParaRPr lang="en-US" sz="2400">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B8B17BA2-F39D-DA45-8593-3AA16827174E}" type="slidenum">
              <a:rPr lang="tr-TR">
                <a:latin typeface="Calibri" charset="0"/>
              </a:rPr>
              <a:pPr eaLnBrk="1" hangingPunct="1"/>
              <a:t>24</a:t>
            </a:fld>
            <a:endParaRPr lang="tr-TR">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tr-TR">
                <a:latin typeface="Calibri" charset="0"/>
              </a:rPr>
              <a:t>Kromozomun sentromer bölgesinde kinetokorlara bağlanmasını sağlayan özel DNA sekansları vardır. Kinetokorlar hücre bölünmesi esnasında kromozomların tutunacağı mikrotübüllere tutunma noktaları olarak hizmet ederler..</a:t>
            </a:r>
          </a:p>
          <a:p>
            <a:pPr eaLnBrk="1" hangingPunct="1">
              <a:lnSpc>
                <a:spcPct val="90000"/>
              </a:lnSpc>
            </a:pPr>
            <a:endParaRPr lang="tr-TR">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056F324C-9926-DD4D-B638-146AE9E87E37}" type="slidenum">
              <a:rPr lang="tr-TR">
                <a:latin typeface="Calibri" charset="0"/>
              </a:rPr>
              <a:pPr eaLnBrk="1" hangingPunct="1"/>
              <a:t>25</a:t>
            </a:fld>
            <a:endParaRPr lang="tr-TR">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 Yer Tutucusu 2"/>
          <p:cNvSpPr>
            <a:spLocks noGrp="1"/>
          </p:cNvSpPr>
          <p:nvPr>
            <p:ph type="body" idx="1"/>
          </p:nvPr>
        </p:nvSpPr>
        <p:spPr/>
        <p:txBody>
          <a:bodyPr/>
          <a:lstStyle/>
          <a:p>
            <a:pPr eaLnBrk="1" hangingPunct="1">
              <a:lnSpc>
                <a:spcPct val="70000"/>
              </a:lnSpc>
            </a:pPr>
            <a:r>
              <a:rPr lang="tr-TR">
                <a:latin typeface="Calibri" charset="0"/>
              </a:rPr>
              <a:t>Hücre bölünmeye hazırlanırken DNA replike olur, kromozomlar yoğunlaşır. Her dublike kromozom hücre bölünmesi esnasında birbirinden ayrılacak olan iki kromatite sahiptir. </a:t>
            </a:r>
            <a:r>
              <a:rPr lang="tr-TR">
                <a:latin typeface="Comic Sans MS" charset="0"/>
              </a:rPr>
              <a:t>Her bir kromatit çiftindeki DNA, bir önceki interfazın S evresi sırasında tek bir kromozomun eşlendiğini gösterdiği için bu kromatitler genetiksel olarak aynıdır ve kardeş kromatitler olarak isimlendirilirler</a:t>
            </a:r>
            <a:endParaRPr lang="en-US">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0B476C2D-6A7F-EF48-B433-E0C70A0EAF43}" type="slidenum">
              <a:rPr lang="tr-TR">
                <a:latin typeface="Calibri" charset="0"/>
              </a:rPr>
              <a:pPr eaLnBrk="1" hangingPunct="1"/>
              <a:t>26</a:t>
            </a:fld>
            <a:endParaRPr lang="tr-TR">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262B8830-0AC2-544A-A3FB-CE5C19C37CB8}" type="slidenum">
              <a:rPr lang="tr-TR">
                <a:latin typeface="Calibri" charset="0"/>
              </a:rPr>
              <a:pPr eaLnBrk="1" hangingPunct="1"/>
              <a:t>27</a:t>
            </a:fld>
            <a:endParaRPr lang="tr-TR">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İnsan vücudundaki her hücrenin çekirdeğinde yaşamını sürdürmesi için gerekli bilgilerin kodlandığı bir program vardır. Hücresel program genetik olarak belirlenir. Bu nedenle genetik programın bütünlüğü tartışmasız devam etmeli, uzun süren çevresel değişimlere adapte olabilmelidir. Bu son derece zorlu görevde hücrenin hafızasında sorun oluşmaması için çok sayıda hasar tespit ve onarım mekanizması görev yapar. Buna rağmen genetik programda hatalara ya da değişikliklere neden olan değişimler sıklıkla meydana gelir. </a:t>
            </a:r>
          </a:p>
        </p:txBody>
      </p:sp>
      <p:sp>
        <p:nvSpPr>
          <p:cNvPr id="481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A46E96F1-E68D-084B-AAE7-64FAD4479F0A}" type="slidenum">
              <a:rPr lang="tr-TR">
                <a:latin typeface="Calibri" charset="0"/>
              </a:rPr>
              <a:pPr eaLnBrk="1" hangingPunct="1"/>
              <a:t>3</a:t>
            </a:fld>
            <a:endParaRPr lang="tr-TR">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Comic Sans MS" charset="0"/>
              <a:buChar char="•"/>
            </a:pPr>
            <a:r>
              <a:rPr lang="tr-TR">
                <a:latin typeface="Calibri" charset="0"/>
              </a:rPr>
              <a:t>İnterfaz mitozdan önce gerçekleşir..</a:t>
            </a:r>
          </a:p>
          <a:p>
            <a:pPr eaLnBrk="1" hangingPunct="1">
              <a:buClr>
                <a:schemeClr val="tx1"/>
              </a:buClr>
              <a:buFont typeface="Comic Sans MS" charset="0"/>
              <a:buChar char="•"/>
            </a:pPr>
            <a:r>
              <a:rPr lang="tr-TR">
                <a:latin typeface="Calibri" charset="0"/>
              </a:rPr>
              <a:t>Kromozomlar kopyalarını çıkartarak sayılarını iki katına çıkartır. </a:t>
            </a:r>
          </a:p>
          <a:p>
            <a:pPr eaLnBrk="1" hangingPunct="1">
              <a:buClr>
                <a:schemeClr val="tx1"/>
              </a:buClr>
              <a:buFont typeface="Comic Sans MS" charset="0"/>
              <a:buChar char="•"/>
            </a:pPr>
            <a:r>
              <a:rPr lang="tr-TR">
                <a:latin typeface="Calibri" charset="0"/>
              </a:rPr>
              <a:t>Kromozomlar iplik benzeri bobinler (kromatin)  şeklinde belirir, ancak fazın sonuna doğru her kromozom ve onun kopyası kardeş kromatit görünümünü alır..</a:t>
            </a:r>
          </a:p>
          <a:p>
            <a:pPr eaLnBrk="1" hangingPunct="1"/>
            <a:endParaRPr lang="tr-TR">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C9DC1D09-74BC-4748-8231-95C992CFA444}" type="slidenum">
              <a:rPr lang="tr-TR">
                <a:latin typeface="Calibri" charset="0"/>
              </a:rPr>
              <a:pPr eaLnBrk="1" hangingPunct="1"/>
              <a:t>28</a:t>
            </a:fld>
            <a:endParaRPr lang="tr-TR">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Comic Sans MS" charset="0"/>
              <a:buChar char="•"/>
            </a:pPr>
            <a:r>
              <a:rPr lang="tr-TR">
                <a:latin typeface="Calibri" charset="0"/>
              </a:rPr>
              <a:t>Mitozun ilk basamağıdır. </a:t>
            </a:r>
          </a:p>
          <a:p>
            <a:pPr eaLnBrk="1" hangingPunct="1">
              <a:buClr>
                <a:schemeClr val="tx1"/>
              </a:buClr>
              <a:buFont typeface="Comic Sans MS" charset="0"/>
              <a:buChar char="•"/>
            </a:pPr>
            <a:r>
              <a:rPr lang="en-US">
                <a:solidFill>
                  <a:schemeClr val="bg1"/>
                </a:solidFill>
                <a:latin typeface="Calibri" charset="0"/>
              </a:rPr>
              <a:t>Mito</a:t>
            </a:r>
            <a:r>
              <a:rPr lang="tr-TR">
                <a:solidFill>
                  <a:schemeClr val="bg1"/>
                </a:solidFill>
                <a:latin typeface="Calibri" charset="0"/>
              </a:rPr>
              <a:t>z başlar</a:t>
            </a:r>
            <a:r>
              <a:rPr lang="en-US">
                <a:latin typeface="Calibri" charset="0"/>
              </a:rPr>
              <a:t> </a:t>
            </a:r>
            <a:endParaRPr lang="tr-TR">
              <a:latin typeface="Calibri" charset="0"/>
            </a:endParaRPr>
          </a:p>
          <a:p>
            <a:pPr eaLnBrk="1" hangingPunct="1">
              <a:buClr>
                <a:schemeClr val="tx1"/>
              </a:buClr>
              <a:buFont typeface="Comic Sans MS" charset="0"/>
              <a:buChar char="•"/>
            </a:pPr>
            <a:r>
              <a:rPr lang="tr-TR">
                <a:solidFill>
                  <a:schemeClr val="bg1"/>
                </a:solidFill>
                <a:latin typeface="Calibri" charset="0"/>
              </a:rPr>
              <a:t>Sentrioller belirir ve hücrenin ters iki yönüne hareketlenirler.</a:t>
            </a:r>
          </a:p>
          <a:p>
            <a:pPr eaLnBrk="1" hangingPunct="1">
              <a:buClr>
                <a:schemeClr val="tx1"/>
              </a:buClr>
              <a:buFont typeface="Comic Sans MS" charset="0"/>
              <a:buChar char="•"/>
            </a:pPr>
            <a:r>
              <a:rPr lang="tr-TR">
                <a:solidFill>
                  <a:schemeClr val="bg1"/>
                </a:solidFill>
                <a:latin typeface="Calibri" charset="0"/>
              </a:rPr>
              <a:t>Kutuplar arasında iğ iplikleri oluşur.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62D0A109-ADE7-2B49-9385-3EFF499150CB}" type="slidenum">
              <a:rPr lang="tr-TR">
                <a:latin typeface="Calibri" charset="0"/>
              </a:rPr>
              <a:pPr eaLnBrk="1" hangingPunct="1"/>
              <a:t>29</a:t>
            </a:fld>
            <a:endParaRPr lang="tr-TR">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Mitozun ikinci basamağıdır. </a:t>
            </a:r>
            <a:endParaRPr lang="en-US">
              <a:latin typeface="Calibri" charset="0"/>
            </a:endParaRPr>
          </a:p>
          <a:p>
            <a:pPr eaLnBrk="1" hangingPunct="1"/>
            <a:r>
              <a:rPr lang="tr-TR">
                <a:solidFill>
                  <a:schemeClr val="bg1"/>
                </a:solidFill>
                <a:latin typeface="Calibri" charset="0"/>
              </a:rPr>
              <a:t>Kromatitler (ya da kromozom çiftleri) iğ ipliklerine tutunur.</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AF56AE03-AD0F-E946-8A77-4BAEA6E87C52}" type="slidenum">
              <a:rPr lang="tr-TR">
                <a:latin typeface="Calibri" charset="0"/>
              </a:rPr>
              <a:pPr eaLnBrk="1" hangingPunct="1"/>
              <a:t>30</a:t>
            </a:fld>
            <a:endParaRPr lang="tr-TR">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z="1100">
                <a:latin typeface="Calibri" charset="0"/>
              </a:rPr>
              <a:t>Mitozda 3. basamaktır. </a:t>
            </a:r>
          </a:p>
          <a:p>
            <a:pPr eaLnBrk="1" hangingPunct="1"/>
            <a:r>
              <a:rPr lang="tr-TR" sz="1100">
                <a:latin typeface="Calibri" charset="0"/>
              </a:rPr>
              <a:t>Kromatitler ayrılır ve hücrenin zıt kutuplarına doğru hareket ederler</a:t>
            </a:r>
            <a:endParaRPr lang="tr-TR">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4D88427A-7C5C-BE48-8A69-0B08CEA5C3C6}" type="slidenum">
              <a:rPr lang="tr-TR">
                <a:latin typeface="Calibri" charset="0"/>
              </a:rPr>
              <a:pPr eaLnBrk="1" hangingPunct="1"/>
              <a:t>31</a:t>
            </a:fld>
            <a:endParaRPr lang="tr-TR">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chemeClr val="tx1"/>
              </a:buClr>
              <a:buFont typeface="Comic Sans MS" charset="0"/>
              <a:buNone/>
            </a:pPr>
            <a:r>
              <a:rPr lang="tr-TR" sz="1100">
                <a:latin typeface="Calibri" charset="0"/>
              </a:rPr>
              <a:t>Mitozun 4. basamağı..</a:t>
            </a:r>
            <a:endParaRPr lang="tr-TR">
              <a:latin typeface="Calibri" charset="0"/>
            </a:endParaRPr>
          </a:p>
          <a:p>
            <a:pPr eaLnBrk="1" hangingPunct="1">
              <a:buClr>
                <a:schemeClr val="tx1"/>
              </a:buClr>
              <a:buFont typeface="Comic Sans MS" charset="0"/>
              <a:buChar char="•"/>
            </a:pPr>
            <a:endParaRPr lang="tr-TR">
              <a:latin typeface="Calibri" charset="0"/>
            </a:endParaRPr>
          </a:p>
          <a:p>
            <a:pPr eaLnBrk="1" hangingPunct="1">
              <a:buClr>
                <a:schemeClr val="tx1"/>
              </a:buClr>
              <a:buFont typeface="Comic Sans MS" charset="0"/>
              <a:buNone/>
            </a:pPr>
            <a:r>
              <a:rPr lang="tr-TR">
                <a:latin typeface="Calibri" charset="0"/>
              </a:rPr>
              <a:t>İki yeni çekirdek oluşur</a:t>
            </a:r>
          </a:p>
          <a:p>
            <a:pPr eaLnBrk="1" hangingPunct="1">
              <a:buClr>
                <a:schemeClr val="tx1"/>
              </a:buClr>
              <a:buFont typeface="Comic Sans MS" charset="0"/>
              <a:buNone/>
            </a:pPr>
            <a:r>
              <a:rPr lang="tr-TR">
                <a:latin typeface="Calibri" charset="0"/>
              </a:rPr>
              <a:t>Kromozomlar kromatin olarak görünmeye başlar</a:t>
            </a:r>
          </a:p>
          <a:p>
            <a:pPr eaLnBrk="1" hangingPunct="1">
              <a:buClr>
                <a:schemeClr val="tx1"/>
              </a:buClr>
              <a:buFont typeface="Comic Sans MS" charset="0"/>
              <a:buNone/>
            </a:pPr>
            <a:r>
              <a:rPr lang="tr-TR">
                <a:latin typeface="Calibri" charset="0"/>
              </a:rPr>
              <a:t>Mitoz sonlanır</a:t>
            </a:r>
          </a:p>
          <a:p>
            <a:pPr eaLnBrk="1" hangingPunct="1"/>
            <a:endParaRPr lang="tr-TR">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32C72F3E-1774-754E-87F7-5C46D81622FD}" type="slidenum">
              <a:rPr lang="tr-TR">
                <a:latin typeface="Calibri" charset="0"/>
              </a:rPr>
              <a:pPr eaLnBrk="1" hangingPunct="1"/>
              <a:t>32</a:t>
            </a:fld>
            <a:endParaRPr lang="tr-TR">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Calibri" charset="0"/>
              </a:rPr>
              <a:t>occurs after mitosis</a:t>
            </a:r>
            <a:r>
              <a:rPr lang="en-US" sz="3600" b="1">
                <a:latin typeface="Calibri" charset="0"/>
              </a:rPr>
              <a:t/>
            </a:r>
            <a:br>
              <a:rPr lang="en-US" sz="3600" b="1">
                <a:latin typeface="Calibri" charset="0"/>
              </a:rPr>
            </a:br>
            <a:r>
              <a:rPr lang="en-US">
                <a:latin typeface="Calibri" charset="0"/>
              </a:rPr>
              <a:t>Cell membrane moves inward to create two </a:t>
            </a:r>
            <a:r>
              <a:rPr lang="en-US" b="1" u="sng">
                <a:solidFill>
                  <a:schemeClr val="bg1"/>
                </a:solidFill>
                <a:latin typeface="Calibri" charset="0"/>
              </a:rPr>
              <a:t>daughter</a:t>
            </a:r>
            <a:r>
              <a:rPr lang="en-US">
                <a:latin typeface="Calibri" charset="0"/>
              </a:rPr>
              <a:t> cells – each with its own </a:t>
            </a:r>
            <a:r>
              <a:rPr lang="en-US" b="1" u="sng">
                <a:solidFill>
                  <a:schemeClr val="bg1"/>
                </a:solidFill>
                <a:latin typeface="Calibri" charset="0"/>
              </a:rPr>
              <a:t>nucleus </a:t>
            </a:r>
            <a:r>
              <a:rPr lang="en-US">
                <a:latin typeface="Calibri" charset="0"/>
              </a:rPr>
              <a:t>with identical </a:t>
            </a:r>
            <a:r>
              <a:rPr lang="en-US" b="1" u="sng">
                <a:solidFill>
                  <a:schemeClr val="bg1"/>
                </a:solidFill>
                <a:latin typeface="Calibri" charset="0"/>
              </a:rPr>
              <a:t>chromosomes.</a:t>
            </a:r>
            <a:endParaRPr lang="en-US">
              <a:latin typeface="Calibri" charset="0"/>
            </a:endParaRPr>
          </a:p>
          <a:p>
            <a:pPr eaLnBrk="1" hangingPunct="1"/>
            <a:endParaRPr lang="tr-TR">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BA1FFA02-ABE4-B442-B66E-0B431C14B866}" type="slidenum">
              <a:rPr lang="tr-TR">
                <a:latin typeface="Calibri" charset="0"/>
              </a:rPr>
              <a:pPr eaLnBrk="1" hangingPunct="1"/>
              <a:t>33</a:t>
            </a:fld>
            <a:endParaRPr lang="tr-TR">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Mayoz her kromozomdan iki tane içeren diploit bir hücre ile başlar. Hücre iki kez bölünme geçirir, ve potansiyel olarak her kromozomdan bir kopya içeren 4 haploit hücre oluşur. Gamet hücrelerindeki her kromozom anne ve baba DNA</a:t>
            </a:r>
            <a:r>
              <a:rPr lang="ja-JP" altLang="tr-TR">
                <a:latin typeface="Calibri" charset="0"/>
              </a:rPr>
              <a:t>’</a:t>
            </a:r>
            <a:r>
              <a:rPr lang="tr-TR">
                <a:latin typeface="Calibri" charset="0"/>
              </a:rPr>
              <a:t>sının eşsiz bir karışımıdır. Bu da tüm döllerin genetik olarak ebeveynlerinden farklı olması ile sonuçlanır. Bu da seksüel olarak üreyen organizmalarda genetik çeşitliliği sağlar...</a:t>
            </a:r>
          </a:p>
          <a:p>
            <a:r>
              <a:rPr lang="tr-TR">
                <a:latin typeface="Calibri" charset="0"/>
              </a:rPr>
              <a:t>Genetik çeşitliliğe etki eden bir diğer faktör de krossover </a:t>
            </a:r>
            <a:r>
              <a:rPr lang="ja-JP" altLang="tr-TR">
                <a:latin typeface="Calibri" charset="0"/>
              </a:rPr>
              <a:t>‘</a:t>
            </a:r>
            <a:r>
              <a:rPr lang="tr-TR">
                <a:latin typeface="Calibri" charset="0"/>
              </a:rPr>
              <a:t>dır.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73186B55-B9DA-5942-9983-78888834A71C}" type="slidenum">
              <a:rPr lang="tr-TR">
                <a:latin typeface="Calibri" charset="0"/>
              </a:rPr>
              <a:pPr eaLnBrk="1" hangingPunct="1"/>
              <a:t>36</a:t>
            </a:fld>
            <a:endParaRPr lang="tr-TR">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a:latin typeface="Calibri" charset="0"/>
              </a:rPr>
              <a:t>Mayozun profaz evresinde meydana gelen homolog kromozomlar arasındaki parça değişimidir. </a:t>
            </a:r>
          </a:p>
          <a:p>
            <a:r>
              <a:rPr lang="tr-TR">
                <a:latin typeface="Calibri" charset="0"/>
              </a:rPr>
              <a:t>Mayoz bölünme sırasında, Profaz-I evresinde </a:t>
            </a:r>
            <a:r>
              <a:rPr lang="tr-TR" b="1">
                <a:latin typeface="Calibri" charset="0"/>
              </a:rPr>
              <a:t>sinapsis</a:t>
            </a:r>
            <a:r>
              <a:rPr lang="tr-TR">
                <a:latin typeface="Calibri" charset="0"/>
              </a:rPr>
              <a:t> denen bir olay meydana gelir ve homolog kromozomlar birbirleriyle düğümlenirler. Bu düğüm, Profaz-I evresinin ortalarında başlar ve sonuna kadar sürer. Bu süre zarfında, homolog kromozomların birbiriyle eş bölgeleri yer değiştirebilir. </a:t>
            </a:r>
          </a:p>
          <a:p>
            <a:endParaRPr lang="tr-TR">
              <a:latin typeface="Calibri" charset="0"/>
            </a:endParaRPr>
          </a:p>
          <a:p>
            <a:r>
              <a:rPr lang="tr-TR">
                <a:latin typeface="Calibri" charset="0"/>
              </a:rPr>
              <a:t>Mayoz da görülen krossover</a:t>
            </a:r>
            <a:r>
              <a:rPr lang="ja-JP" altLang="tr-TR">
                <a:latin typeface="Calibri" charset="0"/>
              </a:rPr>
              <a:t>’</a:t>
            </a:r>
            <a:r>
              <a:rPr lang="tr-TR">
                <a:latin typeface="Calibri" charset="0"/>
              </a:rPr>
              <a:t>ın dışında somatik hücrelerde de nadiren görülen mitotik krossover gerçekleşebilir.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20056671-E793-6D4B-8CAD-E4CFEBA1F801}" type="slidenum">
              <a:rPr lang="tr-TR">
                <a:latin typeface="Calibri" charset="0"/>
              </a:rPr>
              <a:pPr eaLnBrk="1" hangingPunct="1"/>
              <a:t>37</a:t>
            </a:fld>
            <a:endParaRPr lang="tr-TR">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ndParaRP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623C9F4C-111D-864C-9996-FB314CA20D2C}" type="slidenum">
              <a:rPr lang="tr-TR">
                <a:latin typeface="Calibri" charset="0"/>
              </a:rPr>
              <a:pPr eaLnBrk="1" hangingPunct="1"/>
              <a:t>6</a:t>
            </a:fld>
            <a:endParaRPr lang="tr-TR">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latin typeface="Calibri" charset="0"/>
              </a:rPr>
              <a:t>Ökaryot hücrede genetik materyalin içinde bulunduğu zar ile ayrılmış bir hücre çekirdeği bulunur. Protozoa gibi bazı tek hücreli organizmalar ve tüm çok hücreliler ökaryottur.  </a:t>
            </a:r>
            <a:r>
              <a:rPr lang="tr-TR">
                <a:solidFill>
                  <a:srgbClr val="FFFF00"/>
                </a:solidFill>
                <a:latin typeface="Calibri" charset="0"/>
              </a:rPr>
              <a:t>Sitoplazma-Hücre iskeleti olarak görev yaparken Endoplazmik retikulum: DER (yağ asidi sentezi), PER (protein sentezi) yağ asiti ve protein sentezinde görev yapar. Mitokondriler hücrenin enerji üretim merkezleridir. Sentriol  sentrozom adı verilen bölgelerde yer alır ve hücre bölünmesinde görev yaparlar…</a:t>
            </a:r>
          </a:p>
          <a:p>
            <a:pPr eaLnBrk="1" hangingPunct="1">
              <a:spcBef>
                <a:spcPct val="0"/>
              </a:spcBef>
            </a:pPr>
            <a:endParaRPr lang="tr-TR">
              <a:latin typeface="Calibri" charset="0"/>
            </a:endParaRPr>
          </a:p>
        </p:txBody>
      </p:sp>
      <p:sp>
        <p:nvSpPr>
          <p:cNvPr id="501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B7BC285D-4FA0-434F-8A8D-55223BDE8695}" type="slidenum">
              <a:rPr lang="tr-TR">
                <a:latin typeface="Calibri" charset="0"/>
              </a:rPr>
              <a:pPr eaLnBrk="1" hangingPunct="1"/>
              <a:t>7</a:t>
            </a:fld>
            <a:endParaRPr lang="tr-TR">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tr-TR">
                <a:latin typeface="Calibri" charset="0"/>
              </a:rPr>
              <a:t>Hücre döngüsü ; bir hücre içeriğinin iki katına çıkartılması ve daha sonra ikiye bölünmesi yolu ile çoğalmasıdır. Bakteri maya gibi tek hücreli organizmalarda her hücre bölünmesi yeni bir organizma üretirken, çok hücreli canlılarda ölen hücreleri yenilemek veya büyümek için her saniye milyonlarca hücre üretilir. Birçok hücre DNA</a:t>
            </a:r>
            <a:r>
              <a:rPr lang="ja-JP" altLang="tr-TR">
                <a:latin typeface="Calibri" charset="0"/>
              </a:rPr>
              <a:t>’</a:t>
            </a:r>
            <a:r>
              <a:rPr lang="tr-TR">
                <a:latin typeface="Calibri" charset="0"/>
              </a:rPr>
              <a:t>sını kopyalamak ve bölünmek için ayırdığı zamandan çok daha fazlasını protein kitlesini ve organellerini ikilemek ve büyümek için gerek duyar..Bu süreçlerin meydana geldiği G1, G2, ve S dönemleri interfaz olarak isimlendirilir. Kültürde çoğalan tipik bir insan hücresinde 24 saatlik döngünün yaklaşık 23 saatini interfaz, bir saatini de M evresi oluşturur. </a:t>
            </a:r>
          </a:p>
        </p:txBody>
      </p:sp>
      <p:sp>
        <p:nvSpPr>
          <p:cNvPr id="512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628A0FC7-D773-D445-A116-F7ADB465EA91}" type="slidenum">
              <a:rPr lang="tr-TR">
                <a:latin typeface="Calibri" charset="0"/>
              </a:rPr>
              <a:pPr eaLnBrk="1" hangingPunct="1"/>
              <a:t>9</a:t>
            </a:fld>
            <a:endParaRPr lang="tr-TR">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G1 farklı hücre tiplerine göre en değişken fazdır. Burada çok sayıda kontrol noktası vardır. Hücrenin büyümesini kontrol eden mekanizmalar hücreden hücreye değişir. Tek hücrelilerde besin kaynağı en önemli kısıtlayıcı iken, çok hücrelilerde çok daha fazla kontrol gerekir (büyüme faktörleri vs)</a:t>
            </a:r>
          </a:p>
          <a:p>
            <a:pPr eaLnBrk="1" hangingPunct="1"/>
            <a:r>
              <a:rPr lang="tr-TR">
                <a:latin typeface="Calibri" charset="0"/>
              </a:rPr>
              <a:t>G2 kontrol noktasının geçilebilmesi için DNA sentezi tamamlanmış ve doğru olarak gerçekleştirilmiş olmalıdır. M fazında iğ iplikleri ile ilgili düzenlemelerin doğru yapıldığını belirleyen kontrol aşamaları vardır..</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6C63D6BB-5348-9E4D-90A4-510AC790DDC4}" type="slidenum">
              <a:rPr lang="tr-TR">
                <a:latin typeface="Calibri" charset="0"/>
              </a:rPr>
              <a:pPr eaLnBrk="1" hangingPunct="1"/>
              <a:t>10</a:t>
            </a:fld>
            <a:endParaRPr lang="tr-TR">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tr-TR">
                <a:solidFill>
                  <a:srgbClr val="FFC000"/>
                </a:solidFill>
                <a:latin typeface="Calibri" charset="0"/>
              </a:rPr>
              <a:t>G1 </a:t>
            </a:r>
            <a:r>
              <a:rPr lang="tr-TR">
                <a:latin typeface="Calibri" charset="0"/>
              </a:rPr>
              <a:t>– Uzunluğu dış koşullar ve hücre dışı sinyallere bağlı olarak değişkendir. Elverişsiz koşullarda G1 uzar ya da </a:t>
            </a:r>
            <a:r>
              <a:rPr lang="tr-TR">
                <a:solidFill>
                  <a:srgbClr val="FFC000"/>
                </a:solidFill>
                <a:latin typeface="Calibri" charset="0"/>
              </a:rPr>
              <a:t>Go</a:t>
            </a:r>
            <a:r>
              <a:rPr lang="tr-TR">
                <a:latin typeface="Calibri" charset="0"/>
              </a:rPr>
              <a:t> olarak bilinen durgunluk evresine girer. Bu evrede haftalar, aylar hatta yıllarca kalabilir…Hatta sinir hücrelerinde olduğu gibi bu durum geri dönüşsüz olabilir.</a:t>
            </a:r>
          </a:p>
          <a:p>
            <a:pPr eaLnBrk="1" hangingPunct="1">
              <a:spcBef>
                <a:spcPct val="0"/>
              </a:spcBef>
            </a:pPr>
            <a:r>
              <a:rPr lang="tr-TR">
                <a:latin typeface="Calibri" charset="0"/>
              </a:rPr>
              <a:t>Hücrenin bölünmeye hazırlandığı interfaz </a:t>
            </a:r>
            <a:r>
              <a:rPr lang="ja-JP" altLang="tr-TR">
                <a:latin typeface="Calibri" charset="0"/>
              </a:rPr>
              <a:t>‘</a:t>
            </a:r>
            <a:r>
              <a:rPr lang="tr-TR">
                <a:latin typeface="Calibri" charset="0"/>
              </a:rPr>
              <a:t>ın ilk evresi olan G1 fazı aynı zamanda büyüme fazı olarak da adlandırılır. Bu aşamada M fazında yavaşlamış olan biyosentetik faliyetler büyük bir hız kazanır. 20 amino asit daha sonraki sentez ve bölünme aşamalarında kullanılacak protein ve enzimleri sentezlemek üzere hızlı bir şekilde kullanılır. Bu fazın uzunluğu değişkendir. P53 geninin kontrolü altındadır. </a:t>
            </a:r>
          </a:p>
          <a:p>
            <a:pPr eaLnBrk="1" hangingPunct="1">
              <a:spcBef>
                <a:spcPct val="0"/>
              </a:spcBef>
            </a:pPr>
            <a:r>
              <a:rPr lang="tr-TR">
                <a:latin typeface="Calibri" charset="0"/>
              </a:rPr>
              <a:t>S fazında hücredeki DNA kendi kopyasını çıkartarak iki katına çıkar. </a:t>
            </a:r>
          </a:p>
          <a:p>
            <a:pPr eaLnBrk="1" hangingPunct="1">
              <a:spcBef>
                <a:spcPct val="0"/>
              </a:spcBef>
            </a:pPr>
            <a:r>
              <a:rPr lang="tr-TR">
                <a:latin typeface="Calibri" charset="0"/>
              </a:rPr>
              <a:t>G2 fazında ise büyüme devam eder. Bu aşamada hücre M fazına girmeye hazır olup olmadığını kontrol eder. </a:t>
            </a:r>
          </a:p>
          <a:p>
            <a:pPr eaLnBrk="1" hangingPunct="1">
              <a:spcBef>
                <a:spcPct val="0"/>
              </a:spcBef>
            </a:pPr>
            <a:endParaRPr lang="tr-TR">
              <a:latin typeface="Calibri" charset="0"/>
            </a:endParaRPr>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54583055-9B5C-5F45-829F-D7809FF70CB8}" type="slidenum">
              <a:rPr lang="tr-TR">
                <a:latin typeface="Calibri" charset="0"/>
              </a:rPr>
              <a:pPr eaLnBrk="1" hangingPunct="1"/>
              <a:t>11</a:t>
            </a:fld>
            <a:endParaRPr lang="tr-TR">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2001 yılında tıp alanında alınan nobel ödüllerine bakıldığında hücre döngüsü konusunun bilim dünyası için ne kadar önemli olduğunu hemen anlamak mümkün..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89B4F21B-A782-974C-AAC0-732A0D340F65}" type="slidenum">
              <a:rPr lang="tr-TR">
                <a:latin typeface="Calibri" charset="0"/>
              </a:rPr>
              <a:pPr eaLnBrk="1" hangingPunct="1"/>
              <a:t>12</a:t>
            </a:fld>
            <a:endParaRPr lang="tr-TR">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atin typeface="Calibri" charset="0"/>
              </a:rPr>
              <a:t>Hücre döngüsünün düzenlenmesinde birçok mekanizma birlikte çalışır. Bu düzenlemede rol alan mekanizmalarda meydana gelen herhangi bir bozukluk önemli sonuçlar doğurur. Daha sonra kanser konusunu işlerken bu konuya değinilecek. Ancak şimdi regülasyonda rol alan başlıca molekülleri bir gözden geçirelim.. </a:t>
            </a:r>
          </a:p>
        </p:txBody>
      </p:sp>
      <p:sp>
        <p:nvSpPr>
          <p:cNvPr id="4" name="Slayt Numarası Yer Tutucusu 3"/>
          <p:cNvSpPr>
            <a:spLocks noGrp="1"/>
          </p:cNvSpPr>
          <p:nvPr>
            <p:ph type="sldNum" sz="quarter" idx="5"/>
          </p:nvPr>
        </p:nvSpPr>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fld id="{71F3DECB-7BE3-F241-A71E-0C4B1B2047D0}" type="slidenum">
              <a:rPr lang="tr-TR">
                <a:latin typeface="Calibri" charset="0"/>
              </a:rPr>
              <a:pPr eaLnBrk="1" hangingPunct="1"/>
              <a:t>13</a:t>
            </a:fld>
            <a:endParaRPr lang="tr-TR">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fld id="{D8AB5AC3-C279-B34F-A3AF-CEFBDE27793E}" type="datetimeFigureOut">
              <a:rPr lang="tr-T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3D6E0C0-688A-6344-B6DC-AB5248FC0B75}" type="slidenum">
              <a:rPr lang="tr-TR"/>
              <a:pPr/>
              <a:t>‹#›</a:t>
            </a:fld>
            <a:endParaRPr lang="tr-TR"/>
          </a:p>
        </p:txBody>
      </p:sp>
    </p:spTree>
    <p:extLst>
      <p:ext uri="{BB962C8B-B14F-4D97-AF65-F5344CB8AC3E}">
        <p14:creationId xmlns:p14="http://schemas.microsoft.com/office/powerpoint/2010/main" val="196288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2856C408-076E-9E4A-BC7E-52D95856343C}" type="datetimeFigureOut">
              <a:rPr lang="tr-T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5CB85178-0F21-DF44-AEE7-FD32B92699A7}" type="slidenum">
              <a:rPr lang="tr-TR"/>
              <a:pPr/>
              <a:t>‹#›</a:t>
            </a:fld>
            <a:endParaRPr lang="tr-TR"/>
          </a:p>
        </p:txBody>
      </p:sp>
    </p:spTree>
    <p:extLst>
      <p:ext uri="{BB962C8B-B14F-4D97-AF65-F5344CB8AC3E}">
        <p14:creationId xmlns:p14="http://schemas.microsoft.com/office/powerpoint/2010/main" val="107588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738210E0-C303-7E46-BCC5-BDCA1A85C553}" type="datetimeFigureOut">
              <a:rPr lang="tr-T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82FEB46-3B91-004C-AFDC-0348E330D772}" type="slidenum">
              <a:rPr lang="tr-TR"/>
              <a:pPr/>
              <a:t>‹#›</a:t>
            </a:fld>
            <a:endParaRPr lang="tr-TR"/>
          </a:p>
        </p:txBody>
      </p:sp>
    </p:spTree>
    <p:extLst>
      <p:ext uri="{BB962C8B-B14F-4D97-AF65-F5344CB8AC3E}">
        <p14:creationId xmlns:p14="http://schemas.microsoft.com/office/powerpoint/2010/main" val="414553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96938"/>
            <a:ext cx="6705600" cy="9318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3276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86200" y="2133600"/>
            <a:ext cx="3276600" cy="3992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80F9ECE-9428-7044-B159-5F099A2B82E8}" type="datetime1">
              <a:rPr lang="en-US"/>
              <a:pPr/>
              <a:t>07.10.2013</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7D053C4-8F1D-3647-9370-645DE521B875}" type="slidenum">
              <a:rPr lang="en-US"/>
              <a:pPr/>
              <a:t>‹#›</a:t>
            </a:fld>
            <a:endParaRPr lang="en-US"/>
          </a:p>
        </p:txBody>
      </p:sp>
    </p:spTree>
    <p:extLst>
      <p:ext uri="{BB962C8B-B14F-4D97-AF65-F5344CB8AC3E}">
        <p14:creationId xmlns:p14="http://schemas.microsoft.com/office/powerpoint/2010/main" val="1447288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fld id="{B230151D-778C-8440-B9DA-F4B0131D0FB6}" type="datetimeFigureOut">
              <a:rPr lang="tr-T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48069022-7C42-AF4E-BA0A-63D950EC9F40}" type="slidenum">
              <a:rPr lang="tr-TR"/>
              <a:pPr/>
              <a:t>‹#›</a:t>
            </a:fld>
            <a:endParaRPr lang="tr-TR"/>
          </a:p>
        </p:txBody>
      </p:sp>
    </p:spTree>
    <p:extLst>
      <p:ext uri="{BB962C8B-B14F-4D97-AF65-F5344CB8AC3E}">
        <p14:creationId xmlns:p14="http://schemas.microsoft.com/office/powerpoint/2010/main" val="186699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fld id="{A7A08EE5-E36A-5F44-93D3-E026F3202DB5}" type="datetimeFigureOut">
              <a:rPr lang="tr-TR"/>
              <a:pPr/>
              <a:t>07.10.2013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452564FC-A321-0F4C-9E04-ABD25AD8D2C8}" type="slidenum">
              <a:rPr lang="tr-TR"/>
              <a:pPr/>
              <a:t>‹#›</a:t>
            </a:fld>
            <a:endParaRPr lang="tr-TR"/>
          </a:p>
        </p:txBody>
      </p:sp>
    </p:spTree>
    <p:extLst>
      <p:ext uri="{BB962C8B-B14F-4D97-AF65-F5344CB8AC3E}">
        <p14:creationId xmlns:p14="http://schemas.microsoft.com/office/powerpoint/2010/main" val="299520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fld id="{5FC0C50B-350D-FD41-A047-9653AA0515B3}" type="datetimeFigureOut">
              <a:rPr lang="tr-T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D8E0AB2-48EF-524A-951A-2E6B2762CCAC}" type="slidenum">
              <a:rPr lang="tr-TR"/>
              <a:pPr/>
              <a:t>‹#›</a:t>
            </a:fld>
            <a:endParaRPr lang="tr-TR"/>
          </a:p>
        </p:txBody>
      </p:sp>
    </p:spTree>
    <p:extLst>
      <p:ext uri="{BB962C8B-B14F-4D97-AF65-F5344CB8AC3E}">
        <p14:creationId xmlns:p14="http://schemas.microsoft.com/office/powerpoint/2010/main" val="124370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fld id="{E1CDB738-834E-E645-88C9-DF86A8D2C81C}" type="datetimeFigureOut">
              <a:rPr lang="tr-TR"/>
              <a:pPr/>
              <a:t>07.10.2013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53E16375-91DF-044E-9A6B-D292A92594E3}" type="slidenum">
              <a:rPr lang="tr-TR"/>
              <a:pPr/>
              <a:t>‹#›</a:t>
            </a:fld>
            <a:endParaRPr lang="tr-TR"/>
          </a:p>
        </p:txBody>
      </p:sp>
    </p:spTree>
    <p:extLst>
      <p:ext uri="{BB962C8B-B14F-4D97-AF65-F5344CB8AC3E}">
        <p14:creationId xmlns:p14="http://schemas.microsoft.com/office/powerpoint/2010/main" val="406295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fld id="{2CFDB894-F9AA-1042-A0E6-2D309E570294}" type="datetimeFigureOut">
              <a:rPr lang="tr-TR"/>
              <a:pPr/>
              <a:t>07.10.2013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DE2F7BDA-83D7-8B40-9C5E-AB7FE395BC70}" type="slidenum">
              <a:rPr lang="tr-TR"/>
              <a:pPr/>
              <a:t>‹#›</a:t>
            </a:fld>
            <a:endParaRPr lang="tr-TR"/>
          </a:p>
        </p:txBody>
      </p:sp>
    </p:spTree>
    <p:extLst>
      <p:ext uri="{BB962C8B-B14F-4D97-AF65-F5344CB8AC3E}">
        <p14:creationId xmlns:p14="http://schemas.microsoft.com/office/powerpoint/2010/main" val="339273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fld id="{04F7CA80-C068-4049-8A56-DABFC09F1696}" type="datetimeFigureOut">
              <a:rPr lang="tr-TR"/>
              <a:pPr/>
              <a:t>07.10.2013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E1A05476-3D29-ED4E-B049-178A4095AFF4}" type="slidenum">
              <a:rPr lang="tr-TR"/>
              <a:pPr/>
              <a:t>‹#›</a:t>
            </a:fld>
            <a:endParaRPr lang="tr-TR"/>
          </a:p>
        </p:txBody>
      </p:sp>
    </p:spTree>
    <p:extLst>
      <p:ext uri="{BB962C8B-B14F-4D97-AF65-F5344CB8AC3E}">
        <p14:creationId xmlns:p14="http://schemas.microsoft.com/office/powerpoint/2010/main" val="256274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fld id="{51B32807-67F0-2E45-8D88-23F915699652}" type="datetimeFigureOut">
              <a:rPr lang="tr-T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CCE36AA6-AB2B-5E4A-AC51-A03E917F040D}" type="slidenum">
              <a:rPr lang="tr-TR"/>
              <a:pPr/>
              <a:t>‹#›</a:t>
            </a:fld>
            <a:endParaRPr lang="tr-TR"/>
          </a:p>
        </p:txBody>
      </p:sp>
    </p:spTree>
    <p:extLst>
      <p:ext uri="{BB962C8B-B14F-4D97-AF65-F5344CB8AC3E}">
        <p14:creationId xmlns:p14="http://schemas.microsoft.com/office/powerpoint/2010/main" val="164943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fld id="{D47B8AEA-133D-E94B-9FEB-200D789344A0}" type="datetimeFigureOut">
              <a:rPr lang="tr-TR"/>
              <a:pPr/>
              <a:t>07.10.2013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9870075C-1784-B14F-B33B-5FEDA53DA85A}" type="slidenum">
              <a:rPr lang="tr-TR"/>
              <a:pPr/>
              <a:t>‹#›</a:t>
            </a:fld>
            <a:endParaRPr lang="tr-TR"/>
          </a:p>
        </p:txBody>
      </p:sp>
    </p:spTree>
    <p:extLst>
      <p:ext uri="{BB962C8B-B14F-4D97-AF65-F5344CB8AC3E}">
        <p14:creationId xmlns:p14="http://schemas.microsoft.com/office/powerpoint/2010/main" val="9898017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accent5">
            <a:lumMod val="75000"/>
          </a:schemeClr>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40BF34FF-0830-4547-B76C-B64CBC82929D}" type="datetimeFigureOut">
              <a:rPr lang="tr-TR"/>
              <a:pPr/>
              <a:t>07.10.2013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BEF007B7-F464-8241-8903-6EFFE8D4E74F}" type="slidenum">
              <a:rPr lang="tr-TR"/>
              <a:pPr/>
              <a:t>‹#›</a:t>
            </a:fld>
            <a:endParaRPr lang="tr-TR"/>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omic Sans MS" pitchFamily="66" charset="0"/>
          <a:ea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Leland_H._Hartwell" TargetMode="External"/><Relationship Id="rId4" Type="http://schemas.openxmlformats.org/officeDocument/2006/relationships/hyperlink" Target="http://en.wikipedia.org/wiki/R._Timothy_Hunt" TargetMode="External"/><Relationship Id="rId5" Type="http://schemas.openxmlformats.org/officeDocument/2006/relationships/hyperlink" Target="http://en.wikipedia.org/wiki/Paul_M._Nurse" TargetMode="External"/><Relationship Id="rId6"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42.jpeg"/><Relationship Id="rId7" Type="http://schemas.openxmlformats.org/officeDocument/2006/relationships/image" Target="../media/image37.jpeg"/><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cellsalive.com/mitosis.ht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5.png"/><Relationship Id="rId3" Type="http://schemas.openxmlformats.org/officeDocument/2006/relationships/image" Target="../media/image4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zerobio.com/crossing_over.ht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27584" y="2492896"/>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omic Sans MS" pitchFamily="66" charset="0"/>
                <a:ea typeface="ＭＳ Ｐゴシック" charset="0"/>
              </a:defRPr>
            </a:lvl2pPr>
            <a:lvl3pPr algn="ctr" rtl="0" eaLnBrk="0" fontAlgn="base" hangingPunct="0">
              <a:spcBef>
                <a:spcPct val="0"/>
              </a:spcBef>
              <a:spcAft>
                <a:spcPct val="0"/>
              </a:spcAft>
              <a:defRPr sz="4400">
                <a:solidFill>
                  <a:schemeClr val="tx1"/>
                </a:solidFill>
                <a:latin typeface="Comic Sans MS" pitchFamily="66" charset="0"/>
                <a:ea typeface="ＭＳ Ｐゴシック" charset="0"/>
              </a:defRPr>
            </a:lvl3pPr>
            <a:lvl4pPr algn="ctr" rtl="0" eaLnBrk="0" fontAlgn="base" hangingPunct="0">
              <a:spcBef>
                <a:spcPct val="0"/>
              </a:spcBef>
              <a:spcAft>
                <a:spcPct val="0"/>
              </a:spcAft>
              <a:defRPr sz="4400">
                <a:solidFill>
                  <a:schemeClr val="tx1"/>
                </a:solidFill>
                <a:latin typeface="Comic Sans MS" pitchFamily="66" charset="0"/>
                <a:ea typeface="ＭＳ Ｐゴシック" charset="0"/>
              </a:defRPr>
            </a:lvl4pPr>
            <a:lvl5pPr algn="ctr" rtl="0" eaLnBrk="0" fontAlgn="base" hangingPunct="0">
              <a:spcBef>
                <a:spcPct val="0"/>
              </a:spcBef>
              <a:spcAft>
                <a:spcPct val="0"/>
              </a:spcAft>
              <a:defRPr sz="4400">
                <a:solidFill>
                  <a:schemeClr val="tx1"/>
                </a:solidFill>
                <a:latin typeface="Comic Sans MS" pitchFamily="66" charset="0"/>
                <a:ea typeface="ＭＳ Ｐゴシック"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a:lstStyle>
          <a:p>
            <a:pPr eaLnBrk="1" hangingPunct="1"/>
            <a:r>
              <a:rPr lang="tr-TR" dirty="0" smtClean="0">
                <a:solidFill>
                  <a:srgbClr val="FFFF00"/>
                </a:solidFill>
                <a:latin typeface="Comic Sans MS" charset="0"/>
              </a:rPr>
              <a:t>HAFTA I</a:t>
            </a:r>
            <a:br>
              <a:rPr lang="tr-TR" dirty="0" smtClean="0">
                <a:solidFill>
                  <a:srgbClr val="FFFF00"/>
                </a:solidFill>
                <a:latin typeface="Comic Sans MS" charset="0"/>
              </a:rPr>
            </a:br>
            <a:r>
              <a:rPr lang="tr-TR" sz="2800" dirty="0" smtClean="0">
                <a:solidFill>
                  <a:srgbClr val="FFFF00"/>
                </a:solidFill>
                <a:latin typeface="Comic Sans MS" charset="0"/>
              </a:rPr>
              <a:t>Genetiğe Giriş </a:t>
            </a:r>
          </a:p>
          <a:p>
            <a:pPr eaLnBrk="1" hangingPunct="1"/>
            <a:r>
              <a:rPr lang="tr-TR" sz="2800" dirty="0" smtClean="0">
                <a:solidFill>
                  <a:srgbClr val="FFFF00"/>
                </a:solidFill>
                <a:latin typeface="Comic Sans MS" charset="0"/>
              </a:rPr>
              <a:t>Hücre Döngüsü ve Düzenlenmesi </a:t>
            </a:r>
          </a:p>
          <a:p>
            <a:pPr eaLnBrk="1" hangingPunct="1"/>
            <a:r>
              <a:rPr lang="tr-TR" sz="2800" dirty="0" smtClean="0">
                <a:solidFill>
                  <a:srgbClr val="FFFF00"/>
                </a:solidFill>
                <a:latin typeface="Comic Sans MS" charset="0"/>
              </a:rPr>
              <a:t>Mitoz – </a:t>
            </a:r>
            <a:r>
              <a:rPr lang="tr-TR" sz="2800" dirty="0" err="1" smtClean="0">
                <a:solidFill>
                  <a:srgbClr val="FFFF00"/>
                </a:solidFill>
                <a:latin typeface="Comic Sans MS" charset="0"/>
              </a:rPr>
              <a:t>Mayoz</a:t>
            </a:r>
            <a:r>
              <a:rPr lang="tr-TR" sz="2800" dirty="0" smtClean="0">
                <a:solidFill>
                  <a:srgbClr val="FFFF00"/>
                </a:solidFill>
                <a:latin typeface="Comic Sans MS" charset="0"/>
              </a:rPr>
              <a:t> Bölünme</a:t>
            </a:r>
            <a:endParaRPr lang="tr-TR" sz="2800" dirty="0">
              <a:solidFill>
                <a:srgbClr val="FFFF00"/>
              </a:solidFill>
              <a:latin typeface="Comic Sans MS" charset="0"/>
            </a:endParaRPr>
          </a:p>
        </p:txBody>
      </p:sp>
      <p:sp>
        <p:nvSpPr>
          <p:cNvPr id="5" name="Subtitle 2"/>
          <p:cNvSpPr txBox="1">
            <a:spLocks/>
          </p:cNvSpPr>
          <p:nvPr/>
        </p:nvSpPr>
        <p:spPr bwMode="auto">
          <a:xfrm>
            <a:off x="1428750" y="550068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None/>
            </a:pPr>
            <a:r>
              <a:rPr lang="tr-TR" dirty="0" smtClean="0">
                <a:solidFill>
                  <a:srgbClr val="FFFF00"/>
                </a:solidFill>
                <a:latin typeface="Comic Sans MS" charset="0"/>
              </a:rPr>
              <a:t>Prof. Dr. Hilâl Özdağ</a:t>
            </a:r>
          </a:p>
          <a:p>
            <a:pPr algn="ctr" eaLnBrk="1" hangingPunct="1"/>
            <a:endParaRPr lang="tr-TR" dirty="0">
              <a:solidFill>
                <a:srgbClr val="FFFF00"/>
              </a:solidFill>
              <a:latin typeface="Comic Sans MS" charset="0"/>
            </a:endParaRPr>
          </a:p>
        </p:txBody>
      </p:sp>
      <p:sp>
        <p:nvSpPr>
          <p:cNvPr id="6" name="Title 1"/>
          <p:cNvSpPr txBox="1">
            <a:spLocks/>
          </p:cNvSpPr>
          <p:nvPr/>
        </p:nvSpPr>
        <p:spPr bwMode="auto">
          <a:xfrm>
            <a:off x="714375" y="1428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tr-TR" sz="3200" dirty="0" err="1">
                <a:solidFill>
                  <a:srgbClr val="FFFF00"/>
                </a:solidFill>
              </a:rPr>
              <a:t>Biyoteknoloji</a:t>
            </a:r>
            <a:r>
              <a:rPr lang="tr-TR" sz="3200" dirty="0">
                <a:solidFill>
                  <a:srgbClr val="FFFF00"/>
                </a:solidFill>
              </a:rPr>
              <a:t> ve Genetik I</a:t>
            </a:r>
          </a:p>
        </p:txBody>
      </p:sp>
      <p:pic>
        <p:nvPicPr>
          <p:cNvPr id="7" name="Picture 2" descr="C:\Documents and Settings\HPBIOTEK\Belgelerim\Alınan Dosyalarım\biyoteknoloji_logo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063" y="71438"/>
            <a:ext cx="17081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up 3"/>
          <p:cNvGrpSpPr>
            <a:grpSpLocks/>
          </p:cNvGrpSpPr>
          <p:nvPr/>
        </p:nvGrpSpPr>
        <p:grpSpPr bwMode="auto">
          <a:xfrm>
            <a:off x="476250" y="404813"/>
            <a:ext cx="8128000" cy="5856287"/>
            <a:chOff x="426065" y="602847"/>
            <a:chExt cx="8128000" cy="5856311"/>
          </a:xfrm>
        </p:grpSpPr>
        <p:pic>
          <p:nvPicPr>
            <p:cNvPr id="13315" name="Picture 2" descr="D:\content\ch06\0048l.jpg"/>
            <p:cNvPicPr>
              <a:picLocks noChangeAspect="1" noChangeArrowheads="1"/>
            </p:cNvPicPr>
            <p:nvPr/>
          </p:nvPicPr>
          <p:blipFill>
            <a:blip r:embed="rId3">
              <a:extLst>
                <a:ext uri="{28A0092B-C50C-407E-A947-70E740481C1C}">
                  <a14:useLocalDpi xmlns:a14="http://schemas.microsoft.com/office/drawing/2010/main" val="0"/>
                </a:ext>
              </a:extLst>
            </a:blip>
            <a:srcRect t="3931"/>
            <a:stretch>
              <a:fillRect/>
            </a:stretch>
          </p:blipFill>
          <p:spPr bwMode="auto">
            <a:xfrm>
              <a:off x="426065" y="602847"/>
              <a:ext cx="8128000" cy="585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etin kutusu 1"/>
            <p:cNvSpPr txBox="1">
              <a:spLocks noChangeArrowheads="1"/>
            </p:cNvSpPr>
            <p:nvPr/>
          </p:nvSpPr>
          <p:spPr bwMode="auto">
            <a:xfrm>
              <a:off x="2483768" y="620688"/>
              <a:ext cx="4392488"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400" b="1">
                  <a:solidFill>
                    <a:schemeClr val="bg1"/>
                  </a:solidFill>
                </a:rPr>
                <a:t>Hücre Döngüsünün Kontrolü</a:t>
              </a:r>
            </a:p>
          </p:txBody>
        </p:sp>
        <p:sp>
          <p:nvSpPr>
            <p:cNvPr id="13317" name="Metin kutusu 2"/>
            <p:cNvSpPr txBox="1">
              <a:spLocks noChangeArrowheads="1"/>
            </p:cNvSpPr>
            <p:nvPr/>
          </p:nvSpPr>
          <p:spPr bwMode="auto">
            <a:xfrm>
              <a:off x="1331640" y="1124744"/>
              <a:ext cx="2460930" cy="400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000" b="1">
                  <a:solidFill>
                    <a:schemeClr val="bg1"/>
                  </a:solidFill>
                </a:rPr>
                <a:t>G2 kontrol noktası</a:t>
              </a:r>
            </a:p>
          </p:txBody>
        </p:sp>
        <p:sp>
          <p:nvSpPr>
            <p:cNvPr id="5" name="Metin kutusu 4"/>
            <p:cNvSpPr txBox="1"/>
            <p:nvPr/>
          </p:nvSpPr>
          <p:spPr>
            <a:xfrm>
              <a:off x="5507653" y="1125136"/>
              <a:ext cx="2355850" cy="400052"/>
            </a:xfrm>
            <a:prstGeom prst="rect">
              <a:avLst/>
            </a:prstGeom>
            <a:solidFill>
              <a:schemeClr val="accent4">
                <a:lumMod val="60000"/>
                <a:lumOff val="4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000" b="1">
                  <a:solidFill>
                    <a:schemeClr val="bg1"/>
                  </a:solidFill>
                </a:rPr>
                <a:t>M kontrol noktası</a:t>
              </a:r>
            </a:p>
          </p:txBody>
        </p:sp>
        <p:sp>
          <p:nvSpPr>
            <p:cNvPr id="13319" name="Metin kutusu 5"/>
            <p:cNvSpPr txBox="1">
              <a:spLocks noChangeArrowheads="1"/>
            </p:cNvSpPr>
            <p:nvPr/>
          </p:nvSpPr>
          <p:spPr bwMode="auto">
            <a:xfrm>
              <a:off x="4860032" y="6057654"/>
              <a:ext cx="246093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000" b="1">
                  <a:solidFill>
                    <a:schemeClr val="bg1"/>
                  </a:solidFill>
                </a:rPr>
                <a:t>G1 kontrol noktası</a:t>
              </a:r>
            </a:p>
          </p:txBody>
        </p:sp>
      </p:gr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etin kutusu 7"/>
          <p:cNvSpPr txBox="1">
            <a:spLocks noChangeArrowheads="1"/>
          </p:cNvSpPr>
          <p:nvPr/>
        </p:nvSpPr>
        <p:spPr bwMode="auto">
          <a:xfrm>
            <a:off x="3276600" y="4076700"/>
            <a:ext cx="2232025"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400" b="1">
                <a:solidFill>
                  <a:schemeClr val="bg1"/>
                </a:solidFill>
              </a:rPr>
              <a:t>Kısıtlama Noktası</a:t>
            </a:r>
            <a:r>
              <a:rPr lang="tr-TR">
                <a:solidFill>
                  <a:schemeClr val="bg1"/>
                </a:solidFill>
              </a:rPr>
              <a:t> </a:t>
            </a:r>
          </a:p>
        </p:txBody>
      </p:sp>
      <p:grpSp>
        <p:nvGrpSpPr>
          <p:cNvPr id="14339" name="Grup 9"/>
          <p:cNvGrpSpPr>
            <a:grpSpLocks/>
          </p:cNvGrpSpPr>
          <p:nvPr/>
        </p:nvGrpSpPr>
        <p:grpSpPr bwMode="auto">
          <a:xfrm>
            <a:off x="889000" y="692150"/>
            <a:ext cx="6996113" cy="4487863"/>
            <a:chOff x="889346" y="692696"/>
            <a:chExt cx="6995022" cy="4487728"/>
          </a:xfrm>
        </p:grpSpPr>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t="13043" b="10034"/>
            <a:stretch>
              <a:fillRect/>
            </a:stretch>
          </p:blipFill>
          <p:spPr bwMode="auto">
            <a:xfrm>
              <a:off x="1187624" y="692696"/>
              <a:ext cx="6696744" cy="3833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6239974" y="908590"/>
              <a:ext cx="1644394" cy="2370067"/>
            </a:xfrm>
            <a:prstGeom prst="rect">
              <a:avLst/>
            </a:prstGeom>
            <a:solidFill>
              <a:schemeClr val="tx1"/>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600" b="1">
                  <a:solidFill>
                    <a:schemeClr val="bg1"/>
                  </a:solidFill>
                </a:rPr>
                <a:t>Apoptoz kontrol noktası; </a:t>
              </a:r>
            </a:p>
            <a:p>
              <a:pPr eaLnBrk="1" hangingPunct="1">
                <a:buFontTx/>
                <a:buChar char="-"/>
              </a:pPr>
              <a:r>
                <a:rPr lang="tr-TR" sz="1200">
                  <a:solidFill>
                    <a:schemeClr val="bg1"/>
                  </a:solidFill>
                </a:rPr>
                <a:t>Tüm DNA kendini eşlemiş mi?</a:t>
              </a:r>
            </a:p>
            <a:p>
              <a:pPr eaLnBrk="1" hangingPunct="1">
                <a:buFontTx/>
                <a:buChar char="-"/>
              </a:pPr>
              <a:r>
                <a:rPr lang="tr-TR" sz="1200">
                  <a:solidFill>
                    <a:schemeClr val="bg1"/>
                  </a:solidFill>
                </a:rPr>
                <a:t>Çevre uygun mu?</a:t>
              </a:r>
            </a:p>
            <a:p>
              <a:pPr eaLnBrk="1" hangingPunct="1">
                <a:buFontTx/>
                <a:buChar char="-"/>
              </a:pPr>
              <a:endParaRPr lang="tr-TR" sz="1200">
                <a:solidFill>
                  <a:schemeClr val="bg1"/>
                </a:solidFill>
              </a:endParaRPr>
            </a:p>
            <a:p>
              <a:pPr eaLnBrk="1" hangingPunct="1"/>
              <a:r>
                <a:rPr lang="tr-TR" sz="1600" b="1">
                  <a:solidFill>
                    <a:schemeClr val="bg1"/>
                  </a:solidFill>
                </a:rPr>
                <a:t> </a:t>
              </a:r>
            </a:p>
            <a:p>
              <a:pPr eaLnBrk="1" hangingPunct="1"/>
              <a:endParaRPr lang="tr-TR">
                <a:solidFill>
                  <a:schemeClr val="bg1"/>
                </a:solidFill>
              </a:endParaRPr>
            </a:p>
            <a:p>
              <a:pPr eaLnBrk="1" hangingPunct="1"/>
              <a:r>
                <a:rPr lang="tr-TR">
                  <a:solidFill>
                    <a:schemeClr val="bg1"/>
                  </a:solidFill>
                </a:rPr>
                <a:t> </a:t>
              </a:r>
            </a:p>
          </p:txBody>
        </p:sp>
        <p:sp>
          <p:nvSpPr>
            <p:cNvPr id="7" name="Metin kutusu 6"/>
            <p:cNvSpPr txBox="1"/>
            <p:nvPr/>
          </p:nvSpPr>
          <p:spPr>
            <a:xfrm>
              <a:off x="6300290" y="2348409"/>
              <a:ext cx="1584078" cy="2832015"/>
            </a:xfrm>
            <a:prstGeom prst="rect">
              <a:avLst/>
            </a:prstGeom>
            <a:solidFill>
              <a:schemeClr val="tx1"/>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600" b="1">
                  <a:solidFill>
                    <a:schemeClr val="bg1"/>
                  </a:solidFill>
                </a:rPr>
                <a:t>İğ iplikleri düzenleme kontrol noktası ; </a:t>
              </a:r>
            </a:p>
            <a:p>
              <a:pPr eaLnBrk="1" hangingPunct="1">
                <a:buFontTx/>
                <a:buChar char="-"/>
              </a:pPr>
              <a:r>
                <a:rPr lang="tr-TR" sz="1200">
                  <a:solidFill>
                    <a:schemeClr val="bg1"/>
                  </a:solidFill>
                </a:rPr>
                <a:t>İğ iplikleri oluşturuldu mu?</a:t>
              </a:r>
            </a:p>
            <a:p>
              <a:pPr eaLnBrk="1" hangingPunct="1">
                <a:buFontTx/>
                <a:buChar char="-"/>
              </a:pPr>
              <a:r>
                <a:rPr lang="tr-TR" sz="1200">
                  <a:solidFill>
                    <a:schemeClr val="bg1"/>
                  </a:solidFill>
                </a:rPr>
                <a:t>Kromozomlar iğ iplikleri ile bağlantı kurdu mu? </a:t>
              </a:r>
            </a:p>
            <a:p>
              <a:pPr eaLnBrk="1" hangingPunct="1">
                <a:buFontTx/>
                <a:buChar char="-"/>
              </a:pPr>
              <a:r>
                <a:rPr lang="tr-TR" sz="1200">
                  <a:solidFill>
                    <a:schemeClr val="bg1"/>
                  </a:solidFill>
                </a:rPr>
                <a:t>Kromozomlar ekvatorda düzenlendi mi?</a:t>
              </a:r>
              <a:r>
                <a:rPr lang="tr-TR">
                  <a:solidFill>
                    <a:schemeClr val="bg1"/>
                  </a:solidFill>
                </a:rPr>
                <a:t> </a:t>
              </a:r>
            </a:p>
          </p:txBody>
        </p:sp>
        <p:sp>
          <p:nvSpPr>
            <p:cNvPr id="14343" name="Metin kutusu 8"/>
            <p:cNvSpPr txBox="1">
              <a:spLocks noChangeArrowheads="1"/>
            </p:cNvSpPr>
            <p:nvPr/>
          </p:nvSpPr>
          <p:spPr bwMode="auto">
            <a:xfrm>
              <a:off x="889346" y="1340768"/>
              <a:ext cx="1306390" cy="23083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600" b="1">
                  <a:solidFill>
                    <a:schemeClr val="bg1"/>
                  </a:solidFill>
                </a:rPr>
                <a:t>DNA Hasar kontrol noktası;</a:t>
              </a:r>
            </a:p>
            <a:p>
              <a:pPr eaLnBrk="1" hangingPunct="1"/>
              <a:endParaRPr lang="tr-TR" sz="1600" b="1">
                <a:solidFill>
                  <a:schemeClr val="bg1"/>
                </a:solidFill>
              </a:endParaRPr>
            </a:p>
            <a:p>
              <a:pPr eaLnBrk="1" hangingPunct="1"/>
              <a:r>
                <a:rPr lang="tr-TR" sz="1400">
                  <a:solidFill>
                    <a:schemeClr val="bg1"/>
                  </a:solidFill>
                </a:rPr>
                <a:t>- DNA onarılmış mı?</a:t>
              </a:r>
            </a:p>
            <a:p>
              <a:pPr eaLnBrk="1" hangingPunct="1"/>
              <a:endParaRPr lang="tr-TR">
                <a:solidFill>
                  <a:schemeClr val="bg1"/>
                </a:solidFill>
              </a:endParaRPr>
            </a:p>
            <a:p>
              <a:pPr eaLnBrk="1" hangingPunct="1"/>
              <a:r>
                <a:rPr lang="tr-TR">
                  <a:solidFill>
                    <a:schemeClr val="bg1"/>
                  </a:solidFill>
                </a:rPr>
                <a:t> </a:t>
              </a:r>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71475"/>
            <a:ext cx="7273925" cy="567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5363" name="İçerik Yer Tutucusu 2"/>
          <p:cNvSpPr>
            <a:spLocks noGrp="1"/>
          </p:cNvSpPr>
          <p:nvPr>
            <p:ph idx="1"/>
          </p:nvPr>
        </p:nvSpPr>
        <p:spPr>
          <a:xfrm>
            <a:off x="1908175" y="981075"/>
            <a:ext cx="4951413" cy="461963"/>
          </a:xfrm>
          <a:solidFill>
            <a:schemeClr val="tx1"/>
          </a:solidFill>
        </p:spPr>
        <p:txBody>
          <a:bodyPr/>
          <a:lstStyle/>
          <a:p>
            <a:pPr marL="0" indent="0" eaLnBrk="1" hangingPunct="1">
              <a:buFont typeface="Arial" charset="0"/>
              <a:buNone/>
            </a:pPr>
            <a:r>
              <a:rPr lang="tr-TR" sz="1400" b="1">
                <a:solidFill>
                  <a:schemeClr val="bg1"/>
                </a:solidFill>
                <a:latin typeface="Comic Sans MS" charset="0"/>
              </a:rPr>
              <a:t>2001 Tıp Alanında NOBEL ödülü ; Hücre Döngüsü</a:t>
            </a:r>
          </a:p>
        </p:txBody>
      </p:sp>
      <p:sp>
        <p:nvSpPr>
          <p:cNvPr id="15364" name="Metin kutusu 3"/>
          <p:cNvSpPr txBox="1">
            <a:spLocks noChangeArrowheads="1"/>
          </p:cNvSpPr>
          <p:nvPr/>
        </p:nvSpPr>
        <p:spPr bwMode="auto">
          <a:xfrm>
            <a:off x="1644650" y="4087813"/>
            <a:ext cx="1703388"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Tomurcuklanan maya</a:t>
            </a:r>
          </a:p>
        </p:txBody>
      </p:sp>
      <p:sp>
        <p:nvSpPr>
          <p:cNvPr id="15365" name="Metin kutusu 5"/>
          <p:cNvSpPr txBox="1">
            <a:spLocks noChangeArrowheads="1"/>
          </p:cNvSpPr>
          <p:nvPr/>
        </p:nvSpPr>
        <p:spPr bwMode="auto">
          <a:xfrm>
            <a:off x="3830638" y="4087813"/>
            <a:ext cx="1173162"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Bölünen maya</a:t>
            </a:r>
          </a:p>
        </p:txBody>
      </p:sp>
      <p:sp>
        <p:nvSpPr>
          <p:cNvPr id="15366" name="Metin kutusu 6"/>
          <p:cNvSpPr txBox="1">
            <a:spLocks noChangeArrowheads="1"/>
          </p:cNvSpPr>
          <p:nvPr/>
        </p:nvSpPr>
        <p:spPr bwMode="auto">
          <a:xfrm>
            <a:off x="5364163" y="4087813"/>
            <a:ext cx="2159000" cy="2778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Deniz Kestanesi Yumurtası</a:t>
            </a:r>
          </a:p>
        </p:txBody>
      </p:sp>
      <p:sp>
        <p:nvSpPr>
          <p:cNvPr id="15367" name="Metin kutusu 4"/>
          <p:cNvSpPr txBox="1">
            <a:spLocks noChangeArrowheads="1"/>
          </p:cNvSpPr>
          <p:nvPr/>
        </p:nvSpPr>
        <p:spPr bwMode="auto">
          <a:xfrm>
            <a:off x="1516063" y="4613275"/>
            <a:ext cx="3632200" cy="6159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lnSpc>
                <a:spcPct val="150000"/>
              </a:lnSpc>
            </a:pPr>
            <a:r>
              <a:rPr lang="tr-TR" sz="1200" b="1">
                <a:solidFill>
                  <a:schemeClr val="bg1"/>
                </a:solidFill>
              </a:rPr>
              <a:t>Ökaryotlarda hücre döngüsünü düzenleyen </a:t>
            </a:r>
          </a:p>
          <a:p>
            <a:pPr algn="ctr" eaLnBrk="1" hangingPunct="1">
              <a:lnSpc>
                <a:spcPct val="150000"/>
              </a:lnSpc>
            </a:pPr>
            <a:r>
              <a:rPr lang="tr-TR" sz="1200" b="1">
                <a:solidFill>
                  <a:schemeClr val="bg1"/>
                </a:solidFill>
              </a:rPr>
              <a:t>moleküllerin genetik identifikasyonu</a:t>
            </a:r>
          </a:p>
        </p:txBody>
      </p:sp>
      <p:sp>
        <p:nvSpPr>
          <p:cNvPr id="15368" name="Metin kutusu 8"/>
          <p:cNvSpPr txBox="1">
            <a:spLocks noChangeArrowheads="1"/>
          </p:cNvSpPr>
          <p:nvPr/>
        </p:nvSpPr>
        <p:spPr bwMode="auto">
          <a:xfrm>
            <a:off x="5364163" y="4378325"/>
            <a:ext cx="2098675" cy="9223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lnSpc>
                <a:spcPct val="150000"/>
              </a:lnSpc>
            </a:pPr>
            <a:r>
              <a:rPr lang="tr-TR" sz="1200" b="1">
                <a:solidFill>
                  <a:schemeClr val="bg1"/>
                </a:solidFill>
              </a:rPr>
              <a:t>Siklin proteinlerinin </a:t>
            </a:r>
          </a:p>
          <a:p>
            <a:pPr algn="ctr" eaLnBrk="1" hangingPunct="1">
              <a:lnSpc>
                <a:spcPct val="150000"/>
              </a:lnSpc>
            </a:pPr>
            <a:r>
              <a:rPr lang="tr-TR" sz="1200" b="1">
                <a:solidFill>
                  <a:schemeClr val="bg1"/>
                </a:solidFill>
              </a:rPr>
              <a:t>belirlenmesi ve </a:t>
            </a:r>
          </a:p>
          <a:p>
            <a:pPr algn="ctr" eaLnBrk="1" hangingPunct="1">
              <a:lnSpc>
                <a:spcPct val="150000"/>
              </a:lnSpc>
            </a:pPr>
            <a:r>
              <a:rPr lang="tr-TR" sz="1200" b="1">
                <a:solidFill>
                  <a:schemeClr val="bg1"/>
                </a:solidFill>
              </a:rPr>
              <a:t>biyokimyasal keşfi</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eaLnBrk="1" hangingPunct="1"/>
            <a:r>
              <a:rPr lang="tr-TR" sz="4000" i="1">
                <a:latin typeface="Comic Sans MS" charset="0"/>
              </a:rPr>
              <a:t>Hücre Döngüsünün Regülasyonu</a:t>
            </a:r>
          </a:p>
        </p:txBody>
      </p:sp>
      <p:sp>
        <p:nvSpPr>
          <p:cNvPr id="3" name="İçerik Yer Tutucusu 2"/>
          <p:cNvSpPr>
            <a:spLocks noGrp="1"/>
          </p:cNvSpPr>
          <p:nvPr>
            <p:ph idx="1"/>
          </p:nvPr>
        </p:nvSpPr>
        <p:spPr>
          <a:xfrm>
            <a:off x="4067175" y="1557338"/>
            <a:ext cx="4681538" cy="3240087"/>
          </a:xfrm>
        </p:spPr>
        <p:txBody>
          <a:bodyPr>
            <a:normAutofit/>
          </a:bodyPr>
          <a:lstStyle/>
          <a:p>
            <a:pPr eaLnBrk="1" hangingPunct="1">
              <a:lnSpc>
                <a:spcPct val="80000"/>
              </a:lnSpc>
            </a:pPr>
            <a:r>
              <a:rPr lang="tr-TR" sz="1700" b="1" u="sng">
                <a:solidFill>
                  <a:schemeClr val="bg1"/>
                </a:solidFill>
                <a:latin typeface="Comic Sans MS" charset="0"/>
              </a:rPr>
              <a:t>Siklinler ve CDK</a:t>
            </a:r>
            <a:r>
              <a:rPr lang="ja-JP" altLang="tr-TR" sz="1700" b="1" u="sng">
                <a:solidFill>
                  <a:schemeClr val="bg1"/>
                </a:solidFill>
                <a:latin typeface="Comic Sans MS" charset="0"/>
              </a:rPr>
              <a:t>’</a:t>
            </a:r>
            <a:r>
              <a:rPr lang="tr-TR" sz="1700" b="1" u="sng">
                <a:solidFill>
                  <a:schemeClr val="bg1"/>
                </a:solidFill>
                <a:latin typeface="Comic Sans MS" charset="0"/>
              </a:rPr>
              <a:t>lar</a:t>
            </a:r>
          </a:p>
          <a:p>
            <a:pPr eaLnBrk="1" hangingPunct="1">
              <a:lnSpc>
                <a:spcPct val="150000"/>
              </a:lnSpc>
            </a:pPr>
            <a:r>
              <a:rPr lang="tr-TR" sz="1700">
                <a:latin typeface="Comic Sans MS" charset="0"/>
              </a:rPr>
              <a:t>Siklinlerin herhangi bir katalitik aktiviteleri yoktur. Siklin bağımlı kinazlar (CDKs) da eşlenik siklinleri ile bağlanmadıkları takdirde inaktiftirler..</a:t>
            </a:r>
          </a:p>
          <a:p>
            <a:pPr eaLnBrk="1" hangingPunct="1">
              <a:lnSpc>
                <a:spcPct val="150000"/>
              </a:lnSpc>
            </a:pPr>
            <a:r>
              <a:rPr lang="tr-TR" sz="1700">
                <a:latin typeface="Comic Sans MS" charset="0"/>
              </a:rPr>
              <a:t>CDKs  + siklin kompleksi hücre döngüsünde etkin proteinleri fosforile ederek işlev görür. </a:t>
            </a:r>
          </a:p>
        </p:txBody>
      </p:sp>
      <p:sp>
        <p:nvSpPr>
          <p:cNvPr id="16388" name="Metin kutusu 4"/>
          <p:cNvSpPr txBox="1">
            <a:spLocks noChangeArrowheads="1"/>
          </p:cNvSpPr>
          <p:nvPr/>
        </p:nvSpPr>
        <p:spPr bwMode="auto">
          <a:xfrm>
            <a:off x="958850" y="5818188"/>
            <a:ext cx="6981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en-US">
                <a:hlinkClick r:id="rId3" tooltip="Leland H. Hartwell"/>
              </a:rPr>
              <a:t>Leland H. Hartwell</a:t>
            </a:r>
            <a:r>
              <a:rPr lang="en-US"/>
              <a:t>, </a:t>
            </a:r>
            <a:r>
              <a:rPr lang="en-US">
                <a:hlinkClick r:id="rId4" tooltip="R. Timothy Hunt"/>
              </a:rPr>
              <a:t>R. Timothy Hunt</a:t>
            </a:r>
            <a:r>
              <a:rPr lang="en-US"/>
              <a:t>, </a:t>
            </a:r>
            <a:r>
              <a:rPr lang="tr-TR"/>
              <a:t>ve </a:t>
            </a:r>
            <a:r>
              <a:rPr lang="en-US">
                <a:hlinkClick r:id="rId5" tooltip="Paul M. Nurse"/>
              </a:rPr>
              <a:t>Paul M. Nurse</a:t>
            </a:r>
            <a:r>
              <a:rPr lang="tr-TR"/>
              <a:t> siklin ve siklin bağılmlı kinazları bularak 2001 yılında  NOBEL</a:t>
            </a:r>
            <a:r>
              <a:rPr lang="en-US"/>
              <a:t> </a:t>
            </a:r>
            <a:r>
              <a:rPr lang="tr-TR"/>
              <a:t>kazandılar…</a:t>
            </a:r>
          </a:p>
          <a:p>
            <a:pPr eaLnBrk="1" hangingPunct="1"/>
            <a:endParaRPr lang="tr-TR"/>
          </a:p>
        </p:txBody>
      </p:sp>
      <p:pic>
        <p:nvPicPr>
          <p:cNvPr id="16389" name="Resim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750" y="1374775"/>
            <a:ext cx="33305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p:txBody>
          <a:bodyPr/>
          <a:lstStyle/>
          <a:p>
            <a:pPr algn="r" eaLnBrk="1" hangingPunct="1"/>
            <a:r>
              <a:rPr lang="tr-TR" i="1">
                <a:latin typeface="Comic Sans MS" charset="0"/>
              </a:rPr>
              <a:t>Siklin – CDK kompleksleri</a:t>
            </a:r>
          </a:p>
        </p:txBody>
      </p:sp>
      <p:sp>
        <p:nvSpPr>
          <p:cNvPr id="3" name="İçerik Yer Tutucusu 2"/>
          <p:cNvSpPr>
            <a:spLocks noGrp="1"/>
          </p:cNvSpPr>
          <p:nvPr>
            <p:ph idx="1"/>
          </p:nvPr>
        </p:nvSpPr>
        <p:spPr>
          <a:xfrm>
            <a:off x="323850" y="4508500"/>
            <a:ext cx="8362950" cy="2016125"/>
          </a:xfrm>
        </p:spPr>
        <p:txBody>
          <a:bodyPr>
            <a:normAutofit/>
          </a:bodyPr>
          <a:lstStyle/>
          <a:p>
            <a:pPr marL="0" indent="0" eaLnBrk="1" hangingPunct="1">
              <a:lnSpc>
                <a:spcPct val="80000"/>
              </a:lnSpc>
              <a:buFont typeface="Arial" charset="0"/>
              <a:buNone/>
            </a:pPr>
            <a:r>
              <a:rPr lang="tr-TR" sz="2000">
                <a:latin typeface="Comic Sans MS" charset="0"/>
              </a:rPr>
              <a:t> </a:t>
            </a:r>
          </a:p>
          <a:p>
            <a:pPr marL="0" indent="0" eaLnBrk="1" hangingPunct="1">
              <a:lnSpc>
                <a:spcPct val="80000"/>
              </a:lnSpc>
              <a:buFont typeface="Wingdings" charset="0"/>
              <a:buChar char="Ø"/>
            </a:pPr>
            <a:r>
              <a:rPr lang="tr-TR" sz="2000">
                <a:solidFill>
                  <a:schemeClr val="bg1"/>
                </a:solidFill>
                <a:latin typeface="Comic Sans MS" charset="0"/>
              </a:rPr>
              <a:t>G1 siklin-CDK kompleksi </a:t>
            </a:r>
            <a:r>
              <a:rPr lang="tr-TR" sz="2000">
                <a:latin typeface="Comic Sans MS" charset="0"/>
              </a:rPr>
              <a:t>; Aktif hale geldiğinde S-siklin ve DNA replikasyonunda gerekli olan enzimlerin trankskripsiyon faktörlerini tetikleyerek hücreyi S fazına hazırlar. Aynı zamanda S-faz inhibitörlerinin </a:t>
            </a:r>
            <a:r>
              <a:rPr lang="tr-TR" sz="2000" u="sng">
                <a:solidFill>
                  <a:schemeClr val="bg1"/>
                </a:solidFill>
                <a:latin typeface="Comic Sans MS" charset="0"/>
              </a:rPr>
              <a:t>ubikitinasyonunu </a:t>
            </a:r>
            <a:r>
              <a:rPr lang="tr-TR" sz="2000">
                <a:latin typeface="Comic Sans MS" charset="0"/>
              </a:rPr>
              <a:t>tetikleyerek degrade edilmelerini de sağlar. Ubikitinlenen protein proteolitik degradasyona açık hale gelir…</a:t>
            </a:r>
          </a:p>
        </p:txBody>
      </p:sp>
      <p:pic>
        <p:nvPicPr>
          <p:cNvPr id="17412" name="Resim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85875"/>
            <a:ext cx="7704138"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İçerik Yer Tutucusu 2"/>
          <p:cNvSpPr>
            <a:spLocks noGrp="1"/>
          </p:cNvSpPr>
          <p:nvPr>
            <p:ph idx="1"/>
          </p:nvPr>
        </p:nvSpPr>
        <p:spPr>
          <a:xfrm>
            <a:off x="250825" y="4292600"/>
            <a:ext cx="8424863" cy="2120900"/>
          </a:xfrm>
        </p:spPr>
        <p:txBody>
          <a:bodyPr/>
          <a:lstStyle/>
          <a:p>
            <a:pPr eaLnBrk="1" hangingPunct="1">
              <a:buFont typeface="Wingdings" charset="0"/>
              <a:buChar char="Ø"/>
            </a:pPr>
            <a:r>
              <a:rPr lang="tr-TR" sz="2400">
                <a:solidFill>
                  <a:schemeClr val="bg1"/>
                </a:solidFill>
                <a:latin typeface="Comic Sans MS" charset="0"/>
              </a:rPr>
              <a:t>S siklin-CDK kompleksi; </a:t>
            </a:r>
            <a:r>
              <a:rPr lang="tr-TR" sz="2400">
                <a:latin typeface="Comic Sans MS" charset="0"/>
              </a:rPr>
              <a:t>İki amacı vardır; Zaten düzenlenmiş olan replikasyon komplekslerini aktive etmek ve yeni komplekslerin oluşumunu engellemek. Bu şekilde bir hücrenin genomunun bütün bölümlerinin replike olması ama ancak </a:t>
            </a:r>
            <a:r>
              <a:rPr lang="tr-TR" sz="2400">
                <a:solidFill>
                  <a:schemeClr val="bg1"/>
                </a:solidFill>
                <a:latin typeface="Comic Sans MS" charset="0"/>
              </a:rPr>
              <a:t>bir kez </a:t>
            </a:r>
            <a:r>
              <a:rPr lang="tr-TR" sz="2400">
                <a:latin typeface="Comic Sans MS" charset="0"/>
              </a:rPr>
              <a:t>replike olması sağlanır. </a:t>
            </a:r>
            <a:endParaRPr lang="tr-TR">
              <a:latin typeface="Comic Sans MS" charset="0"/>
            </a:endParaRPr>
          </a:p>
        </p:txBody>
      </p:sp>
      <p:pic>
        <p:nvPicPr>
          <p:cNvPr id="18435" name="Resi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75" y="115888"/>
            <a:ext cx="648493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p:cNvSpPr>
            <a:spLocks noGrp="1"/>
          </p:cNvSpPr>
          <p:nvPr>
            <p:ph type="title"/>
          </p:nvPr>
        </p:nvSpPr>
        <p:spPr>
          <a:xfrm>
            <a:off x="468313" y="0"/>
            <a:ext cx="8229600" cy="1143000"/>
          </a:xfrm>
        </p:spPr>
        <p:txBody>
          <a:bodyPr/>
          <a:lstStyle/>
          <a:p>
            <a:pPr algn="r" eaLnBrk="1" hangingPunct="1"/>
            <a:r>
              <a:rPr lang="tr-TR" sz="3600" i="1">
                <a:latin typeface="Comic Sans MS" charset="0"/>
              </a:rPr>
              <a:t>Mitotik siklin-CDK kompleksi </a:t>
            </a:r>
            <a:r>
              <a:rPr lang="tr-TR" i="1">
                <a:latin typeface="Comic Sans MS" charset="0"/>
              </a:rPr>
              <a:t>; </a:t>
            </a:r>
          </a:p>
        </p:txBody>
      </p:sp>
      <p:sp>
        <p:nvSpPr>
          <p:cNvPr id="19459" name="İçerik Yer Tutucusu 2"/>
          <p:cNvSpPr>
            <a:spLocks noGrp="1"/>
          </p:cNvSpPr>
          <p:nvPr>
            <p:ph idx="1"/>
          </p:nvPr>
        </p:nvSpPr>
        <p:spPr>
          <a:xfrm>
            <a:off x="5580063" y="2492375"/>
            <a:ext cx="3106737" cy="3633788"/>
          </a:xfrm>
        </p:spPr>
        <p:txBody>
          <a:bodyPr/>
          <a:lstStyle/>
          <a:p>
            <a:pPr eaLnBrk="1" hangingPunct="1">
              <a:buFont typeface="Wingdings" charset="0"/>
              <a:buChar char="Ø"/>
            </a:pPr>
            <a:endParaRPr lang="tr-TR" sz="2400">
              <a:solidFill>
                <a:schemeClr val="bg1"/>
              </a:solidFill>
              <a:latin typeface="Comic Sans MS" charset="0"/>
            </a:endParaRPr>
          </a:p>
          <a:p>
            <a:pPr eaLnBrk="1" hangingPunct="1">
              <a:buFont typeface="Wingdings" charset="0"/>
              <a:buChar char="Ø"/>
            </a:pPr>
            <a:endParaRPr lang="tr-TR" sz="2400">
              <a:solidFill>
                <a:schemeClr val="bg1"/>
              </a:solidFill>
              <a:latin typeface="Comic Sans MS" charset="0"/>
            </a:endParaRPr>
          </a:p>
          <a:p>
            <a:pPr eaLnBrk="1" hangingPunct="1">
              <a:buFont typeface="Wingdings" charset="0"/>
              <a:buChar char="Ø"/>
            </a:pPr>
            <a:r>
              <a:rPr lang="tr-TR" sz="2400">
                <a:latin typeface="Comic Sans MS" charset="0"/>
              </a:rPr>
              <a:t>APC bir ubikitin ligaz</a:t>
            </a:r>
            <a:r>
              <a:rPr lang="ja-JP" altLang="tr-TR" sz="2400">
                <a:latin typeface="Comic Sans MS" charset="0"/>
              </a:rPr>
              <a:t>’</a:t>
            </a:r>
            <a:r>
              <a:rPr lang="tr-TR" sz="2400">
                <a:latin typeface="Comic Sans MS" charset="0"/>
              </a:rPr>
              <a:t>dır.</a:t>
            </a:r>
            <a:endParaRPr lang="tr-TR">
              <a:latin typeface="Comic Sans MS" charset="0"/>
            </a:endParaRPr>
          </a:p>
        </p:txBody>
      </p:sp>
      <p:pic>
        <p:nvPicPr>
          <p:cNvPr id="19460"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196975"/>
            <a:ext cx="4562475"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etin kutusu 5"/>
          <p:cNvSpPr txBox="1"/>
          <p:nvPr/>
        </p:nvSpPr>
        <p:spPr>
          <a:xfrm>
            <a:off x="1908175" y="908050"/>
            <a:ext cx="2759075" cy="1385888"/>
          </a:xfrm>
          <a:prstGeom prst="rect">
            <a:avLst/>
          </a:prstGeom>
          <a:solidFill>
            <a:schemeClr val="tx1"/>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Aktif mitotik siklin –CDK kompleksi ; </a:t>
            </a:r>
          </a:p>
          <a:p>
            <a:pPr eaLnBrk="1" hangingPunct="1">
              <a:buFontTx/>
              <a:buAutoNum type="arabicPeriod"/>
            </a:pPr>
            <a:r>
              <a:rPr lang="tr-TR" sz="1200" b="1">
                <a:solidFill>
                  <a:schemeClr val="bg1"/>
                </a:solidFill>
              </a:rPr>
              <a:t>Nükleer zarfın yıkımını </a:t>
            </a:r>
          </a:p>
          <a:p>
            <a:pPr eaLnBrk="1" hangingPunct="1">
              <a:buFontTx/>
              <a:buAutoNum type="arabicPeriod"/>
            </a:pPr>
            <a:r>
              <a:rPr lang="tr-TR" sz="1200" b="1">
                <a:solidFill>
                  <a:schemeClr val="bg1"/>
                </a:solidFill>
              </a:rPr>
              <a:t>Kromozom kondensasyonunu </a:t>
            </a:r>
          </a:p>
          <a:p>
            <a:pPr eaLnBrk="1" hangingPunct="1">
              <a:buFontTx/>
              <a:buAutoNum type="arabicPeriod"/>
            </a:pPr>
            <a:r>
              <a:rPr lang="tr-TR" sz="1200" b="1">
                <a:solidFill>
                  <a:schemeClr val="bg1"/>
                </a:solidFill>
              </a:rPr>
              <a:t>İğ ipliklerinin oluşumunu </a:t>
            </a:r>
          </a:p>
          <a:p>
            <a:pPr eaLnBrk="1" hangingPunct="1">
              <a:buFontTx/>
              <a:buAutoNum type="arabicPeriod"/>
            </a:pPr>
            <a:r>
              <a:rPr lang="tr-TR" sz="1200" b="1">
                <a:solidFill>
                  <a:schemeClr val="bg1"/>
                </a:solidFill>
              </a:rPr>
              <a:t>Hedef proteinlerin degradasyonunu tetikler </a:t>
            </a:r>
          </a:p>
        </p:txBody>
      </p:sp>
      <p:sp>
        <p:nvSpPr>
          <p:cNvPr id="19462" name="Metin kutusu 6"/>
          <p:cNvSpPr txBox="1">
            <a:spLocks noChangeArrowheads="1"/>
          </p:cNvSpPr>
          <p:nvPr/>
        </p:nvSpPr>
        <p:spPr bwMode="auto">
          <a:xfrm>
            <a:off x="2916238" y="2420938"/>
            <a:ext cx="2854325" cy="2762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Anafaz promote edici kompleks APC</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Başlık 1"/>
          <p:cNvSpPr>
            <a:spLocks noGrp="1"/>
          </p:cNvSpPr>
          <p:nvPr>
            <p:ph type="title"/>
          </p:nvPr>
        </p:nvSpPr>
        <p:spPr>
          <a:xfrm>
            <a:off x="468313" y="260350"/>
            <a:ext cx="8229600" cy="1143000"/>
          </a:xfrm>
        </p:spPr>
        <p:txBody>
          <a:bodyPr/>
          <a:lstStyle/>
          <a:p>
            <a:pPr algn="r" eaLnBrk="1" hangingPunct="1"/>
            <a:r>
              <a:rPr lang="tr-TR" i="1">
                <a:latin typeface="Comic Sans MS" charset="0"/>
              </a:rPr>
              <a:t>Örnek işleyiş ;</a:t>
            </a:r>
          </a:p>
        </p:txBody>
      </p:sp>
      <p:pic>
        <p:nvPicPr>
          <p:cNvPr id="20483"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260350"/>
            <a:ext cx="979487" cy="981075"/>
          </a:xfrm>
        </p:spPr>
      </p:pic>
      <p:sp>
        <p:nvSpPr>
          <p:cNvPr id="20484" name="İçerik Yer Tutucusu 2"/>
          <p:cNvSpPr txBox="1">
            <a:spLocks/>
          </p:cNvSpPr>
          <p:nvPr/>
        </p:nvSpPr>
        <p:spPr bwMode="auto">
          <a:xfrm>
            <a:off x="4572000" y="1484313"/>
            <a:ext cx="41148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20000"/>
              </a:spcBef>
              <a:buFont typeface="Wingdings" charset="0"/>
              <a:buChar char="Ø"/>
            </a:pPr>
            <a:endParaRPr lang="en-US" sz="2400">
              <a:solidFill>
                <a:schemeClr val="bg1"/>
              </a:solidFill>
            </a:endParaRPr>
          </a:p>
        </p:txBody>
      </p:sp>
      <p:pic>
        <p:nvPicPr>
          <p:cNvPr id="20485"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1600200"/>
            <a:ext cx="2843212"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Metin kutusu 6"/>
          <p:cNvSpPr txBox="1">
            <a:spLocks noChangeArrowheads="1"/>
          </p:cNvSpPr>
          <p:nvPr/>
        </p:nvSpPr>
        <p:spPr bwMode="auto">
          <a:xfrm>
            <a:off x="4284663" y="2051050"/>
            <a:ext cx="461486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endParaRPr lang="tr-TR"/>
          </a:p>
          <a:p>
            <a:pPr eaLnBrk="1" hangingPunct="1"/>
            <a:r>
              <a:rPr lang="tr-TR"/>
              <a:t>Siklin D-CDK4 kompleksi Rb </a:t>
            </a:r>
            <a:r>
              <a:rPr lang="ja-JP" altLang="tr-TR"/>
              <a:t>‘</a:t>
            </a:r>
            <a:r>
              <a:rPr lang="tr-TR"/>
              <a:t>yi </a:t>
            </a:r>
          </a:p>
          <a:p>
            <a:pPr eaLnBrk="1" hangingPunct="1"/>
            <a:r>
              <a:rPr lang="tr-TR"/>
              <a:t>fosforile eder. </a:t>
            </a:r>
          </a:p>
          <a:p>
            <a:pPr eaLnBrk="1" hangingPunct="1"/>
            <a:endParaRPr lang="tr-TR"/>
          </a:p>
          <a:p>
            <a:pPr eaLnBrk="1" hangingPunct="1"/>
            <a:r>
              <a:rPr lang="tr-TR"/>
              <a:t>Rb, EF2 / Rb kompleksinden kopar.</a:t>
            </a:r>
          </a:p>
          <a:p>
            <a:pPr eaLnBrk="1" hangingPunct="1"/>
            <a:endParaRPr lang="tr-TR"/>
          </a:p>
          <a:p>
            <a:pPr eaLnBrk="1" hangingPunct="1"/>
            <a:r>
              <a:rPr lang="tr-TR"/>
              <a:t>EF2 aktive hale gelir ve Siklin E, Siklin A,</a:t>
            </a:r>
          </a:p>
          <a:p>
            <a:pPr eaLnBrk="1" hangingPunct="1"/>
            <a:r>
              <a:rPr lang="tr-TR"/>
              <a:t>DNA polimeraz gibi genlerin transkripte </a:t>
            </a:r>
          </a:p>
          <a:p>
            <a:pPr eaLnBrk="1" hangingPunct="1"/>
            <a:r>
              <a:rPr lang="tr-TR"/>
              <a:t>edilmelerini sağlar..</a:t>
            </a:r>
          </a:p>
          <a:p>
            <a:pPr eaLnBrk="1" hangingPunct="1"/>
            <a:endParaRPr lang="tr-TR"/>
          </a:p>
          <a:p>
            <a:pPr eaLnBrk="1" hangingPunct="1"/>
            <a:endParaRPr lang="tr-T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500063" y="142875"/>
            <a:ext cx="82296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1" hangingPunct="1"/>
            <a:r>
              <a:rPr lang="tr-TR" sz="2800" b="1" i="1"/>
              <a:t>P53-GENOMUN KORUYUCUSU</a:t>
            </a:r>
          </a:p>
        </p:txBody>
      </p:sp>
      <p:grpSp>
        <p:nvGrpSpPr>
          <p:cNvPr id="21507" name="Grup 3"/>
          <p:cNvGrpSpPr>
            <a:grpSpLocks/>
          </p:cNvGrpSpPr>
          <p:nvPr/>
        </p:nvGrpSpPr>
        <p:grpSpPr bwMode="auto">
          <a:xfrm>
            <a:off x="250825" y="712788"/>
            <a:ext cx="7921625" cy="5799137"/>
            <a:chOff x="251520" y="797231"/>
            <a:chExt cx="7920880" cy="5800121"/>
          </a:xfrm>
        </p:grpSpPr>
        <p:pic>
          <p:nvPicPr>
            <p:cNvPr id="21518" name="Picture 2" descr="D:\content\ch06\0050l.jpg"/>
            <p:cNvPicPr>
              <a:picLocks noChangeAspect="1" noChangeArrowheads="1"/>
            </p:cNvPicPr>
            <p:nvPr/>
          </p:nvPicPr>
          <p:blipFill>
            <a:blip r:embed="rId3">
              <a:extLst>
                <a:ext uri="{28A0092B-C50C-407E-A947-70E740481C1C}">
                  <a14:useLocalDpi xmlns:a14="http://schemas.microsoft.com/office/drawing/2010/main" val="0"/>
                </a:ext>
              </a:extLst>
            </a:blip>
            <a:srcRect t="2367"/>
            <a:stretch>
              <a:fillRect/>
            </a:stretch>
          </p:blipFill>
          <p:spPr bwMode="auto">
            <a:xfrm>
              <a:off x="251520" y="797231"/>
              <a:ext cx="7920880" cy="580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9" name="Metin kutusu 1"/>
            <p:cNvSpPr txBox="1">
              <a:spLocks noChangeArrowheads="1"/>
            </p:cNvSpPr>
            <p:nvPr/>
          </p:nvSpPr>
          <p:spPr bwMode="auto">
            <a:xfrm>
              <a:off x="1187624" y="807095"/>
              <a:ext cx="6120680"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400" b="1">
                  <a:solidFill>
                    <a:schemeClr val="bg1"/>
                  </a:solidFill>
                </a:rPr>
                <a:t>Hücre Bölünmesi ve p53 Proteini</a:t>
              </a:r>
            </a:p>
          </p:txBody>
        </p:sp>
      </p:grpSp>
      <p:grpSp>
        <p:nvGrpSpPr>
          <p:cNvPr id="21508" name="Grup 5"/>
          <p:cNvGrpSpPr>
            <a:grpSpLocks/>
          </p:cNvGrpSpPr>
          <p:nvPr/>
        </p:nvGrpSpPr>
        <p:grpSpPr bwMode="auto">
          <a:xfrm>
            <a:off x="395288" y="1579563"/>
            <a:ext cx="7693025" cy="2497137"/>
            <a:chOff x="394861" y="1578858"/>
            <a:chExt cx="7694221" cy="2498214"/>
          </a:xfrm>
        </p:grpSpPr>
        <p:sp>
          <p:nvSpPr>
            <p:cNvPr id="5" name="Metin kutusu 4"/>
            <p:cNvSpPr txBox="1"/>
            <p:nvPr/>
          </p:nvSpPr>
          <p:spPr>
            <a:xfrm>
              <a:off x="394861" y="3030459"/>
              <a:ext cx="2016438" cy="830620"/>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1. Aşama </a:t>
              </a:r>
            </a:p>
            <a:p>
              <a:pPr eaLnBrk="1" hangingPunct="1"/>
              <a:r>
                <a:rPr lang="tr-TR" sz="1200" b="1">
                  <a:solidFill>
                    <a:schemeClr val="bg1"/>
                  </a:solidFill>
                </a:rPr>
                <a:t>Sıcaklık radyasyon </a:t>
              </a:r>
            </a:p>
            <a:p>
              <a:pPr eaLnBrk="1" hangingPunct="1"/>
              <a:r>
                <a:rPr lang="tr-TR" sz="1200" b="1">
                  <a:solidFill>
                    <a:schemeClr val="bg1"/>
                  </a:solidFill>
                </a:rPr>
                <a:t>ya da kimyasallar nedeni</a:t>
              </a:r>
            </a:p>
            <a:p>
              <a:pPr eaLnBrk="1" hangingPunct="1"/>
              <a:r>
                <a:rPr lang="tr-TR" sz="1200" b="1">
                  <a:solidFill>
                    <a:schemeClr val="bg1"/>
                  </a:solidFill>
                </a:rPr>
                <a:t>ile DNA hasarı oluşur</a:t>
              </a:r>
            </a:p>
          </p:txBody>
        </p:sp>
        <p:sp>
          <p:nvSpPr>
            <p:cNvPr id="7" name="Metin kutusu 6"/>
            <p:cNvSpPr txBox="1"/>
            <p:nvPr/>
          </p:nvSpPr>
          <p:spPr>
            <a:xfrm>
              <a:off x="2627233" y="3060634"/>
              <a:ext cx="2149809" cy="1016438"/>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2. Aşama </a:t>
              </a:r>
            </a:p>
            <a:p>
              <a:pPr eaLnBrk="1" hangingPunct="1"/>
              <a:r>
                <a:rPr lang="tr-TR" sz="1200" b="1">
                  <a:solidFill>
                    <a:schemeClr val="bg1"/>
                  </a:solidFill>
                </a:rPr>
                <a:t>Hücre bölünmesi durur ve </a:t>
              </a:r>
            </a:p>
            <a:p>
              <a:pPr eaLnBrk="1" hangingPunct="1"/>
              <a:r>
                <a:rPr lang="tr-TR" sz="1200" b="1">
                  <a:solidFill>
                    <a:schemeClr val="bg1"/>
                  </a:solidFill>
                </a:rPr>
                <a:t>P53 enzimleri hasar olan </a:t>
              </a:r>
            </a:p>
            <a:p>
              <a:pPr eaLnBrk="1" hangingPunct="1"/>
              <a:r>
                <a:rPr lang="tr-TR" sz="1200" b="1">
                  <a:solidFill>
                    <a:schemeClr val="bg1"/>
                  </a:solidFill>
                </a:rPr>
                <a:t>bölgeyi onarmak üzere </a:t>
              </a:r>
            </a:p>
            <a:p>
              <a:pPr eaLnBrk="1" hangingPunct="1"/>
              <a:r>
                <a:rPr lang="tr-TR" sz="1200" b="1">
                  <a:solidFill>
                    <a:schemeClr val="bg1"/>
                  </a:solidFill>
                </a:rPr>
                <a:t>harekete geçirir</a:t>
              </a:r>
            </a:p>
          </p:txBody>
        </p:sp>
        <p:sp>
          <p:nvSpPr>
            <p:cNvPr id="8" name="Metin kutusu 7"/>
            <p:cNvSpPr txBox="1"/>
            <p:nvPr/>
          </p:nvSpPr>
          <p:spPr>
            <a:xfrm>
              <a:off x="3203585" y="2287188"/>
              <a:ext cx="1862427" cy="277932"/>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DNA Onarım Enzimleri</a:t>
              </a:r>
            </a:p>
          </p:txBody>
        </p:sp>
        <p:sp>
          <p:nvSpPr>
            <p:cNvPr id="9" name="Metin kutusu 8"/>
            <p:cNvSpPr txBox="1"/>
            <p:nvPr/>
          </p:nvSpPr>
          <p:spPr>
            <a:xfrm>
              <a:off x="6515624" y="1578858"/>
              <a:ext cx="1573458" cy="554276"/>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000" b="1">
                  <a:solidFill>
                    <a:schemeClr val="bg1"/>
                  </a:solidFill>
                </a:rPr>
                <a:t>P53 DNA </a:t>
              </a:r>
              <a:r>
                <a:rPr lang="ja-JP" altLang="tr-TR" sz="1000" b="1">
                  <a:solidFill>
                    <a:schemeClr val="bg1"/>
                  </a:solidFill>
                </a:rPr>
                <a:t>‘</a:t>
              </a:r>
              <a:r>
                <a:rPr lang="tr-TR" sz="1000" b="1">
                  <a:solidFill>
                    <a:schemeClr val="bg1"/>
                  </a:solidFill>
                </a:rPr>
                <a:t>sı onarılan </a:t>
              </a:r>
            </a:p>
            <a:p>
              <a:pPr eaLnBrk="1" hangingPunct="1"/>
              <a:r>
                <a:rPr lang="tr-TR" sz="1000" b="1">
                  <a:solidFill>
                    <a:schemeClr val="bg1"/>
                  </a:solidFill>
                </a:rPr>
                <a:t>hücrelerin bölünmesine</a:t>
              </a:r>
            </a:p>
            <a:p>
              <a:pPr eaLnBrk="1" hangingPunct="1"/>
              <a:r>
                <a:rPr lang="tr-TR" sz="1000" b="1">
                  <a:solidFill>
                    <a:schemeClr val="bg1"/>
                  </a:solidFill>
                </a:rPr>
                <a:t> izin verir </a:t>
              </a:r>
            </a:p>
          </p:txBody>
        </p:sp>
        <p:sp>
          <p:nvSpPr>
            <p:cNvPr id="10" name="Metin kutusu 9"/>
            <p:cNvSpPr txBox="1"/>
            <p:nvPr/>
          </p:nvSpPr>
          <p:spPr>
            <a:xfrm>
              <a:off x="5643952" y="3286156"/>
              <a:ext cx="2311759" cy="646392"/>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b="1">
                  <a:solidFill>
                    <a:schemeClr val="bg1"/>
                  </a:solidFill>
                </a:rPr>
                <a:t>P53 onarım gerçekleşemeyen</a:t>
              </a:r>
            </a:p>
            <a:p>
              <a:pPr eaLnBrk="1" hangingPunct="1"/>
              <a:r>
                <a:rPr lang="tr-TR" sz="1200" b="1">
                  <a:solidFill>
                    <a:schemeClr val="bg1"/>
                  </a:solidFill>
                </a:rPr>
                <a:t>hücrelerin imha edilmesini </a:t>
              </a:r>
            </a:p>
            <a:p>
              <a:pPr eaLnBrk="1" hangingPunct="1"/>
              <a:r>
                <a:rPr lang="tr-TR" sz="1200" b="1">
                  <a:solidFill>
                    <a:schemeClr val="bg1"/>
                  </a:solidFill>
                </a:rPr>
                <a:t>sağlar</a:t>
              </a:r>
            </a:p>
          </p:txBody>
        </p:sp>
      </p:grpSp>
      <p:sp>
        <p:nvSpPr>
          <p:cNvPr id="11" name="Metin kutusu 10"/>
          <p:cNvSpPr txBox="1"/>
          <p:nvPr/>
        </p:nvSpPr>
        <p:spPr>
          <a:xfrm>
            <a:off x="323850" y="5549900"/>
            <a:ext cx="1973263" cy="831850"/>
          </a:xfrm>
          <a:prstGeom prst="rect">
            <a:avLst/>
          </a:prstGeom>
          <a:solidFill>
            <a:schemeClr val="tx1">
              <a:lumMod val="95000"/>
            </a:schemeClr>
          </a:solidFill>
        </p:spPr>
        <p:txBody>
          <a:bodyPr wrap="none">
            <a:spAutoFit/>
          </a:bodyPr>
          <a:lstStyle>
            <a:lvl1pPr marL="228600" indent="-228600"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buFontTx/>
              <a:buAutoNum type="arabicPeriod"/>
            </a:pPr>
            <a:r>
              <a:rPr lang="tr-TR" sz="1200">
                <a:solidFill>
                  <a:schemeClr val="bg1"/>
                </a:solidFill>
              </a:rPr>
              <a:t>Aşama </a:t>
            </a:r>
          </a:p>
          <a:p>
            <a:pPr eaLnBrk="1" hangingPunct="1"/>
            <a:r>
              <a:rPr lang="tr-TR" sz="1200">
                <a:solidFill>
                  <a:schemeClr val="bg1"/>
                </a:solidFill>
              </a:rPr>
              <a:t>Sıcaklık, radyasyon</a:t>
            </a:r>
          </a:p>
          <a:p>
            <a:pPr eaLnBrk="1" hangingPunct="1"/>
            <a:r>
              <a:rPr lang="tr-TR" sz="1200">
                <a:solidFill>
                  <a:schemeClr val="bg1"/>
                </a:solidFill>
              </a:rPr>
              <a:t>ya da kimyasallar nedeni </a:t>
            </a:r>
          </a:p>
          <a:p>
            <a:pPr eaLnBrk="1" hangingPunct="1"/>
            <a:r>
              <a:rPr lang="tr-TR" sz="1200">
                <a:solidFill>
                  <a:schemeClr val="bg1"/>
                </a:solidFill>
              </a:rPr>
              <a:t>ile DNA hasarı oluşur</a:t>
            </a:r>
          </a:p>
        </p:txBody>
      </p:sp>
      <p:sp>
        <p:nvSpPr>
          <p:cNvPr id="13" name="Metin kutusu 12"/>
          <p:cNvSpPr txBox="1"/>
          <p:nvPr/>
        </p:nvSpPr>
        <p:spPr>
          <a:xfrm>
            <a:off x="2297113" y="5516563"/>
            <a:ext cx="2635250" cy="1016000"/>
          </a:xfrm>
          <a:prstGeom prst="rect">
            <a:avLst/>
          </a:prstGeom>
          <a:solidFill>
            <a:schemeClr val="tx1">
              <a:lumMod val="9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2. Aşama </a:t>
            </a:r>
          </a:p>
          <a:p>
            <a:pPr eaLnBrk="1" hangingPunct="1"/>
            <a:r>
              <a:rPr lang="tr-TR" sz="1200">
                <a:solidFill>
                  <a:schemeClr val="bg1"/>
                </a:solidFill>
              </a:rPr>
              <a:t>P53 hücre bölünmesini durdura-</a:t>
            </a:r>
          </a:p>
          <a:p>
            <a:pPr eaLnBrk="1" hangingPunct="1"/>
            <a:r>
              <a:rPr lang="tr-TR" sz="1200">
                <a:solidFill>
                  <a:schemeClr val="bg1"/>
                </a:solidFill>
              </a:rPr>
              <a:t>maz. DNA onarımı gerçekleşmez. Hücreler  hasarlı DNA ile </a:t>
            </a:r>
          </a:p>
          <a:p>
            <a:pPr eaLnBrk="1" hangingPunct="1"/>
            <a:r>
              <a:rPr lang="tr-TR" sz="1200">
                <a:solidFill>
                  <a:schemeClr val="bg1"/>
                </a:solidFill>
              </a:rPr>
              <a:t>bölünmeye devam eder. </a:t>
            </a:r>
          </a:p>
        </p:txBody>
      </p:sp>
      <p:sp>
        <p:nvSpPr>
          <p:cNvPr id="14" name="Metin kutusu 13"/>
          <p:cNvSpPr txBox="1"/>
          <p:nvPr/>
        </p:nvSpPr>
        <p:spPr>
          <a:xfrm>
            <a:off x="5065713" y="5694363"/>
            <a:ext cx="3022600" cy="830262"/>
          </a:xfrm>
          <a:prstGeom prst="rect">
            <a:avLst/>
          </a:prstGeom>
          <a:solidFill>
            <a:schemeClr val="tx1">
              <a:lumMod val="9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3. Aşama </a:t>
            </a:r>
          </a:p>
          <a:p>
            <a:pPr eaLnBrk="1" hangingPunct="1"/>
            <a:r>
              <a:rPr lang="tr-TR" sz="1200">
                <a:solidFill>
                  <a:schemeClr val="bg1"/>
                </a:solidFill>
              </a:rPr>
              <a:t>Hasarlı hücreler bölünmeye </a:t>
            </a:r>
          </a:p>
          <a:p>
            <a:pPr eaLnBrk="1" hangingPunct="1"/>
            <a:r>
              <a:rPr lang="tr-TR" sz="1200">
                <a:solidFill>
                  <a:schemeClr val="bg1"/>
                </a:solidFill>
              </a:rPr>
              <a:t>devam eder. Başka hasarlar da </a:t>
            </a:r>
          </a:p>
          <a:p>
            <a:pPr eaLnBrk="1" hangingPunct="1"/>
            <a:r>
              <a:rPr lang="tr-TR" sz="1200">
                <a:solidFill>
                  <a:schemeClr val="bg1"/>
                </a:solidFill>
              </a:rPr>
              <a:t>birikince hücre kanserleşir</a:t>
            </a:r>
          </a:p>
        </p:txBody>
      </p:sp>
      <p:sp>
        <p:nvSpPr>
          <p:cNvPr id="12" name="Metin kutusu 11"/>
          <p:cNvSpPr txBox="1"/>
          <p:nvPr/>
        </p:nvSpPr>
        <p:spPr>
          <a:xfrm>
            <a:off x="7308850" y="4695825"/>
            <a:ext cx="738188" cy="461963"/>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Kanser </a:t>
            </a:r>
          </a:p>
          <a:p>
            <a:pPr eaLnBrk="1" hangingPunct="1"/>
            <a:r>
              <a:rPr lang="tr-TR" sz="1200">
                <a:solidFill>
                  <a:schemeClr val="bg1"/>
                </a:solidFill>
              </a:rPr>
              <a:t>Hücresi</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6"/>
          <p:cNvSpPr txBox="1">
            <a:spLocks noChangeArrowheads="1"/>
          </p:cNvSpPr>
          <p:nvPr/>
        </p:nvSpPr>
        <p:spPr bwMode="auto">
          <a:xfrm>
            <a:off x="468313" y="549275"/>
            <a:ext cx="8207375" cy="604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endParaRPr lang="tr-TR"/>
          </a:p>
          <a:p>
            <a:pPr eaLnBrk="1" hangingPunct="1">
              <a:lnSpc>
                <a:spcPct val="150000"/>
              </a:lnSpc>
            </a:pPr>
            <a:r>
              <a:rPr lang="tr-TR" sz="2400"/>
              <a:t>P53 görevini birkaç farklı yolla gerçekleştirir; </a:t>
            </a:r>
          </a:p>
          <a:p>
            <a:pPr eaLnBrk="1" hangingPunct="1">
              <a:lnSpc>
                <a:spcPct val="150000"/>
              </a:lnSpc>
            </a:pPr>
            <a:endParaRPr lang="tr-TR" sz="2400"/>
          </a:p>
          <a:p>
            <a:pPr eaLnBrk="1" hangingPunct="1">
              <a:lnSpc>
                <a:spcPct val="150000"/>
              </a:lnSpc>
              <a:buFontTx/>
              <a:buAutoNum type="arabicPeriod"/>
            </a:pPr>
            <a:r>
              <a:rPr lang="tr-TR" sz="2400"/>
              <a:t>DNA onarım proteinlerini aktive eder.</a:t>
            </a:r>
          </a:p>
          <a:p>
            <a:pPr eaLnBrk="1" hangingPunct="1">
              <a:lnSpc>
                <a:spcPct val="150000"/>
              </a:lnSpc>
              <a:buFontTx/>
              <a:buAutoNum type="arabicPeriod"/>
            </a:pPr>
            <a:r>
              <a:rPr lang="tr-TR" sz="2400"/>
              <a:t>DNA hasarını algılayıp hücre döngüsünü G1/S kontrol noktasında durdurur. Eğer hücre bu aşamada yeterince tutulursa DNA onarım proteinleri hasarı onaracak yeterli zamanı bulur. Ve hücre döngüsü kaldığı yerden devam eder..</a:t>
            </a:r>
          </a:p>
          <a:p>
            <a:pPr eaLnBrk="1" hangingPunct="1">
              <a:lnSpc>
                <a:spcPct val="150000"/>
              </a:lnSpc>
              <a:buFontTx/>
              <a:buAutoNum type="arabicPeriod"/>
            </a:pPr>
            <a:r>
              <a:rPr lang="tr-TR" sz="2400"/>
              <a:t>Hasar onarılamayacak gibiyse apoptozu başlatır. </a:t>
            </a:r>
          </a:p>
          <a:p>
            <a:pPr eaLnBrk="1" hangingPunct="1">
              <a:lnSpc>
                <a:spcPct val="150000"/>
              </a:lnSpc>
            </a:pPr>
            <a:endParaRPr lang="tr-TR"/>
          </a:p>
          <a:p>
            <a:pPr eaLnBrk="1" hangingPunct="1"/>
            <a:endParaRPr lang="tr-T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İçerik Yer Tutucusu 2"/>
          <p:cNvSpPr>
            <a:spLocks noGrp="1"/>
          </p:cNvSpPr>
          <p:nvPr>
            <p:ph idx="1"/>
          </p:nvPr>
        </p:nvSpPr>
        <p:spPr>
          <a:xfrm>
            <a:off x="4859338" y="5229225"/>
            <a:ext cx="3816350" cy="1152525"/>
          </a:xfrm>
        </p:spPr>
        <p:txBody>
          <a:bodyPr/>
          <a:lstStyle/>
          <a:p>
            <a:pPr marL="0" indent="0" algn="r" eaLnBrk="1" hangingPunct="1">
              <a:buFont typeface="Arial" charset="0"/>
              <a:buNone/>
            </a:pPr>
            <a:r>
              <a:rPr lang="tr-TR" i="1">
                <a:latin typeface="Comic Sans MS" charset="0"/>
              </a:rPr>
              <a:t>Genetiğe Giriş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txBox="1">
            <a:spLocks/>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1" hangingPunct="1"/>
            <a:r>
              <a:rPr lang="tr-TR" sz="4400" i="1"/>
              <a:t>Apoptoz</a:t>
            </a:r>
          </a:p>
        </p:txBody>
      </p:sp>
      <p:grpSp>
        <p:nvGrpSpPr>
          <p:cNvPr id="23555" name="Grup 16"/>
          <p:cNvGrpSpPr>
            <a:grpSpLocks/>
          </p:cNvGrpSpPr>
          <p:nvPr/>
        </p:nvGrpSpPr>
        <p:grpSpPr bwMode="auto">
          <a:xfrm>
            <a:off x="250825" y="831850"/>
            <a:ext cx="5976938" cy="5761038"/>
            <a:chOff x="251520" y="831850"/>
            <a:chExt cx="5976664" cy="5760640"/>
          </a:xfrm>
        </p:grpSpPr>
        <p:pic>
          <p:nvPicPr>
            <p:cNvPr id="23557" name="Picture 2" descr="C:\WINDOWS\DESKTOP\My Documents\immunofigs\kuby\CH02-J~1.ZIP\CH02-JPEG\F02-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1850"/>
              <a:ext cx="5962263"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Metin kutusu 6"/>
            <p:cNvSpPr txBox="1">
              <a:spLocks noChangeArrowheads="1"/>
            </p:cNvSpPr>
            <p:nvPr/>
          </p:nvSpPr>
          <p:spPr bwMode="auto">
            <a:xfrm>
              <a:off x="1187624" y="1619508"/>
              <a:ext cx="1008112"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a:solidFill>
                    <a:schemeClr val="bg1"/>
                  </a:solidFill>
                </a:rPr>
                <a:t>Nekroz</a:t>
              </a:r>
            </a:p>
          </p:txBody>
        </p:sp>
        <p:sp>
          <p:nvSpPr>
            <p:cNvPr id="23559" name="Metin kutusu 6"/>
            <p:cNvSpPr txBox="1">
              <a:spLocks noChangeArrowheads="1"/>
            </p:cNvSpPr>
            <p:nvPr/>
          </p:nvSpPr>
          <p:spPr bwMode="auto">
            <a:xfrm>
              <a:off x="4067944" y="1619508"/>
              <a:ext cx="1152128"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a:solidFill>
                    <a:schemeClr val="bg1"/>
                  </a:solidFill>
                </a:rPr>
                <a:t>Apoptoz</a:t>
              </a:r>
            </a:p>
          </p:txBody>
        </p:sp>
        <p:sp>
          <p:nvSpPr>
            <p:cNvPr id="23560" name="Metin kutusu 6"/>
            <p:cNvSpPr txBox="1">
              <a:spLocks noChangeArrowheads="1"/>
            </p:cNvSpPr>
            <p:nvPr/>
          </p:nvSpPr>
          <p:spPr bwMode="auto">
            <a:xfrm>
              <a:off x="251520" y="2132856"/>
              <a:ext cx="1656184"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Kromatin kümelenir. Organeller  yutulur.</a:t>
              </a:r>
            </a:p>
            <a:p>
              <a:pPr eaLnBrk="1" hangingPunct="1"/>
              <a:endParaRPr lang="tr-TR" sz="1200">
                <a:solidFill>
                  <a:schemeClr val="bg1"/>
                </a:solidFill>
              </a:endParaRPr>
            </a:p>
          </p:txBody>
        </p:sp>
        <p:sp>
          <p:nvSpPr>
            <p:cNvPr id="23561" name="Metin kutusu 7"/>
            <p:cNvSpPr txBox="1">
              <a:spLocks noChangeArrowheads="1"/>
            </p:cNvSpPr>
            <p:nvPr/>
          </p:nvSpPr>
          <p:spPr bwMode="auto">
            <a:xfrm>
              <a:off x="1331640" y="4797152"/>
              <a:ext cx="1008112"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Parçalanma</a:t>
              </a:r>
            </a:p>
          </p:txBody>
        </p:sp>
        <p:sp>
          <p:nvSpPr>
            <p:cNvPr id="23562" name="Metin kutusu 8"/>
            <p:cNvSpPr txBox="1">
              <a:spLocks noChangeArrowheads="1"/>
            </p:cNvSpPr>
            <p:nvPr/>
          </p:nvSpPr>
          <p:spPr bwMode="auto">
            <a:xfrm>
              <a:off x="1979712" y="5301208"/>
              <a:ext cx="929209" cy="64633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Hücre </a:t>
              </a:r>
            </a:p>
            <a:p>
              <a:pPr eaLnBrk="1" hangingPunct="1"/>
              <a:r>
                <a:rPr lang="tr-TR" sz="1200">
                  <a:solidFill>
                    <a:schemeClr val="bg1"/>
                  </a:solidFill>
                </a:rPr>
                <a:t>içeriğinin  salınması</a:t>
              </a:r>
            </a:p>
          </p:txBody>
        </p:sp>
        <p:sp>
          <p:nvSpPr>
            <p:cNvPr id="23563" name="Metin kutusu 9"/>
            <p:cNvSpPr txBox="1">
              <a:spLocks noChangeArrowheads="1"/>
            </p:cNvSpPr>
            <p:nvPr/>
          </p:nvSpPr>
          <p:spPr bwMode="auto">
            <a:xfrm>
              <a:off x="1825352" y="6309320"/>
              <a:ext cx="1234480"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Enflamasyon</a:t>
              </a:r>
            </a:p>
          </p:txBody>
        </p:sp>
        <p:sp>
          <p:nvSpPr>
            <p:cNvPr id="23564" name="Metin kutusu 10"/>
            <p:cNvSpPr txBox="1">
              <a:spLocks noChangeArrowheads="1"/>
            </p:cNvSpPr>
            <p:nvPr/>
          </p:nvSpPr>
          <p:spPr bwMode="auto">
            <a:xfrm>
              <a:off x="4939787" y="5805264"/>
              <a:ext cx="1000365" cy="46166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Fagositik </a:t>
              </a:r>
            </a:p>
            <a:p>
              <a:pPr eaLnBrk="1" hangingPunct="1"/>
              <a:r>
                <a:rPr lang="tr-TR" sz="1200">
                  <a:solidFill>
                    <a:schemeClr val="bg1"/>
                  </a:solidFill>
                </a:rPr>
                <a:t>hücre</a:t>
              </a:r>
            </a:p>
          </p:txBody>
        </p:sp>
        <p:sp>
          <p:nvSpPr>
            <p:cNvPr id="23565" name="Metin kutusu 11"/>
            <p:cNvSpPr txBox="1">
              <a:spLocks noChangeArrowheads="1"/>
            </p:cNvSpPr>
            <p:nvPr/>
          </p:nvSpPr>
          <p:spPr bwMode="auto">
            <a:xfrm>
              <a:off x="4572000" y="5162708"/>
              <a:ext cx="1368152"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Apoptatik cisim</a:t>
              </a:r>
            </a:p>
          </p:txBody>
        </p:sp>
        <p:sp>
          <p:nvSpPr>
            <p:cNvPr id="23566" name="Metin kutusu 12"/>
            <p:cNvSpPr txBox="1">
              <a:spLocks noChangeArrowheads="1"/>
            </p:cNvSpPr>
            <p:nvPr/>
          </p:nvSpPr>
          <p:spPr bwMode="auto">
            <a:xfrm>
              <a:off x="4150451" y="4787190"/>
              <a:ext cx="1286744" cy="27699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Fagositoz</a:t>
              </a:r>
            </a:p>
          </p:txBody>
        </p:sp>
        <p:sp>
          <p:nvSpPr>
            <p:cNvPr id="23567" name="Metin kutusu 13"/>
            <p:cNvSpPr txBox="1">
              <a:spLocks noChangeArrowheads="1"/>
            </p:cNvSpPr>
            <p:nvPr/>
          </p:nvSpPr>
          <p:spPr bwMode="auto">
            <a:xfrm>
              <a:off x="4646206" y="3733198"/>
              <a:ext cx="1581978" cy="83099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Nükleer fragmentasyon</a:t>
              </a:r>
            </a:p>
            <a:p>
              <a:pPr eaLnBrk="1" hangingPunct="1"/>
              <a:r>
                <a:rPr lang="tr-TR" sz="1200">
                  <a:solidFill>
                    <a:schemeClr val="bg1"/>
                  </a:solidFill>
                </a:rPr>
                <a:t>Kabarcık oluşumu</a:t>
              </a:r>
            </a:p>
            <a:p>
              <a:pPr eaLnBrk="1" hangingPunct="1"/>
              <a:r>
                <a:rPr lang="tr-TR" sz="1200">
                  <a:solidFill>
                    <a:schemeClr val="bg1"/>
                  </a:solidFill>
                </a:rPr>
                <a:t>Apoptatik cisimler</a:t>
              </a:r>
            </a:p>
          </p:txBody>
        </p:sp>
        <p:sp>
          <p:nvSpPr>
            <p:cNvPr id="23568" name="Metin kutusu 14"/>
            <p:cNvSpPr txBox="1">
              <a:spLocks noChangeArrowheads="1"/>
            </p:cNvSpPr>
            <p:nvPr/>
          </p:nvSpPr>
          <p:spPr bwMode="auto">
            <a:xfrm>
              <a:off x="4572000" y="2053297"/>
              <a:ext cx="1591544" cy="10156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chemeClr val="bg1"/>
                  </a:solidFill>
                </a:rPr>
                <a:t>Ilımlı bir katlanma </a:t>
              </a:r>
            </a:p>
            <a:p>
              <a:pPr eaLnBrk="1" hangingPunct="1"/>
              <a:r>
                <a:rPr lang="tr-TR" sz="1200">
                  <a:solidFill>
                    <a:schemeClr val="bg1"/>
                  </a:solidFill>
                </a:rPr>
                <a:t>Kromatin yığılması ve ayrılması</a:t>
              </a:r>
            </a:p>
            <a:p>
              <a:pPr eaLnBrk="1" hangingPunct="1"/>
              <a:r>
                <a:rPr lang="tr-TR" sz="1200">
                  <a:solidFill>
                    <a:schemeClr val="bg1"/>
                  </a:solidFill>
                </a:rPr>
                <a:t>Sitoplazmanın kondensasyonu</a:t>
              </a:r>
            </a:p>
          </p:txBody>
        </p:sp>
      </p:grpSp>
      <p:sp>
        <p:nvSpPr>
          <p:cNvPr id="23556" name="Metin kutusu 17"/>
          <p:cNvSpPr txBox="1">
            <a:spLocks noChangeArrowheads="1"/>
          </p:cNvSpPr>
          <p:nvPr/>
        </p:nvSpPr>
        <p:spPr bwMode="auto">
          <a:xfrm>
            <a:off x="6227763" y="2455863"/>
            <a:ext cx="28162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a:t>Apoptoz = Programlı </a:t>
            </a:r>
          </a:p>
          <a:p>
            <a:pPr eaLnBrk="1" hangingPunct="1"/>
            <a:r>
              <a:rPr lang="tr-TR"/>
              <a:t>Hücre Ölümü</a:t>
            </a:r>
          </a:p>
          <a:p>
            <a:pPr eaLnBrk="1" hangingPunct="1"/>
            <a:endParaRPr lang="tr-TR"/>
          </a:p>
          <a:p>
            <a:pPr eaLnBrk="1" hangingPunct="1"/>
            <a:r>
              <a:rPr lang="tr-TR"/>
              <a:t>Çok hücreli organizmalar</a:t>
            </a:r>
          </a:p>
          <a:p>
            <a:pPr eaLnBrk="1" hangingPunct="1"/>
            <a:r>
              <a:rPr lang="tr-TR"/>
              <a:t>da doğal bir süreç.. </a:t>
            </a:r>
          </a:p>
          <a:p>
            <a:pPr eaLnBrk="1" hangingPunct="1"/>
            <a:endParaRPr lang="tr-TR"/>
          </a:p>
          <a:p>
            <a:pPr eaLnBrk="1" hangingPunct="1"/>
            <a:endParaRPr lang="tr-T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kdörtgen 2"/>
          <p:cNvSpPr>
            <a:spLocks noChangeArrowheads="1"/>
          </p:cNvSpPr>
          <p:nvPr/>
        </p:nvSpPr>
        <p:spPr bwMode="auto">
          <a:xfrm>
            <a:off x="4067175" y="5473700"/>
            <a:ext cx="4752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tr-TR" sz="3200" i="1">
                <a:solidFill>
                  <a:srgbClr val="FFFFFF"/>
                </a:solidFill>
              </a:rPr>
              <a:t>Mitoz – Mayoz Bölünme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28600" y="207963"/>
            <a:ext cx="8916988" cy="590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endParaRPr lang="tr-TR"/>
          </a:p>
          <a:p>
            <a:pPr eaLnBrk="1" hangingPunct="1"/>
            <a:r>
              <a:rPr lang="tr-TR" sz="2400"/>
              <a:t>			Hücre Bölünmesi 	</a:t>
            </a:r>
          </a:p>
          <a:p>
            <a:pPr eaLnBrk="1" hangingPunct="1"/>
            <a:endParaRPr lang="en-US" sz="2400"/>
          </a:p>
          <a:p>
            <a:pPr eaLnBrk="1" hangingPunct="1"/>
            <a:r>
              <a:rPr lang="en-US" sz="2400"/>
              <a:t>prokaryot</a:t>
            </a:r>
            <a:r>
              <a:rPr lang="tr-TR" sz="2400"/>
              <a:t>larda </a:t>
            </a:r>
            <a:r>
              <a:rPr lang="en-US" sz="2400"/>
              <a:t>- binary </a:t>
            </a:r>
            <a:r>
              <a:rPr lang="tr-TR" sz="2400"/>
              <a:t>füzyon</a:t>
            </a:r>
          </a:p>
          <a:p>
            <a:pPr eaLnBrk="1" hangingPunct="1"/>
            <a:endParaRPr lang="tr-TR" sz="2400"/>
          </a:p>
          <a:p>
            <a:pPr eaLnBrk="1" hangingPunct="1"/>
            <a:r>
              <a:rPr lang="tr-TR" sz="2400"/>
              <a:t>Bir bakteri iki bakteri oluşturmak üzere ikiye bölünür</a:t>
            </a:r>
          </a:p>
          <a:p>
            <a:pPr eaLnBrk="1" hangingPunct="1"/>
            <a:r>
              <a:rPr lang="tr-TR" sz="2400"/>
              <a:t>Öncesinde tek dairesel kromozom replike olur</a:t>
            </a:r>
          </a:p>
          <a:p>
            <a:pPr eaLnBrk="1" hangingPunct="1"/>
            <a:r>
              <a:rPr lang="tr-TR" sz="2400"/>
              <a:t>İki tane birbirinin aynı hücre oluşur ve süreç 15 dakika sürer.</a:t>
            </a:r>
          </a:p>
          <a:p>
            <a:pPr eaLnBrk="1" hangingPunct="1"/>
            <a:endParaRPr lang="en-US" sz="2400"/>
          </a:p>
          <a:p>
            <a:pPr eaLnBrk="1" hangingPunct="1"/>
            <a:r>
              <a:rPr lang="tr-TR" sz="2400"/>
              <a:t>Ö</a:t>
            </a:r>
            <a:r>
              <a:rPr lang="en-US" sz="2400"/>
              <a:t>karyot</a:t>
            </a:r>
            <a:r>
              <a:rPr lang="tr-TR" sz="2400"/>
              <a:t>larda-  Hücre bölünmesinden önce DNA replike olur</a:t>
            </a:r>
            <a:endParaRPr lang="en-US" sz="2400"/>
          </a:p>
          <a:p>
            <a:pPr eaLnBrk="1" hangingPunct="1"/>
            <a:endParaRPr lang="tr-TR" sz="2400"/>
          </a:p>
          <a:p>
            <a:pPr eaLnBrk="1" hangingPunct="1"/>
            <a:r>
              <a:rPr lang="tr-TR" sz="2400"/>
              <a:t>Somatik Hücrelerde – </a:t>
            </a:r>
            <a:r>
              <a:rPr lang="en-US" sz="2400"/>
              <a:t>mit</a:t>
            </a:r>
            <a:r>
              <a:rPr lang="tr-TR" sz="2400"/>
              <a:t>oz</a:t>
            </a:r>
          </a:p>
          <a:p>
            <a:pPr eaLnBrk="1" hangingPunct="1"/>
            <a:r>
              <a:rPr lang="tr-TR" sz="2400"/>
              <a:t>İki birbirinin aynı kardeş hücre oluşur</a:t>
            </a:r>
          </a:p>
          <a:p>
            <a:pPr eaLnBrk="1" hangingPunct="1"/>
            <a:endParaRPr lang="tr-TR" sz="2400"/>
          </a:p>
          <a:p>
            <a:pPr eaLnBrk="1" hangingPunct="1"/>
            <a:r>
              <a:rPr lang="tr-TR" sz="2400"/>
              <a:t>Eşey Hücrelerinde – mayoz</a:t>
            </a:r>
          </a:p>
          <a:p>
            <a:pPr eaLnBrk="1" hangingPunct="1"/>
            <a:r>
              <a:rPr lang="tr-TR" sz="2400"/>
              <a:t>Gametlerin oluşturulması daha uzun zaman alır…</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468313" y="333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1" hangingPunct="1"/>
            <a:r>
              <a:rPr lang="tr-TR" sz="4400" i="1"/>
              <a:t>Mitoz</a:t>
            </a:r>
            <a:r>
              <a:rPr lang="tr-TR" sz="4400"/>
              <a:t> </a:t>
            </a:r>
            <a:endParaRPr lang="en-US" sz="4400"/>
          </a:p>
        </p:txBody>
      </p:sp>
      <p:sp>
        <p:nvSpPr>
          <p:cNvPr id="26627" name="Rectangle 3"/>
          <p:cNvSpPr txBox="1">
            <a:spLocks noChangeArrowheads="1"/>
          </p:cNvSpPr>
          <p:nvPr/>
        </p:nvSpPr>
        <p:spPr bwMode="auto">
          <a:xfrm>
            <a:off x="468313" y="1476375"/>
            <a:ext cx="7391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lvl="1" eaLnBrk="1" hangingPunct="1">
              <a:spcBef>
                <a:spcPct val="20000"/>
              </a:spcBef>
              <a:buClr>
                <a:schemeClr val="accent2"/>
              </a:buClr>
              <a:buFont typeface="Arial" charset="0"/>
              <a:buChar char="–"/>
            </a:pPr>
            <a:endParaRPr lang="en-US" sz="2400" b="1"/>
          </a:p>
        </p:txBody>
      </p:sp>
      <p:sp>
        <p:nvSpPr>
          <p:cNvPr id="26628" name="AutoShape 2" descr="http://upload.wikimedia.org/wikipedia/commons/e/e0/Major_events_in_mitosis.svg"/>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9" name="AutoShape 4" descr="http://upload.wikimedia.org/wikipedia/commons/e/e0/Major_events_in_mitosis.svg"/>
          <p:cNvSpPr>
            <a:spLocks noChangeAspect="1" noChangeArrowheads="1"/>
          </p:cNvSpPr>
          <p:nvPr/>
        </p:nvSpPr>
        <p:spPr bwMode="auto">
          <a:xfrm>
            <a:off x="3127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30" name="AutoShape 6" descr="http://upload.wikimedia.org/wikipedia/commons/e/e0/Major_events_in_mitosis.svg"/>
          <p:cNvSpPr>
            <a:spLocks noChangeAspect="1" noChangeArrowheads="1"/>
          </p:cNvSpPr>
          <p:nvPr/>
        </p:nvSpPr>
        <p:spPr bwMode="auto">
          <a:xfrm>
            <a:off x="4651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6631" name="Grup 10"/>
          <p:cNvGrpSpPr>
            <a:grpSpLocks/>
          </p:cNvGrpSpPr>
          <p:nvPr/>
        </p:nvGrpSpPr>
        <p:grpSpPr bwMode="auto">
          <a:xfrm>
            <a:off x="157163" y="1489075"/>
            <a:ext cx="8785225" cy="3321050"/>
            <a:chOff x="156559" y="1488563"/>
            <a:chExt cx="8785117" cy="3321496"/>
          </a:xfrm>
        </p:grpSpPr>
        <p:pic>
          <p:nvPicPr>
            <p:cNvPr id="26632" name="Resim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559" y="1488563"/>
              <a:ext cx="8785117" cy="332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etin kutusu 7"/>
            <p:cNvSpPr txBox="1"/>
            <p:nvPr/>
          </p:nvSpPr>
          <p:spPr>
            <a:xfrm>
              <a:off x="616928" y="3635151"/>
              <a:ext cx="2133574" cy="369938"/>
            </a:xfrm>
            <a:prstGeom prst="rect">
              <a:avLst/>
            </a:prstGeom>
            <a:solidFill>
              <a:schemeClr val="tx1">
                <a:lumMod val="95000"/>
              </a:schemeClr>
            </a:solidFill>
          </p:spPr>
          <p:txBody>
            <a:bodyPr wrap="none">
              <a:spAutoFit/>
            </a:bodyPr>
            <a:lstStyle/>
            <a:p>
              <a:pPr>
                <a:defRPr/>
              </a:pPr>
              <a:r>
                <a:rPr lang="tr-TR" dirty="0">
                  <a:solidFill>
                    <a:schemeClr val="bg1"/>
                  </a:solidFill>
                  <a:latin typeface="Comic Sans MS" pitchFamily="66" charset="0"/>
                  <a:ea typeface="+mn-ea"/>
                </a:rPr>
                <a:t>DNA </a:t>
              </a:r>
              <a:r>
                <a:rPr lang="tr-TR" dirty="0" err="1">
                  <a:solidFill>
                    <a:schemeClr val="bg1"/>
                  </a:solidFill>
                  <a:latin typeface="Comic Sans MS" pitchFamily="66" charset="0"/>
                  <a:ea typeface="+mn-ea"/>
                </a:rPr>
                <a:t>Replikasyonu</a:t>
              </a:r>
              <a:endParaRPr lang="tr-TR" dirty="0">
                <a:solidFill>
                  <a:schemeClr val="bg1"/>
                </a:solidFill>
                <a:latin typeface="Comic Sans MS" pitchFamily="66" charset="0"/>
                <a:ea typeface="+mn-ea"/>
              </a:endParaRPr>
            </a:p>
          </p:txBody>
        </p:sp>
        <p:sp>
          <p:nvSpPr>
            <p:cNvPr id="9" name="Metin kutusu 8"/>
            <p:cNvSpPr txBox="1"/>
            <p:nvPr/>
          </p:nvSpPr>
          <p:spPr>
            <a:xfrm>
              <a:off x="4787239" y="4454411"/>
              <a:ext cx="1216010" cy="338183"/>
            </a:xfrm>
            <a:prstGeom prst="rect">
              <a:avLst/>
            </a:prstGeom>
            <a:solidFill>
              <a:schemeClr val="tx1">
                <a:lumMod val="95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600" b="1">
                  <a:solidFill>
                    <a:srgbClr val="C00000"/>
                  </a:solidFill>
                </a:rPr>
                <a:t>MİTOZ</a:t>
              </a:r>
            </a:p>
          </p:txBody>
        </p:sp>
        <p:sp>
          <p:nvSpPr>
            <p:cNvPr id="10" name="Metin kutusu 9"/>
            <p:cNvSpPr txBox="1"/>
            <p:nvPr/>
          </p:nvSpPr>
          <p:spPr>
            <a:xfrm>
              <a:off x="7379595" y="2636480"/>
              <a:ext cx="1539856" cy="308016"/>
            </a:xfrm>
            <a:prstGeom prst="rect">
              <a:avLst/>
            </a:prstGeom>
            <a:solidFill>
              <a:schemeClr val="tx1">
                <a:lumMod val="95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400">
                  <a:solidFill>
                    <a:schemeClr val="bg1"/>
                  </a:solidFill>
                </a:rPr>
                <a:t>İki diploit hücre</a:t>
              </a:r>
            </a:p>
          </p:txBody>
        </p:sp>
      </p:gr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5650" y="23813"/>
            <a:ext cx="8229600" cy="1143000"/>
          </a:xfrm>
        </p:spPr>
        <p:txBody>
          <a:bodyPr/>
          <a:lstStyle/>
          <a:p>
            <a:pPr algn="r" eaLnBrk="1" hangingPunct="1"/>
            <a:r>
              <a:rPr lang="en-US" i="1">
                <a:latin typeface="Comic Sans MS" charset="0"/>
              </a:rPr>
              <a:t>Homolog</a:t>
            </a:r>
            <a:r>
              <a:rPr lang="tr-TR" i="1">
                <a:latin typeface="Comic Sans MS" charset="0"/>
              </a:rPr>
              <a:t> Kromozomlar</a:t>
            </a:r>
            <a:endParaRPr lang="en-US" i="1">
              <a:latin typeface="Comic Sans MS" charset="0"/>
            </a:endParaRPr>
          </a:p>
        </p:txBody>
      </p:sp>
      <p:grpSp>
        <p:nvGrpSpPr>
          <p:cNvPr id="27651" name="Grup 2"/>
          <p:cNvGrpSpPr>
            <a:grpSpLocks/>
          </p:cNvGrpSpPr>
          <p:nvPr/>
        </p:nvGrpSpPr>
        <p:grpSpPr bwMode="auto">
          <a:xfrm>
            <a:off x="395288" y="1196975"/>
            <a:ext cx="8424862" cy="3976688"/>
            <a:chOff x="395536" y="1196752"/>
            <a:chExt cx="8424936" cy="3977184"/>
          </a:xfrm>
        </p:grpSpPr>
        <p:pic>
          <p:nvPicPr>
            <p:cNvPr id="27652" name="Picture 6" descr="11_08"/>
            <p:cNvPicPr>
              <a:picLocks noChangeAspect="1" noChangeArrowheads="1"/>
            </p:cNvPicPr>
            <p:nvPr/>
          </p:nvPicPr>
          <p:blipFill>
            <a:blip r:embed="rId3">
              <a:extLst>
                <a:ext uri="{28A0092B-C50C-407E-A947-70E740481C1C}">
                  <a14:useLocalDpi xmlns:a14="http://schemas.microsoft.com/office/drawing/2010/main" val="0"/>
                </a:ext>
              </a:extLst>
            </a:blip>
            <a:srcRect t="8333" b="10001"/>
            <a:stretch>
              <a:fillRect/>
            </a:stretch>
          </p:blipFill>
          <p:spPr bwMode="auto">
            <a:xfrm>
              <a:off x="395536" y="1196752"/>
              <a:ext cx="8274813" cy="397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Metin kutusu 1"/>
            <p:cNvSpPr txBox="1">
              <a:spLocks noChangeArrowheads="1"/>
            </p:cNvSpPr>
            <p:nvPr/>
          </p:nvSpPr>
          <p:spPr bwMode="auto">
            <a:xfrm>
              <a:off x="1115616" y="1196752"/>
              <a:ext cx="3024336"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000" b="1">
                  <a:solidFill>
                    <a:schemeClr val="bg1"/>
                  </a:solidFill>
                </a:rPr>
                <a:t>Homolog Kromozomlar</a:t>
              </a:r>
            </a:p>
            <a:p>
              <a:pPr eaLnBrk="1" hangingPunct="1"/>
              <a:endParaRPr lang="tr-TR" sz="800" b="1">
                <a:solidFill>
                  <a:schemeClr val="bg1"/>
                </a:solidFill>
              </a:endParaRPr>
            </a:p>
          </p:txBody>
        </p:sp>
        <p:sp>
          <p:nvSpPr>
            <p:cNvPr id="27654" name="Metin kutusu 11"/>
            <p:cNvSpPr txBox="1">
              <a:spLocks noChangeArrowheads="1"/>
            </p:cNvSpPr>
            <p:nvPr/>
          </p:nvSpPr>
          <p:spPr bwMode="auto">
            <a:xfrm>
              <a:off x="3491880" y="2492896"/>
              <a:ext cx="1728192" cy="5386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100" b="1">
                  <a:solidFill>
                    <a:schemeClr val="bg1"/>
                  </a:solidFill>
                </a:rPr>
                <a:t>Replikasyon</a:t>
              </a:r>
            </a:p>
            <a:p>
              <a:pPr eaLnBrk="1" hangingPunct="1"/>
              <a:endParaRPr lang="tr-TR" sz="800" b="1">
                <a:solidFill>
                  <a:schemeClr val="bg1"/>
                </a:solidFill>
              </a:endParaRPr>
            </a:p>
          </p:txBody>
        </p:sp>
        <p:sp>
          <p:nvSpPr>
            <p:cNvPr id="27655" name="Metin kutusu 12"/>
            <p:cNvSpPr txBox="1">
              <a:spLocks noChangeArrowheads="1"/>
            </p:cNvSpPr>
            <p:nvPr/>
          </p:nvSpPr>
          <p:spPr bwMode="auto">
            <a:xfrm>
              <a:off x="4427983" y="1203425"/>
              <a:ext cx="4242365"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tr-TR" sz="2000" b="1">
                  <a:solidFill>
                    <a:schemeClr val="bg1"/>
                  </a:solidFill>
                </a:rPr>
                <a:t>Homolog Kromozomlar</a:t>
              </a:r>
            </a:p>
            <a:p>
              <a:pPr eaLnBrk="1" hangingPunct="1"/>
              <a:endParaRPr lang="tr-TR" sz="800" b="1">
                <a:solidFill>
                  <a:schemeClr val="bg1"/>
                </a:solidFill>
              </a:endParaRPr>
            </a:p>
          </p:txBody>
        </p:sp>
        <p:sp>
          <p:nvSpPr>
            <p:cNvPr id="27656" name="Metin kutusu 13"/>
            <p:cNvSpPr txBox="1">
              <a:spLocks noChangeArrowheads="1"/>
            </p:cNvSpPr>
            <p:nvPr/>
          </p:nvSpPr>
          <p:spPr bwMode="auto">
            <a:xfrm>
              <a:off x="4355976" y="4581128"/>
              <a:ext cx="2376264" cy="4924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b="1">
                  <a:solidFill>
                    <a:schemeClr val="bg1"/>
                  </a:solidFill>
                </a:rPr>
                <a:t>Kardeş Kromatit</a:t>
              </a:r>
            </a:p>
            <a:p>
              <a:pPr eaLnBrk="1" hangingPunct="1"/>
              <a:endParaRPr lang="tr-TR" sz="800" b="1">
                <a:solidFill>
                  <a:schemeClr val="bg1"/>
                </a:solidFill>
              </a:endParaRPr>
            </a:p>
          </p:txBody>
        </p:sp>
        <p:sp>
          <p:nvSpPr>
            <p:cNvPr id="27657" name="Metin kutusu 14"/>
            <p:cNvSpPr txBox="1">
              <a:spLocks noChangeArrowheads="1"/>
            </p:cNvSpPr>
            <p:nvPr/>
          </p:nvSpPr>
          <p:spPr bwMode="auto">
            <a:xfrm>
              <a:off x="6444208" y="4581128"/>
              <a:ext cx="2376264" cy="49244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b="1">
                  <a:solidFill>
                    <a:schemeClr val="bg1"/>
                  </a:solidFill>
                </a:rPr>
                <a:t>Kardeş Kromatit</a:t>
              </a:r>
            </a:p>
            <a:p>
              <a:pPr eaLnBrk="1" hangingPunct="1"/>
              <a:endParaRPr lang="tr-TR" sz="800" b="1">
                <a:solidFill>
                  <a:schemeClr val="bg1"/>
                </a:solidFill>
              </a:endParaRPr>
            </a:p>
          </p:txBody>
        </p:sp>
        <p:sp>
          <p:nvSpPr>
            <p:cNvPr id="27658" name="Metin kutusu 15"/>
            <p:cNvSpPr txBox="1">
              <a:spLocks noChangeArrowheads="1"/>
            </p:cNvSpPr>
            <p:nvPr/>
          </p:nvSpPr>
          <p:spPr bwMode="auto">
            <a:xfrm>
              <a:off x="395536" y="2602359"/>
              <a:ext cx="1728192" cy="53860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2100" b="1">
                  <a:solidFill>
                    <a:schemeClr val="bg1"/>
                  </a:solidFill>
                </a:rPr>
                <a:t>Sentromer</a:t>
              </a:r>
            </a:p>
            <a:p>
              <a:pPr eaLnBrk="1" hangingPunct="1"/>
              <a:endParaRPr lang="tr-TR" sz="800" b="1">
                <a:solidFill>
                  <a:schemeClr val="bg1"/>
                </a:solidFill>
              </a:endParaRP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4"/>
          <p:cNvSpPr>
            <a:spLocks noGrp="1" noChangeArrowheads="1"/>
          </p:cNvSpPr>
          <p:nvPr>
            <p:ph type="title"/>
          </p:nvPr>
        </p:nvSpPr>
        <p:spPr>
          <a:xfrm>
            <a:off x="228600" y="304800"/>
            <a:ext cx="8686800" cy="609600"/>
          </a:xfrm>
        </p:spPr>
        <p:txBody>
          <a:bodyPr/>
          <a:lstStyle/>
          <a:p>
            <a:pPr algn="r" eaLnBrk="1" hangingPunct="1"/>
            <a:r>
              <a:rPr lang="tr-TR" sz="3200" i="1">
                <a:latin typeface="Comic Sans MS" charset="0"/>
              </a:rPr>
              <a:t>Kromozomun yapısı</a:t>
            </a:r>
            <a:endParaRPr lang="en-US" sz="3200" i="1">
              <a:latin typeface="Comic Sans MS" charset="0"/>
            </a:endParaRPr>
          </a:p>
        </p:txBody>
      </p:sp>
      <p:grpSp>
        <p:nvGrpSpPr>
          <p:cNvPr id="28675" name="Group 4"/>
          <p:cNvGrpSpPr>
            <a:grpSpLocks/>
          </p:cNvGrpSpPr>
          <p:nvPr/>
        </p:nvGrpSpPr>
        <p:grpSpPr bwMode="auto">
          <a:xfrm>
            <a:off x="487363" y="946150"/>
            <a:ext cx="7972425" cy="4500563"/>
            <a:chOff x="192" y="192"/>
            <a:chExt cx="6174" cy="4723"/>
          </a:xfrm>
        </p:grpSpPr>
        <p:sp>
          <p:nvSpPr>
            <p:cNvPr id="28677" name="Text Box 5"/>
            <p:cNvSpPr txBox="1">
              <a:spLocks noChangeArrowheads="1"/>
            </p:cNvSpPr>
            <p:nvPr/>
          </p:nvSpPr>
          <p:spPr bwMode="auto">
            <a:xfrm>
              <a:off x="240" y="4201"/>
              <a:ext cx="512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299" tIns="40650" rIns="81299" bIns="40650">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a:r>
                <a:rPr lang="en-CA" sz="500" b="1">
                  <a:latin typeface="Arial" charset="0"/>
                  <a:cs typeface="ＭＳ Ｐゴシック" charset="0"/>
                </a:rPr>
                <a:t>Copyright © The McGraw-Hill Companies, Inc. Permission required for reproduction or display.</a:t>
              </a:r>
              <a:endParaRPr lang="en-CA" sz="1700">
                <a:latin typeface="Times" charset="0"/>
                <a:cs typeface="ＭＳ Ｐゴシック" charset="0"/>
              </a:endParaRPr>
            </a:p>
          </p:txBody>
        </p:sp>
        <p:pic>
          <p:nvPicPr>
            <p:cNvPr id="28678" name="Picture 6" descr="11_10"/>
            <p:cNvPicPr>
              <a:picLocks noChangeAspect="1" noChangeArrowheads="1"/>
            </p:cNvPicPr>
            <p:nvPr/>
          </p:nvPicPr>
          <p:blipFill>
            <a:blip r:embed="rId3">
              <a:extLst>
                <a:ext uri="{28A0092B-C50C-407E-A947-70E740481C1C}">
                  <a14:useLocalDpi xmlns:a14="http://schemas.microsoft.com/office/drawing/2010/main" val="0"/>
                </a:ext>
              </a:extLst>
            </a:blip>
            <a:srcRect r="1982"/>
            <a:stretch>
              <a:fillRect/>
            </a:stretch>
          </p:blipFill>
          <p:spPr bwMode="auto">
            <a:xfrm>
              <a:off x="192" y="192"/>
              <a:ext cx="6174" cy="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7"/>
            <p:cNvSpPr>
              <a:spLocks noChangeArrowheads="1"/>
            </p:cNvSpPr>
            <p:nvPr/>
          </p:nvSpPr>
          <p:spPr bwMode="auto">
            <a:xfrm>
              <a:off x="528" y="289"/>
              <a:ext cx="451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defRPr/>
              </a:pPr>
              <a:r>
                <a:rPr lang="en-US" sz="2000" b="1" dirty="0">
                  <a:solidFill>
                    <a:srgbClr val="000000"/>
                  </a:solidFill>
                  <a:latin typeface="+mj-lt"/>
                  <a:ea typeface="+mn-ea"/>
                </a:rPr>
                <a:t>Meta</a:t>
              </a:r>
              <a:r>
                <a:rPr lang="tr-TR" sz="2000" b="1" dirty="0">
                  <a:solidFill>
                    <a:srgbClr val="000000"/>
                  </a:solidFill>
                  <a:latin typeface="+mj-lt"/>
                  <a:ea typeface="+mn-ea"/>
                </a:rPr>
                <a:t>faz kromozomu</a:t>
              </a:r>
              <a:endParaRPr lang="en-US" sz="2000" b="1" dirty="0">
                <a:latin typeface="+mj-lt"/>
                <a:ea typeface="+mn-ea"/>
              </a:endParaRPr>
            </a:p>
          </p:txBody>
        </p:sp>
        <p:sp>
          <p:nvSpPr>
            <p:cNvPr id="28680" name="Rectangle 8"/>
            <p:cNvSpPr>
              <a:spLocks noChangeArrowheads="1"/>
            </p:cNvSpPr>
            <p:nvPr/>
          </p:nvSpPr>
          <p:spPr bwMode="auto">
            <a:xfrm>
              <a:off x="3952" y="1346"/>
              <a:ext cx="83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Arial" charset="0"/>
                </a:rPr>
                <a:t>Kineto</a:t>
              </a:r>
              <a:r>
                <a:rPr lang="tr-TR" b="1">
                  <a:solidFill>
                    <a:srgbClr val="000000"/>
                  </a:solidFill>
                  <a:latin typeface="Arial" charset="0"/>
                </a:rPr>
                <a:t>kor</a:t>
              </a:r>
              <a:endParaRPr lang="en-US" b="1">
                <a:latin typeface="Arial" charset="0"/>
              </a:endParaRPr>
            </a:p>
          </p:txBody>
        </p:sp>
        <p:sp>
          <p:nvSpPr>
            <p:cNvPr id="28681" name="Rectangle 9"/>
            <p:cNvSpPr>
              <a:spLocks noChangeArrowheads="1"/>
            </p:cNvSpPr>
            <p:nvPr/>
          </p:nvSpPr>
          <p:spPr bwMode="auto">
            <a:xfrm>
              <a:off x="386" y="1756"/>
              <a:ext cx="119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tr-TR" b="1">
                  <a:solidFill>
                    <a:srgbClr val="000000"/>
                  </a:solidFill>
                  <a:latin typeface="Arial" charset="0"/>
                </a:rPr>
                <a:t>Kinetokor</a:t>
              </a:r>
              <a:endParaRPr lang="en-US" b="1">
                <a:solidFill>
                  <a:srgbClr val="000000"/>
                </a:solidFill>
                <a:latin typeface="Arial" charset="0"/>
              </a:endParaRPr>
            </a:p>
            <a:p>
              <a:pPr>
                <a:lnSpc>
                  <a:spcPct val="85000"/>
                </a:lnSpc>
              </a:pPr>
              <a:r>
                <a:rPr lang="en-US" b="1">
                  <a:solidFill>
                    <a:srgbClr val="000000"/>
                  </a:solidFill>
                  <a:latin typeface="Arial" charset="0"/>
                </a:rPr>
                <a:t>mi</a:t>
              </a:r>
              <a:r>
                <a:rPr lang="tr-TR" b="1">
                  <a:solidFill>
                    <a:srgbClr val="000000"/>
                  </a:solidFill>
                  <a:latin typeface="Arial" charset="0"/>
                </a:rPr>
                <a:t>k</a:t>
              </a:r>
              <a:r>
                <a:rPr lang="en-US" b="1">
                  <a:solidFill>
                    <a:srgbClr val="000000"/>
                  </a:solidFill>
                  <a:latin typeface="Arial" charset="0"/>
                </a:rPr>
                <a:t>rot</a:t>
              </a:r>
              <a:r>
                <a:rPr lang="tr-TR" b="1">
                  <a:solidFill>
                    <a:srgbClr val="000000"/>
                  </a:solidFill>
                  <a:latin typeface="Arial" charset="0"/>
                </a:rPr>
                <a:t>ü</a:t>
              </a:r>
              <a:r>
                <a:rPr lang="en-US" b="1">
                  <a:solidFill>
                    <a:srgbClr val="000000"/>
                  </a:solidFill>
                  <a:latin typeface="Arial" charset="0"/>
                </a:rPr>
                <a:t>b</a:t>
              </a:r>
              <a:r>
                <a:rPr lang="tr-TR" b="1">
                  <a:solidFill>
                    <a:srgbClr val="000000"/>
                  </a:solidFill>
                  <a:latin typeface="Arial" charset="0"/>
                </a:rPr>
                <a:t>ülleri</a:t>
              </a:r>
              <a:endParaRPr lang="en-US" b="1">
                <a:latin typeface="Arial" charset="0"/>
              </a:endParaRPr>
            </a:p>
          </p:txBody>
        </p:sp>
        <p:sp>
          <p:nvSpPr>
            <p:cNvPr id="28682" name="Rectangle 10"/>
            <p:cNvSpPr>
              <a:spLocks noChangeArrowheads="1"/>
            </p:cNvSpPr>
            <p:nvPr/>
          </p:nvSpPr>
          <p:spPr bwMode="auto">
            <a:xfrm>
              <a:off x="960" y="817"/>
              <a:ext cx="1202"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5000"/>
                </a:lnSpc>
              </a:pPr>
              <a:r>
                <a:rPr lang="tr-TR" b="1">
                  <a:solidFill>
                    <a:srgbClr val="000000"/>
                  </a:solidFill>
                  <a:latin typeface="Arial" charset="0"/>
                </a:rPr>
                <a:t>Kromozomun </a:t>
              </a:r>
            </a:p>
            <a:p>
              <a:pPr>
                <a:lnSpc>
                  <a:spcPct val="85000"/>
                </a:lnSpc>
              </a:pPr>
              <a:r>
                <a:rPr lang="tr-TR" b="1">
                  <a:solidFill>
                    <a:srgbClr val="000000"/>
                  </a:solidFill>
                  <a:latin typeface="Arial" charset="0"/>
                </a:rPr>
                <a:t>sentromeri</a:t>
              </a:r>
              <a:endParaRPr lang="en-US" b="1">
                <a:latin typeface="Arial" charset="0"/>
              </a:endParaRPr>
            </a:p>
          </p:txBody>
        </p:sp>
        <p:sp>
          <p:nvSpPr>
            <p:cNvPr id="28683" name="Rectangle 11"/>
            <p:cNvSpPr>
              <a:spLocks noChangeArrowheads="1"/>
            </p:cNvSpPr>
            <p:nvPr/>
          </p:nvSpPr>
          <p:spPr bwMode="auto">
            <a:xfrm>
              <a:off x="3781" y="3646"/>
              <a:ext cx="157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tr-TR" b="1">
                  <a:solidFill>
                    <a:srgbClr val="000000"/>
                  </a:solidFill>
                  <a:latin typeface="Arial" charset="0"/>
                </a:rPr>
                <a:t>Kardeş kromatitler</a:t>
              </a:r>
              <a:endParaRPr lang="en-US" b="1">
                <a:latin typeface="Arial" charset="0"/>
              </a:endParaRPr>
            </a:p>
          </p:txBody>
        </p:sp>
        <p:sp>
          <p:nvSpPr>
            <p:cNvPr id="28684" name="Line 12"/>
            <p:cNvSpPr>
              <a:spLocks noChangeShapeType="1"/>
            </p:cNvSpPr>
            <p:nvPr/>
          </p:nvSpPr>
          <p:spPr bwMode="auto">
            <a:xfrm flipV="1">
              <a:off x="3264" y="1481"/>
              <a:ext cx="502" cy="45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Freeform 13"/>
            <p:cNvSpPr>
              <a:spLocks/>
            </p:cNvSpPr>
            <p:nvPr/>
          </p:nvSpPr>
          <p:spPr bwMode="auto">
            <a:xfrm>
              <a:off x="2141" y="1057"/>
              <a:ext cx="810" cy="902"/>
            </a:xfrm>
            <a:custGeom>
              <a:avLst/>
              <a:gdLst>
                <a:gd name="T0" fmla="*/ 0 w 810"/>
                <a:gd name="T1" fmla="*/ 0 h 902"/>
                <a:gd name="T2" fmla="*/ 810 w 810"/>
                <a:gd name="T3" fmla="*/ 902 h 902"/>
                <a:gd name="T4" fmla="*/ 0 60000 65536"/>
                <a:gd name="T5" fmla="*/ 0 60000 65536"/>
                <a:gd name="T6" fmla="*/ 0 w 810"/>
                <a:gd name="T7" fmla="*/ 0 h 902"/>
                <a:gd name="T8" fmla="*/ 810 w 810"/>
                <a:gd name="T9" fmla="*/ 902 h 902"/>
              </a:gdLst>
              <a:ahLst/>
              <a:cxnLst>
                <a:cxn ang="T4">
                  <a:pos x="T0" y="T1"/>
                </a:cxn>
                <a:cxn ang="T5">
                  <a:pos x="T2" y="T3"/>
                </a:cxn>
              </a:cxnLst>
              <a:rect l="T6" t="T7" r="T8" b="T9"/>
              <a:pathLst>
                <a:path w="810" h="902">
                  <a:moveTo>
                    <a:pt x="0" y="0"/>
                  </a:moveTo>
                  <a:lnTo>
                    <a:pt x="810" y="902"/>
                  </a:lnTo>
                </a:path>
              </a:pathLst>
            </a:custGeom>
            <a:solidFill>
              <a:srgbClr val="FFFFFF"/>
            </a:solidFill>
            <a:ln w="38100">
              <a:solidFill>
                <a:srgbClr val="000000"/>
              </a:solidFill>
              <a:round/>
              <a:headEnd/>
              <a:tailEnd/>
            </a:ln>
          </p:spPr>
          <p:txBody>
            <a:bodyPr/>
            <a:lstStyle/>
            <a:p>
              <a:endParaRPr lang="en-US"/>
            </a:p>
          </p:txBody>
        </p:sp>
        <p:grpSp>
          <p:nvGrpSpPr>
            <p:cNvPr id="28686" name="Group 14"/>
            <p:cNvGrpSpPr>
              <a:grpSpLocks/>
            </p:cNvGrpSpPr>
            <p:nvPr/>
          </p:nvGrpSpPr>
          <p:grpSpPr bwMode="auto">
            <a:xfrm>
              <a:off x="1568" y="1733"/>
              <a:ext cx="239" cy="409"/>
              <a:chOff x="1568" y="1733"/>
              <a:chExt cx="239" cy="409"/>
            </a:xfrm>
          </p:grpSpPr>
          <p:sp>
            <p:nvSpPr>
              <p:cNvPr id="28689" name="Line 15"/>
              <p:cNvSpPr>
                <a:spLocks noChangeShapeType="1"/>
              </p:cNvSpPr>
              <p:nvPr/>
            </p:nvSpPr>
            <p:spPr bwMode="auto">
              <a:xfrm>
                <a:off x="1568" y="1942"/>
                <a:ext cx="82" cy="1"/>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16"/>
              <p:cNvSpPr>
                <a:spLocks noChangeShapeType="1"/>
              </p:cNvSpPr>
              <p:nvPr/>
            </p:nvSpPr>
            <p:spPr bwMode="auto">
              <a:xfrm>
                <a:off x="1653" y="1733"/>
                <a:ext cx="15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1" name="Line 17"/>
              <p:cNvSpPr>
                <a:spLocks noChangeShapeType="1"/>
              </p:cNvSpPr>
              <p:nvPr/>
            </p:nvSpPr>
            <p:spPr bwMode="auto">
              <a:xfrm>
                <a:off x="1653" y="2142"/>
                <a:ext cx="154"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692" name="Line 18"/>
              <p:cNvSpPr>
                <a:spLocks noChangeShapeType="1"/>
              </p:cNvSpPr>
              <p:nvPr/>
            </p:nvSpPr>
            <p:spPr bwMode="auto">
              <a:xfrm>
                <a:off x="1653" y="1733"/>
                <a:ext cx="0" cy="407"/>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8687" name="Line 19"/>
            <p:cNvSpPr>
              <a:spLocks noChangeShapeType="1"/>
            </p:cNvSpPr>
            <p:nvPr/>
          </p:nvSpPr>
          <p:spPr bwMode="auto">
            <a:xfrm>
              <a:off x="3360" y="3504"/>
              <a:ext cx="384" cy="24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20"/>
            <p:cNvSpPr>
              <a:spLocks noChangeShapeType="1"/>
            </p:cNvSpPr>
            <p:nvPr/>
          </p:nvSpPr>
          <p:spPr bwMode="auto">
            <a:xfrm>
              <a:off x="2784" y="3600"/>
              <a:ext cx="960" cy="144"/>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676" name="Rectangle 21"/>
          <p:cNvSpPr>
            <a:spLocks noChangeArrowheads="1"/>
          </p:cNvSpPr>
          <p:nvPr/>
        </p:nvSpPr>
        <p:spPr bwMode="auto">
          <a:xfrm>
            <a:off x="228600" y="2286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3600">
              <a:solidFill>
                <a:srgbClr val="FFFF00"/>
              </a:solidFill>
              <a:latin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76200"/>
            <a:ext cx="8534400" cy="914400"/>
          </a:xfrm>
        </p:spPr>
        <p:txBody>
          <a:bodyPr/>
          <a:lstStyle/>
          <a:p>
            <a:pPr algn="r" eaLnBrk="1" hangingPunct="1"/>
            <a:r>
              <a:rPr lang="tr-TR" sz="3200" i="1">
                <a:latin typeface="Comic Sans MS" charset="0"/>
              </a:rPr>
              <a:t>Kromozom Dublikasyonu</a:t>
            </a:r>
            <a:endParaRPr lang="en-US" sz="3200" i="1">
              <a:latin typeface="Comic Sans MS" charset="0"/>
            </a:endParaRPr>
          </a:p>
        </p:txBody>
      </p:sp>
      <p:grpSp>
        <p:nvGrpSpPr>
          <p:cNvPr id="29699" name="Group 33"/>
          <p:cNvGrpSpPr>
            <a:grpSpLocks/>
          </p:cNvGrpSpPr>
          <p:nvPr/>
        </p:nvGrpSpPr>
        <p:grpSpPr bwMode="auto">
          <a:xfrm>
            <a:off x="596900" y="806450"/>
            <a:ext cx="8080375" cy="5862638"/>
            <a:chOff x="768" y="912"/>
            <a:chExt cx="5203" cy="3775"/>
          </a:xfrm>
        </p:grpSpPr>
        <p:sp>
          <p:nvSpPr>
            <p:cNvPr id="29701" name="Rectangle 31"/>
            <p:cNvSpPr>
              <a:spLocks noChangeArrowheads="1"/>
            </p:cNvSpPr>
            <p:nvPr/>
          </p:nvSpPr>
          <p:spPr bwMode="auto">
            <a:xfrm>
              <a:off x="768" y="912"/>
              <a:ext cx="5203" cy="3775"/>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29702" name="Group 3"/>
            <p:cNvGrpSpPr>
              <a:grpSpLocks/>
            </p:cNvGrpSpPr>
            <p:nvPr/>
          </p:nvGrpSpPr>
          <p:grpSpPr bwMode="auto">
            <a:xfrm>
              <a:off x="791" y="943"/>
              <a:ext cx="4809" cy="3442"/>
              <a:chOff x="807" y="921"/>
              <a:chExt cx="4809" cy="3442"/>
            </a:xfrm>
          </p:grpSpPr>
          <p:pic>
            <p:nvPicPr>
              <p:cNvPr id="297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 y="1002"/>
                <a:ext cx="2747" cy="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Text Box 5"/>
              <p:cNvSpPr txBox="1">
                <a:spLocks noChangeArrowheads="1"/>
              </p:cNvSpPr>
              <p:nvPr/>
            </p:nvSpPr>
            <p:spPr bwMode="auto">
              <a:xfrm>
                <a:off x="4322" y="921"/>
                <a:ext cx="42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a:spcBef>
                    <a:spcPct val="50000"/>
                  </a:spcBef>
                </a:pPr>
                <a:r>
                  <a:rPr kumimoji="1" lang="en-US" sz="1200">
                    <a:latin typeface="Arial" charset="0"/>
                    <a:cs typeface="ＭＳ Ｐゴシック" charset="0"/>
                  </a:rPr>
                  <a:t>0.5 µm</a:t>
                </a:r>
                <a:endParaRPr kumimoji="1" lang="en-US" sz="2400">
                  <a:latin typeface="Arial" charset="0"/>
                  <a:cs typeface="ＭＳ Ｐゴシック" charset="0"/>
                </a:endParaRPr>
              </a:p>
            </p:txBody>
          </p:sp>
          <p:sp>
            <p:nvSpPr>
              <p:cNvPr id="29705" name="Text Box 6"/>
              <p:cNvSpPr txBox="1">
                <a:spLocks noChangeArrowheads="1"/>
              </p:cNvSpPr>
              <p:nvPr/>
            </p:nvSpPr>
            <p:spPr bwMode="auto">
              <a:xfrm>
                <a:off x="3104" y="1515"/>
                <a:ext cx="74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spcBef>
                    <a:spcPct val="50000"/>
                  </a:spcBef>
                </a:pPr>
                <a:r>
                  <a:rPr kumimoji="1" lang="en-US" sz="1100">
                    <a:latin typeface="Arial" charset="0"/>
                    <a:cs typeface="ＭＳ Ｐゴシック" charset="0"/>
                  </a:rPr>
                  <a:t>Chromosome</a:t>
                </a:r>
                <a:br>
                  <a:rPr kumimoji="1" lang="en-US" sz="1100">
                    <a:latin typeface="Arial" charset="0"/>
                    <a:cs typeface="ＭＳ Ｐゴシック" charset="0"/>
                  </a:rPr>
                </a:br>
                <a:r>
                  <a:rPr kumimoji="1" lang="en-US" sz="1100">
                    <a:latin typeface="Arial" charset="0"/>
                    <a:cs typeface="ＭＳ Ｐゴシック" charset="0"/>
                  </a:rPr>
                  <a:t>duplication</a:t>
                </a:r>
                <a:br>
                  <a:rPr kumimoji="1" lang="en-US" sz="1100">
                    <a:latin typeface="Arial" charset="0"/>
                    <a:cs typeface="ＭＳ Ｐゴシック" charset="0"/>
                  </a:rPr>
                </a:br>
                <a:r>
                  <a:rPr kumimoji="1" lang="en-US" sz="1100">
                    <a:latin typeface="Arial" charset="0"/>
                    <a:cs typeface="ＭＳ Ｐゴシック" charset="0"/>
                  </a:rPr>
                  <a:t>(including DNA </a:t>
                </a:r>
                <a:br>
                  <a:rPr kumimoji="1" lang="en-US" sz="1100">
                    <a:latin typeface="Arial" charset="0"/>
                    <a:cs typeface="ＭＳ Ｐゴシック" charset="0"/>
                  </a:rPr>
                </a:br>
                <a:r>
                  <a:rPr kumimoji="1" lang="en-US" sz="1100">
                    <a:latin typeface="Arial" charset="0"/>
                    <a:cs typeface="ＭＳ Ｐゴシック" charset="0"/>
                  </a:rPr>
                  <a:t>synthesis)</a:t>
                </a:r>
              </a:p>
            </p:txBody>
          </p:sp>
          <p:sp>
            <p:nvSpPr>
              <p:cNvPr id="29706" name="Text Box 7"/>
              <p:cNvSpPr txBox="1">
                <a:spLocks noChangeArrowheads="1"/>
              </p:cNvSpPr>
              <p:nvPr/>
            </p:nvSpPr>
            <p:spPr bwMode="auto">
              <a:xfrm>
                <a:off x="3240" y="2019"/>
                <a:ext cx="78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spcBef>
                    <a:spcPct val="50000"/>
                  </a:spcBef>
                </a:pPr>
                <a:r>
                  <a:rPr kumimoji="1" lang="en-US" sz="1100">
                    <a:latin typeface="Arial" charset="0"/>
                    <a:cs typeface="ＭＳ Ｐゴシック" charset="0"/>
                  </a:rPr>
                  <a:t>Centromere</a:t>
                </a:r>
              </a:p>
            </p:txBody>
          </p:sp>
          <p:sp>
            <p:nvSpPr>
              <p:cNvPr id="29707" name="Line 8"/>
              <p:cNvSpPr>
                <a:spLocks noChangeShapeType="1"/>
              </p:cNvSpPr>
              <p:nvPr/>
            </p:nvSpPr>
            <p:spPr bwMode="auto">
              <a:xfrm flipV="1">
                <a:off x="3104" y="2192"/>
                <a:ext cx="400" cy="14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08" name="Line 9"/>
              <p:cNvSpPr>
                <a:spLocks noChangeShapeType="1"/>
              </p:cNvSpPr>
              <p:nvPr/>
            </p:nvSpPr>
            <p:spPr bwMode="auto">
              <a:xfrm flipH="1" flipV="1">
                <a:off x="3504" y="2192"/>
                <a:ext cx="6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09" name="Text Box 10"/>
              <p:cNvSpPr txBox="1">
                <a:spLocks noChangeArrowheads="1"/>
              </p:cNvSpPr>
              <p:nvPr/>
            </p:nvSpPr>
            <p:spPr bwMode="auto">
              <a:xfrm>
                <a:off x="2858" y="2929"/>
                <a:ext cx="534"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a:spcBef>
                    <a:spcPct val="50000"/>
                  </a:spcBef>
                </a:pPr>
                <a:r>
                  <a:rPr kumimoji="1" lang="en-US" sz="1000">
                    <a:latin typeface="Arial" charset="0"/>
                    <a:cs typeface="ＭＳ Ｐゴシック" charset="0"/>
                  </a:rPr>
                  <a:t>Separation </a:t>
                </a:r>
                <a:br>
                  <a:rPr kumimoji="1" lang="en-US" sz="1000">
                    <a:latin typeface="Arial" charset="0"/>
                    <a:cs typeface="ＭＳ Ｐゴシック" charset="0"/>
                  </a:rPr>
                </a:br>
                <a:r>
                  <a:rPr kumimoji="1" lang="en-US" sz="1000">
                    <a:latin typeface="Arial" charset="0"/>
                    <a:cs typeface="ＭＳ Ｐゴシック" charset="0"/>
                  </a:rPr>
                  <a:t>of sister </a:t>
                </a:r>
                <a:br>
                  <a:rPr kumimoji="1" lang="en-US" sz="1000">
                    <a:latin typeface="Arial" charset="0"/>
                    <a:cs typeface="ＭＳ Ｐゴシック" charset="0"/>
                  </a:rPr>
                </a:br>
                <a:r>
                  <a:rPr kumimoji="1" lang="en-US" sz="1000">
                    <a:latin typeface="Arial" charset="0"/>
                    <a:cs typeface="ＭＳ Ｐゴシック" charset="0"/>
                  </a:rPr>
                  <a:t>chromatids</a:t>
                </a:r>
              </a:p>
            </p:txBody>
          </p:sp>
          <p:sp>
            <p:nvSpPr>
              <p:cNvPr id="29710" name="Line 11"/>
              <p:cNvSpPr>
                <a:spLocks noChangeShapeType="1"/>
              </p:cNvSpPr>
              <p:nvPr/>
            </p:nvSpPr>
            <p:spPr bwMode="auto">
              <a:xfrm>
                <a:off x="3056" y="2504"/>
                <a:ext cx="352" cy="3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1" name="Line 12"/>
              <p:cNvSpPr>
                <a:spLocks noChangeShapeType="1"/>
              </p:cNvSpPr>
              <p:nvPr/>
            </p:nvSpPr>
            <p:spPr bwMode="auto">
              <a:xfrm>
                <a:off x="3128" y="2504"/>
                <a:ext cx="28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2" name="Text Box 13"/>
              <p:cNvSpPr txBox="1">
                <a:spLocks noChangeArrowheads="1"/>
              </p:cNvSpPr>
              <p:nvPr/>
            </p:nvSpPr>
            <p:spPr bwMode="auto">
              <a:xfrm>
                <a:off x="3376" y="2805"/>
                <a:ext cx="51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spcBef>
                    <a:spcPct val="50000"/>
                  </a:spcBef>
                </a:pPr>
                <a:r>
                  <a:rPr kumimoji="1" lang="en-US" sz="1000">
                    <a:latin typeface="Arial" charset="0"/>
                    <a:cs typeface="ＭＳ Ｐゴシック" charset="0"/>
                  </a:rPr>
                  <a:t>Sister</a:t>
                </a:r>
                <a:br>
                  <a:rPr kumimoji="1" lang="en-US" sz="1000">
                    <a:latin typeface="Arial" charset="0"/>
                    <a:cs typeface="ＭＳ Ｐゴシック" charset="0"/>
                  </a:rPr>
                </a:br>
                <a:r>
                  <a:rPr kumimoji="1" lang="en-US" sz="1000">
                    <a:latin typeface="Arial" charset="0"/>
                    <a:cs typeface="ＭＳ Ｐゴシック" charset="0"/>
                  </a:rPr>
                  <a:t>chromatids</a:t>
                </a:r>
              </a:p>
            </p:txBody>
          </p:sp>
          <p:sp>
            <p:nvSpPr>
              <p:cNvPr id="29713" name="Line 14"/>
              <p:cNvSpPr>
                <a:spLocks noChangeShapeType="1"/>
              </p:cNvSpPr>
              <p:nvPr/>
            </p:nvSpPr>
            <p:spPr bwMode="auto">
              <a:xfrm>
                <a:off x="2824" y="3448"/>
                <a:ext cx="240"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4" name="Line 15"/>
              <p:cNvSpPr>
                <a:spLocks noChangeShapeType="1"/>
              </p:cNvSpPr>
              <p:nvPr/>
            </p:nvSpPr>
            <p:spPr bwMode="auto">
              <a:xfrm flipH="1">
                <a:off x="3160" y="3456"/>
                <a:ext cx="248" cy="33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5" name="Text Box 16"/>
              <p:cNvSpPr txBox="1">
                <a:spLocks noChangeArrowheads="1"/>
              </p:cNvSpPr>
              <p:nvPr/>
            </p:nvSpPr>
            <p:spPr bwMode="auto">
              <a:xfrm>
                <a:off x="2825" y="3806"/>
                <a:ext cx="613"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a:spcBef>
                    <a:spcPct val="50000"/>
                  </a:spcBef>
                </a:pPr>
                <a:r>
                  <a:rPr kumimoji="1" lang="en-US" sz="1000">
                    <a:latin typeface="Arial" charset="0"/>
                    <a:cs typeface="ＭＳ Ｐゴシック" charset="0"/>
                  </a:rPr>
                  <a:t>Centrometers</a:t>
                </a:r>
                <a:endParaRPr kumimoji="1" lang="en-US" sz="2400">
                  <a:latin typeface="Arial" charset="0"/>
                  <a:cs typeface="ＭＳ Ｐゴシック" charset="0"/>
                </a:endParaRPr>
              </a:p>
            </p:txBody>
          </p:sp>
          <p:sp>
            <p:nvSpPr>
              <p:cNvPr id="29716" name="Line 17"/>
              <p:cNvSpPr>
                <a:spLocks noChangeShapeType="1"/>
              </p:cNvSpPr>
              <p:nvPr/>
            </p:nvSpPr>
            <p:spPr bwMode="auto">
              <a:xfrm>
                <a:off x="4176" y="3360"/>
                <a:ext cx="162" cy="4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7" name="Line 18"/>
              <p:cNvSpPr>
                <a:spLocks noChangeShapeType="1"/>
              </p:cNvSpPr>
              <p:nvPr/>
            </p:nvSpPr>
            <p:spPr bwMode="auto">
              <a:xfrm flipH="1">
                <a:off x="4398" y="3360"/>
                <a:ext cx="162" cy="42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18" name="Text Box 19"/>
              <p:cNvSpPr txBox="1">
                <a:spLocks noChangeArrowheads="1"/>
              </p:cNvSpPr>
              <p:nvPr/>
            </p:nvSpPr>
            <p:spPr bwMode="auto">
              <a:xfrm>
                <a:off x="4038" y="3814"/>
                <a:ext cx="74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a:spcBef>
                    <a:spcPct val="50000"/>
                  </a:spcBef>
                </a:pPr>
                <a:r>
                  <a:rPr kumimoji="1" lang="en-US" sz="1000">
                    <a:latin typeface="Arial" charset="0"/>
                    <a:cs typeface="ＭＳ Ｐゴシック" charset="0"/>
                  </a:rPr>
                  <a:t>Sister chromatids</a:t>
                </a:r>
              </a:p>
            </p:txBody>
          </p:sp>
          <p:grpSp>
            <p:nvGrpSpPr>
              <p:cNvPr id="29719" name="Group 20"/>
              <p:cNvGrpSpPr>
                <a:grpSpLocks/>
              </p:cNvGrpSpPr>
              <p:nvPr/>
            </p:nvGrpSpPr>
            <p:grpSpPr bwMode="auto">
              <a:xfrm>
                <a:off x="807" y="1104"/>
                <a:ext cx="2047" cy="2634"/>
                <a:chOff x="807" y="1104"/>
                <a:chExt cx="2047" cy="2634"/>
              </a:xfrm>
            </p:grpSpPr>
            <p:grpSp>
              <p:nvGrpSpPr>
                <p:cNvPr id="29720" name="Group 21"/>
                <p:cNvGrpSpPr>
                  <a:grpSpLocks/>
                </p:cNvGrpSpPr>
                <p:nvPr/>
              </p:nvGrpSpPr>
              <p:grpSpPr bwMode="auto">
                <a:xfrm>
                  <a:off x="807" y="1104"/>
                  <a:ext cx="1682" cy="2634"/>
                  <a:chOff x="975" y="1104"/>
                  <a:chExt cx="1682" cy="2634"/>
                </a:xfrm>
              </p:grpSpPr>
              <p:sp>
                <p:nvSpPr>
                  <p:cNvPr id="29724" name="Text Box 22"/>
                  <p:cNvSpPr txBox="1">
                    <a:spLocks noChangeArrowheads="1"/>
                  </p:cNvSpPr>
                  <p:nvPr/>
                </p:nvSpPr>
                <p:spPr bwMode="auto">
                  <a:xfrm>
                    <a:off x="975" y="1281"/>
                    <a:ext cx="1608"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a:spcBef>
                        <a:spcPct val="50000"/>
                      </a:spcBef>
                    </a:pPr>
                    <a:r>
                      <a:rPr kumimoji="1" lang="en-US" sz="1200">
                        <a:latin typeface="Arial" charset="0"/>
                        <a:cs typeface="ＭＳ Ｐゴシック" charset="0"/>
                      </a:rPr>
                      <a:t>.</a:t>
                    </a:r>
                  </a:p>
                </p:txBody>
              </p:sp>
              <p:sp>
                <p:nvSpPr>
                  <p:cNvPr id="28701" name="Text Box 23"/>
                  <p:cNvSpPr txBox="1">
                    <a:spLocks noChangeArrowheads="1"/>
                  </p:cNvSpPr>
                  <p:nvPr/>
                </p:nvSpPr>
                <p:spPr bwMode="auto">
                  <a:xfrm>
                    <a:off x="1002" y="2084"/>
                    <a:ext cx="1655"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r>
                      <a:rPr kumimoji="1" lang="tr-TR" sz="1200">
                        <a:cs typeface="ＭＳ Ｐゴシック" charset="0"/>
                      </a:rPr>
                      <a:t>Kromozom dublike olduğunda </a:t>
                    </a:r>
                  </a:p>
                  <a:p>
                    <a:r>
                      <a:rPr kumimoji="1" lang="tr-TR" sz="1200">
                        <a:cs typeface="ＭＳ Ｐゴシック" charset="0"/>
                      </a:rPr>
                      <a:t>sentromer  bölgesinden birbirime</a:t>
                    </a:r>
                  </a:p>
                  <a:p>
                    <a:r>
                      <a:rPr kumimoji="1" lang="tr-TR" sz="1200">
                        <a:cs typeface="ＭＳ Ｐゴシック" charset="0"/>
                      </a:rPr>
                      <a:t>bağlı iki  kardeş kromatit oluşur.</a:t>
                    </a:r>
                  </a:p>
                  <a:p>
                    <a:r>
                      <a:rPr kumimoji="1" lang="tr-TR" sz="1200">
                        <a:cs typeface="ＭＳ Ｐゴシック" charset="0"/>
                      </a:rPr>
                      <a:t>Her kromatit DNA molekülünün </a:t>
                    </a:r>
                  </a:p>
                  <a:p>
                    <a:r>
                      <a:rPr kumimoji="1" lang="tr-TR" sz="1200">
                        <a:cs typeface="ＭＳ Ｐゴシック" charset="0"/>
                      </a:rPr>
                      <a:t>Bir kopyasını içerir. </a:t>
                    </a:r>
                    <a:endParaRPr kumimoji="1" lang="en-US" sz="1200">
                      <a:cs typeface="ＭＳ Ｐゴシック" charset="0"/>
                    </a:endParaRPr>
                  </a:p>
                </p:txBody>
              </p:sp>
              <p:sp>
                <p:nvSpPr>
                  <p:cNvPr id="28702" name="Text Box 24"/>
                  <p:cNvSpPr txBox="1">
                    <a:spLocks noChangeArrowheads="1"/>
                  </p:cNvSpPr>
                  <p:nvPr/>
                </p:nvSpPr>
                <p:spPr bwMode="auto">
                  <a:xfrm>
                    <a:off x="1008" y="3202"/>
                    <a:ext cx="1573"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r>
                      <a:rPr kumimoji="1" lang="en-US" sz="1200">
                        <a:cs typeface="ＭＳ Ｐゴシック" charset="0"/>
                      </a:rPr>
                      <a:t>Me</a:t>
                    </a:r>
                    <a:r>
                      <a:rPr kumimoji="1" lang="tr-TR" sz="1200">
                        <a:cs typeface="ＭＳ Ｐゴシック" charset="0"/>
                      </a:rPr>
                      <a:t>kanik prosesler iki kardeş </a:t>
                    </a:r>
                  </a:p>
                  <a:p>
                    <a:r>
                      <a:rPr kumimoji="1" lang="tr-TR" sz="1200">
                        <a:cs typeface="ＭＳ Ｐゴシック" charset="0"/>
                      </a:rPr>
                      <a:t>Kromatiti iki kromozom </a:t>
                    </a:r>
                  </a:p>
                  <a:p>
                    <a:r>
                      <a:rPr kumimoji="1" lang="tr-TR" sz="1200">
                        <a:cs typeface="ＭＳ Ｐゴシック" charset="0"/>
                      </a:rPr>
                      <a:t>Oluşturacak şekilde böler ve iki</a:t>
                    </a:r>
                  </a:p>
                  <a:p>
                    <a:r>
                      <a:rPr kumimoji="1" lang="tr-TR" sz="1200">
                        <a:cs typeface="ＭＳ Ｐゴシック" charset="0"/>
                      </a:rPr>
                      <a:t>Kardeş hücreye dağıtır. </a:t>
                    </a:r>
                    <a:endParaRPr kumimoji="1" lang="en-US" sz="1200">
                      <a:cs typeface="ＭＳ Ｐゴシック" charset="0"/>
                    </a:endParaRPr>
                  </a:p>
                </p:txBody>
              </p:sp>
              <p:sp>
                <p:nvSpPr>
                  <p:cNvPr id="29727" name="Line 25"/>
                  <p:cNvSpPr>
                    <a:spLocks noChangeShapeType="1"/>
                  </p:cNvSpPr>
                  <p:nvPr/>
                </p:nvSpPr>
                <p:spPr bwMode="auto">
                  <a:xfrm>
                    <a:off x="2608" y="1104"/>
                    <a:ext cx="0"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8" name="Line 26"/>
                  <p:cNvSpPr>
                    <a:spLocks noChangeShapeType="1"/>
                  </p:cNvSpPr>
                  <p:nvPr/>
                </p:nvSpPr>
                <p:spPr bwMode="auto">
                  <a:xfrm>
                    <a:off x="2592" y="2003"/>
                    <a:ext cx="0" cy="52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9" name="Line 27"/>
                  <p:cNvSpPr>
                    <a:spLocks noChangeShapeType="1"/>
                  </p:cNvSpPr>
                  <p:nvPr/>
                </p:nvSpPr>
                <p:spPr bwMode="auto">
                  <a:xfrm>
                    <a:off x="2592" y="3240"/>
                    <a:ext cx="0" cy="3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sp>
              <p:nvSpPr>
                <p:cNvPr id="29721" name="Line 28"/>
                <p:cNvSpPr>
                  <a:spLocks noChangeShapeType="1"/>
                </p:cNvSpPr>
                <p:nvPr/>
              </p:nvSpPr>
              <p:spPr bwMode="auto">
                <a:xfrm>
                  <a:off x="2448" y="1296"/>
                  <a:ext cx="40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2" name="Line 29"/>
                <p:cNvSpPr>
                  <a:spLocks noChangeShapeType="1"/>
                </p:cNvSpPr>
                <p:nvPr/>
              </p:nvSpPr>
              <p:spPr bwMode="auto">
                <a:xfrm>
                  <a:off x="2443" y="2304"/>
                  <a:ext cx="411"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sp>
              <p:nvSpPr>
                <p:cNvPr id="29723" name="Line 30"/>
                <p:cNvSpPr>
                  <a:spLocks noChangeShapeType="1"/>
                </p:cNvSpPr>
                <p:nvPr/>
              </p:nvSpPr>
              <p:spPr bwMode="auto">
                <a:xfrm>
                  <a:off x="2433" y="3456"/>
                  <a:ext cx="1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en-US"/>
                </a:p>
              </p:txBody>
            </p:sp>
          </p:grpSp>
        </p:grpSp>
      </p:grpSp>
      <p:sp>
        <p:nvSpPr>
          <p:cNvPr id="2" name="Dikdörtgen 1"/>
          <p:cNvSpPr/>
          <p:nvPr/>
        </p:nvSpPr>
        <p:spPr>
          <a:xfrm>
            <a:off x="714375" y="946150"/>
            <a:ext cx="2378075" cy="1385888"/>
          </a:xfrm>
          <a:prstGeom prst="rect">
            <a:avLst/>
          </a:prstGeom>
        </p:spPr>
        <p:txBody>
          <a:bodyPr>
            <a:spAutoFit/>
          </a:bodyPr>
          <a:lstStyle/>
          <a:p>
            <a:r>
              <a:rPr kumimoji="1" lang="tr-TR" sz="1200"/>
              <a:t>Ökaryotik bir hücre çok </a:t>
            </a:r>
          </a:p>
          <a:p>
            <a:r>
              <a:rPr kumimoji="1" lang="tr-TR" sz="1200"/>
              <a:t>sayıda kromozoma sahiptir. </a:t>
            </a:r>
          </a:p>
          <a:p>
            <a:r>
              <a:rPr kumimoji="1" lang="tr-TR" sz="1200"/>
              <a:t>Burada tek kromozom </a:t>
            </a:r>
          </a:p>
          <a:p>
            <a:r>
              <a:rPr kumimoji="1" lang="tr-TR" sz="1200"/>
              <a:t>üzerinden örnek verilmiştir. </a:t>
            </a:r>
          </a:p>
          <a:p>
            <a:r>
              <a:rPr kumimoji="1" lang="tr-TR" sz="1200"/>
              <a:t>Dublikasyondan önce her </a:t>
            </a:r>
          </a:p>
          <a:p>
            <a:r>
              <a:rPr kumimoji="1" lang="tr-TR" sz="1200"/>
              <a:t>kromozomda tek bir DNA </a:t>
            </a:r>
          </a:p>
          <a:p>
            <a:r>
              <a:rPr kumimoji="1" lang="tr-TR" sz="1200"/>
              <a:t>molekülü vardır</a:t>
            </a:r>
            <a:endParaRPr lang="tr-TR" sz="120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Başlık 1"/>
          <p:cNvSpPr>
            <a:spLocks noGrp="1"/>
          </p:cNvSpPr>
          <p:nvPr>
            <p:ph type="title"/>
          </p:nvPr>
        </p:nvSpPr>
        <p:spPr>
          <a:xfrm>
            <a:off x="1058863" y="-26988"/>
            <a:ext cx="7761287" cy="763588"/>
          </a:xfrm>
        </p:spPr>
        <p:txBody>
          <a:bodyPr/>
          <a:lstStyle/>
          <a:p>
            <a:pPr algn="r" eaLnBrk="1" hangingPunct="1"/>
            <a:r>
              <a:rPr lang="tr-TR" sz="3600" i="1">
                <a:latin typeface="Comic Sans MS" charset="0"/>
              </a:rPr>
              <a:t>Mitoz</a:t>
            </a:r>
            <a:r>
              <a:rPr lang="tr-TR">
                <a:latin typeface="Comic Sans MS" charset="0"/>
              </a:rPr>
              <a:t> </a:t>
            </a:r>
          </a:p>
        </p:txBody>
      </p:sp>
      <p:pic>
        <p:nvPicPr>
          <p:cNvPr id="30723" name="İçerik Yer Tutucusu 16"/>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7950" y="260350"/>
            <a:ext cx="8496300" cy="6373813"/>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5881688" y="152400"/>
            <a:ext cx="2965450" cy="1211263"/>
          </a:xfrm>
        </p:spPr>
        <p:txBody>
          <a:bodyPr/>
          <a:lstStyle/>
          <a:p>
            <a:pPr algn="r" eaLnBrk="1" hangingPunct="1"/>
            <a:r>
              <a:rPr lang="tr-TR" sz="3200" b="1" i="1">
                <a:effectLst>
                  <a:outerShdw blurRad="38100" dist="38100" dir="2700000" algn="tl">
                    <a:srgbClr val="000000"/>
                  </a:outerShdw>
                </a:effectLst>
                <a:latin typeface="Comic Sans MS" charset="0"/>
              </a:rPr>
              <a:t>İnterfaz</a:t>
            </a:r>
            <a:endParaRPr lang="en-US" sz="3200" b="1" i="1">
              <a:effectLst>
                <a:outerShdw blurRad="38100" dist="38100" dir="2700000" algn="tl">
                  <a:srgbClr val="000000"/>
                </a:outerShdw>
              </a:effectLst>
              <a:latin typeface="Comic Sans MS" charset="0"/>
            </a:endParaRPr>
          </a:p>
        </p:txBody>
      </p:sp>
      <p:sp>
        <p:nvSpPr>
          <p:cNvPr id="31747" name="Text Box 8"/>
          <p:cNvSpPr txBox="1">
            <a:spLocks noChangeArrowheads="1"/>
          </p:cNvSpPr>
          <p:nvPr/>
        </p:nvSpPr>
        <p:spPr bwMode="auto">
          <a:xfrm>
            <a:off x="609600" y="19050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endParaRPr lang="en-US"/>
          </a:p>
        </p:txBody>
      </p:sp>
      <p:sp>
        <p:nvSpPr>
          <p:cNvPr id="31748" name="Text Box 9"/>
          <p:cNvSpPr txBox="1">
            <a:spLocks noChangeArrowheads="1"/>
          </p:cNvSpPr>
          <p:nvPr/>
        </p:nvSpPr>
        <p:spPr bwMode="auto">
          <a:xfrm>
            <a:off x="762000" y="20574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endParaRPr lang="en-US"/>
          </a:p>
        </p:txBody>
      </p:sp>
      <p:sp>
        <p:nvSpPr>
          <p:cNvPr id="31749" name="Text Box 10"/>
          <p:cNvSpPr txBox="1">
            <a:spLocks noChangeArrowheads="1"/>
          </p:cNvSpPr>
          <p:nvPr/>
        </p:nvSpPr>
        <p:spPr bwMode="auto">
          <a:xfrm>
            <a:off x="1928813" y="5765800"/>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Hayvan Hücresi </a:t>
            </a:r>
            <a:endParaRPr lang="en-US" sz="2000"/>
          </a:p>
        </p:txBody>
      </p:sp>
      <p:sp>
        <p:nvSpPr>
          <p:cNvPr id="31750" name="Text Box 11"/>
          <p:cNvSpPr txBox="1">
            <a:spLocks noChangeArrowheads="1"/>
          </p:cNvSpPr>
          <p:nvPr/>
        </p:nvSpPr>
        <p:spPr bwMode="auto">
          <a:xfrm>
            <a:off x="5441950" y="5805488"/>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Bitki Hücresi</a:t>
            </a:r>
            <a:endParaRPr lang="en-US" sz="2000"/>
          </a:p>
        </p:txBody>
      </p:sp>
      <p:pic>
        <p:nvPicPr>
          <p:cNvPr id="31751" name="Picture 12" descr="animal_interphas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835150" y="3357563"/>
            <a:ext cx="2160588" cy="2159000"/>
          </a:xfrm>
          <a:noFill/>
        </p:spPr>
      </p:pic>
      <p:pic>
        <p:nvPicPr>
          <p:cNvPr id="31752" name="Picture 13" descr="plant_interphas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357813" y="3357563"/>
            <a:ext cx="2160587" cy="2159000"/>
          </a:xfrm>
          <a:noFill/>
        </p:spPr>
      </p:pic>
      <p:grpSp>
        <p:nvGrpSpPr>
          <p:cNvPr id="31753" name="Grup 1"/>
          <p:cNvGrpSpPr>
            <a:grpSpLocks/>
          </p:cNvGrpSpPr>
          <p:nvPr/>
        </p:nvGrpSpPr>
        <p:grpSpPr bwMode="auto">
          <a:xfrm>
            <a:off x="676275" y="817563"/>
            <a:ext cx="5408613" cy="1819275"/>
            <a:chOff x="171506" y="965576"/>
            <a:chExt cx="7260214" cy="2182437"/>
          </a:xfrm>
        </p:grpSpPr>
        <p:sp>
          <p:nvSpPr>
            <p:cNvPr id="10" name="Oval 9"/>
            <p:cNvSpPr/>
            <p:nvPr/>
          </p:nvSpPr>
          <p:spPr>
            <a:xfrm>
              <a:off x="847024" y="1395969"/>
              <a:ext cx="4191616" cy="175204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reeform 8"/>
            <p:cNvSpPr/>
            <p:nvPr/>
          </p:nvSpPr>
          <p:spPr>
            <a:xfrm>
              <a:off x="1987092" y="2243425"/>
              <a:ext cx="750101" cy="542753"/>
            </a:xfrm>
            <a:custGeom>
              <a:avLst/>
              <a:gdLst>
                <a:gd name="connsiteX0" fmla="*/ 314082 w 887987"/>
                <a:gd name="connsiteY0" fmla="*/ 354842 h 658698"/>
                <a:gd name="connsiteX1" fmla="*/ 355026 w 887987"/>
                <a:gd name="connsiteY1" fmla="*/ 409433 h 658698"/>
                <a:gd name="connsiteX2" fmla="*/ 436912 w 887987"/>
                <a:gd name="connsiteY2" fmla="*/ 436728 h 658698"/>
                <a:gd name="connsiteX3" fmla="*/ 546094 w 887987"/>
                <a:gd name="connsiteY3" fmla="*/ 477671 h 658698"/>
                <a:gd name="connsiteX4" fmla="*/ 614333 w 887987"/>
                <a:gd name="connsiteY4" fmla="*/ 464024 h 658698"/>
                <a:gd name="connsiteX5" fmla="*/ 655276 w 887987"/>
                <a:gd name="connsiteY5" fmla="*/ 368489 h 658698"/>
                <a:gd name="connsiteX6" fmla="*/ 696220 w 887987"/>
                <a:gd name="connsiteY6" fmla="*/ 327546 h 658698"/>
                <a:gd name="connsiteX7" fmla="*/ 709867 w 887987"/>
                <a:gd name="connsiteY7" fmla="*/ 368489 h 658698"/>
                <a:gd name="connsiteX8" fmla="*/ 723515 w 887987"/>
                <a:gd name="connsiteY8" fmla="*/ 327546 h 658698"/>
                <a:gd name="connsiteX9" fmla="*/ 709867 w 887987"/>
                <a:gd name="connsiteY9" fmla="*/ 272955 h 658698"/>
                <a:gd name="connsiteX10" fmla="*/ 641629 w 887987"/>
                <a:gd name="connsiteY10" fmla="*/ 204716 h 658698"/>
                <a:gd name="connsiteX11" fmla="*/ 600685 w 887987"/>
                <a:gd name="connsiteY11" fmla="*/ 191068 h 658698"/>
                <a:gd name="connsiteX12" fmla="*/ 587037 w 887987"/>
                <a:gd name="connsiteY12" fmla="*/ 232012 h 658698"/>
                <a:gd name="connsiteX13" fmla="*/ 559742 w 887987"/>
                <a:gd name="connsiteY13" fmla="*/ 286603 h 658698"/>
                <a:gd name="connsiteX14" fmla="*/ 573390 w 887987"/>
                <a:gd name="connsiteY14" fmla="*/ 327546 h 658698"/>
                <a:gd name="connsiteX15" fmla="*/ 587037 w 887987"/>
                <a:gd name="connsiteY15" fmla="*/ 382137 h 658698"/>
                <a:gd name="connsiteX16" fmla="*/ 559742 w 887987"/>
                <a:gd name="connsiteY16" fmla="*/ 423080 h 658698"/>
                <a:gd name="connsiteX17" fmla="*/ 532446 w 887987"/>
                <a:gd name="connsiteY17" fmla="*/ 368489 h 658698"/>
                <a:gd name="connsiteX18" fmla="*/ 450560 w 887987"/>
                <a:gd name="connsiteY18" fmla="*/ 313898 h 658698"/>
                <a:gd name="connsiteX19" fmla="*/ 409617 w 887987"/>
                <a:gd name="connsiteY19" fmla="*/ 286603 h 658698"/>
                <a:gd name="connsiteX20" fmla="*/ 368673 w 887987"/>
                <a:gd name="connsiteY20" fmla="*/ 259307 h 658698"/>
                <a:gd name="connsiteX21" fmla="*/ 314082 w 887987"/>
                <a:gd name="connsiteY21" fmla="*/ 272955 h 658698"/>
                <a:gd name="connsiteX22" fmla="*/ 286787 w 887987"/>
                <a:gd name="connsiteY22" fmla="*/ 450376 h 658698"/>
                <a:gd name="connsiteX23" fmla="*/ 368673 w 887987"/>
                <a:gd name="connsiteY23" fmla="*/ 504967 h 658698"/>
                <a:gd name="connsiteX24" fmla="*/ 532446 w 887987"/>
                <a:gd name="connsiteY24" fmla="*/ 491319 h 658698"/>
                <a:gd name="connsiteX25" fmla="*/ 559742 w 887987"/>
                <a:gd name="connsiteY25" fmla="*/ 450376 h 658698"/>
                <a:gd name="connsiteX26" fmla="*/ 600685 w 887987"/>
                <a:gd name="connsiteY26" fmla="*/ 423080 h 658698"/>
                <a:gd name="connsiteX27" fmla="*/ 532446 w 887987"/>
                <a:gd name="connsiteY27" fmla="*/ 218364 h 658698"/>
                <a:gd name="connsiteX28" fmla="*/ 491503 w 887987"/>
                <a:gd name="connsiteY28" fmla="*/ 204716 h 658698"/>
                <a:gd name="connsiteX29" fmla="*/ 341378 w 887987"/>
                <a:gd name="connsiteY29" fmla="*/ 245659 h 658698"/>
                <a:gd name="connsiteX30" fmla="*/ 300435 w 887987"/>
                <a:gd name="connsiteY30" fmla="*/ 286603 h 658698"/>
                <a:gd name="connsiteX31" fmla="*/ 286787 w 887987"/>
                <a:gd name="connsiteY31" fmla="*/ 341194 h 658698"/>
                <a:gd name="connsiteX32" fmla="*/ 300435 w 887987"/>
                <a:gd name="connsiteY32" fmla="*/ 436728 h 658698"/>
                <a:gd name="connsiteX33" fmla="*/ 382321 w 887987"/>
                <a:gd name="connsiteY33" fmla="*/ 491319 h 658698"/>
                <a:gd name="connsiteX34" fmla="*/ 532446 w 887987"/>
                <a:gd name="connsiteY34" fmla="*/ 477671 h 658698"/>
                <a:gd name="connsiteX35" fmla="*/ 587037 w 887987"/>
                <a:gd name="connsiteY35" fmla="*/ 409433 h 658698"/>
                <a:gd name="connsiteX36" fmla="*/ 627981 w 887987"/>
                <a:gd name="connsiteY36" fmla="*/ 327546 h 658698"/>
                <a:gd name="connsiteX37" fmla="*/ 614333 w 887987"/>
                <a:gd name="connsiteY37" fmla="*/ 272955 h 658698"/>
                <a:gd name="connsiteX38" fmla="*/ 518799 w 887987"/>
                <a:gd name="connsiteY38" fmla="*/ 272955 h 658698"/>
                <a:gd name="connsiteX39" fmla="*/ 491503 w 887987"/>
                <a:gd name="connsiteY39" fmla="*/ 327546 h 658698"/>
                <a:gd name="connsiteX40" fmla="*/ 464208 w 887987"/>
                <a:gd name="connsiteY40" fmla="*/ 368489 h 658698"/>
                <a:gd name="connsiteX41" fmla="*/ 395969 w 887987"/>
                <a:gd name="connsiteY41" fmla="*/ 245659 h 658698"/>
                <a:gd name="connsiteX42" fmla="*/ 368673 w 887987"/>
                <a:gd name="connsiteY42" fmla="*/ 204716 h 658698"/>
                <a:gd name="connsiteX43" fmla="*/ 300435 w 887987"/>
                <a:gd name="connsiteY43" fmla="*/ 177421 h 658698"/>
                <a:gd name="connsiteX44" fmla="*/ 273139 w 887987"/>
                <a:gd name="connsiteY44" fmla="*/ 259307 h 658698"/>
                <a:gd name="connsiteX45" fmla="*/ 286787 w 887987"/>
                <a:gd name="connsiteY45" fmla="*/ 354842 h 658698"/>
                <a:gd name="connsiteX46" fmla="*/ 300435 w 887987"/>
                <a:gd name="connsiteY46" fmla="*/ 395785 h 658698"/>
                <a:gd name="connsiteX47" fmla="*/ 341378 w 887987"/>
                <a:gd name="connsiteY47" fmla="*/ 423080 h 658698"/>
                <a:gd name="connsiteX48" fmla="*/ 409617 w 887987"/>
                <a:gd name="connsiteY48" fmla="*/ 450376 h 658698"/>
                <a:gd name="connsiteX49" fmla="*/ 614333 w 887987"/>
                <a:gd name="connsiteY49" fmla="*/ 368489 h 658698"/>
                <a:gd name="connsiteX50" fmla="*/ 627981 w 887987"/>
                <a:gd name="connsiteY50" fmla="*/ 327546 h 658698"/>
                <a:gd name="connsiteX51" fmla="*/ 641629 w 887987"/>
                <a:gd name="connsiteY51" fmla="*/ 177421 h 658698"/>
                <a:gd name="connsiteX52" fmla="*/ 682572 w 887987"/>
                <a:gd name="connsiteY52" fmla="*/ 191068 h 658698"/>
                <a:gd name="connsiteX53" fmla="*/ 778106 w 887987"/>
                <a:gd name="connsiteY53" fmla="*/ 286603 h 658698"/>
                <a:gd name="connsiteX54" fmla="*/ 791754 w 887987"/>
                <a:gd name="connsiteY54" fmla="*/ 327546 h 658698"/>
                <a:gd name="connsiteX55" fmla="*/ 819049 w 887987"/>
                <a:gd name="connsiteY55" fmla="*/ 54591 h 658698"/>
                <a:gd name="connsiteX56" fmla="*/ 778106 w 887987"/>
                <a:gd name="connsiteY56" fmla="*/ 40943 h 658698"/>
                <a:gd name="connsiteX57" fmla="*/ 709867 w 887987"/>
                <a:gd name="connsiteY57" fmla="*/ 122830 h 658698"/>
                <a:gd name="connsiteX58" fmla="*/ 682572 w 887987"/>
                <a:gd name="connsiteY58" fmla="*/ 177421 h 658698"/>
                <a:gd name="connsiteX59" fmla="*/ 641629 w 887987"/>
                <a:gd name="connsiteY59" fmla="*/ 204716 h 658698"/>
                <a:gd name="connsiteX60" fmla="*/ 546094 w 887987"/>
                <a:gd name="connsiteY60" fmla="*/ 150125 h 658698"/>
                <a:gd name="connsiteX61" fmla="*/ 491503 w 887987"/>
                <a:gd name="connsiteY61" fmla="*/ 122830 h 658698"/>
                <a:gd name="connsiteX62" fmla="*/ 450560 w 887987"/>
                <a:gd name="connsiteY62" fmla="*/ 95534 h 658698"/>
                <a:gd name="connsiteX63" fmla="*/ 436912 w 887987"/>
                <a:gd name="connsiteY63" fmla="*/ 259307 h 658698"/>
                <a:gd name="connsiteX64" fmla="*/ 532446 w 887987"/>
                <a:gd name="connsiteY64" fmla="*/ 245659 h 658698"/>
                <a:gd name="connsiteX65" fmla="*/ 573390 w 887987"/>
                <a:gd name="connsiteY65" fmla="*/ 218364 h 658698"/>
                <a:gd name="connsiteX66" fmla="*/ 627981 w 887987"/>
                <a:gd name="connsiteY66" fmla="*/ 54591 h 658698"/>
                <a:gd name="connsiteX67" fmla="*/ 723515 w 887987"/>
                <a:gd name="connsiteY67" fmla="*/ 109182 h 658698"/>
                <a:gd name="connsiteX68" fmla="*/ 750811 w 887987"/>
                <a:gd name="connsiteY68" fmla="*/ 191068 h 658698"/>
                <a:gd name="connsiteX69" fmla="*/ 764458 w 887987"/>
                <a:gd name="connsiteY69" fmla="*/ 300250 h 658698"/>
                <a:gd name="connsiteX70" fmla="*/ 805402 w 887987"/>
                <a:gd name="connsiteY70" fmla="*/ 259307 h 658698"/>
                <a:gd name="connsiteX71" fmla="*/ 832697 w 887987"/>
                <a:gd name="connsiteY71" fmla="*/ 191068 h 658698"/>
                <a:gd name="connsiteX72" fmla="*/ 859993 w 887987"/>
                <a:gd name="connsiteY72" fmla="*/ 136477 h 658698"/>
                <a:gd name="connsiteX73" fmla="*/ 859993 w 887987"/>
                <a:gd name="connsiteY73" fmla="*/ 27295 h 658698"/>
                <a:gd name="connsiteX74" fmla="*/ 805402 w 887987"/>
                <a:gd name="connsiteY74" fmla="*/ 0 h 658698"/>
                <a:gd name="connsiteX75" fmla="*/ 723515 w 887987"/>
                <a:gd name="connsiteY75" fmla="*/ 13647 h 658698"/>
                <a:gd name="connsiteX76" fmla="*/ 559742 w 887987"/>
                <a:gd name="connsiteY76" fmla="*/ 27295 h 658698"/>
                <a:gd name="connsiteX77" fmla="*/ 546094 w 887987"/>
                <a:gd name="connsiteY77" fmla="*/ 68239 h 658698"/>
                <a:gd name="connsiteX78" fmla="*/ 464208 w 887987"/>
                <a:gd name="connsiteY78" fmla="*/ 136477 h 658698"/>
                <a:gd name="connsiteX79" fmla="*/ 423264 w 887987"/>
                <a:gd name="connsiteY79" fmla="*/ 150125 h 658698"/>
                <a:gd name="connsiteX80" fmla="*/ 355026 w 887987"/>
                <a:gd name="connsiteY80" fmla="*/ 245659 h 658698"/>
                <a:gd name="connsiteX81" fmla="*/ 327730 w 887987"/>
                <a:gd name="connsiteY81" fmla="*/ 286603 h 658698"/>
                <a:gd name="connsiteX82" fmla="*/ 259491 w 887987"/>
                <a:gd name="connsiteY82" fmla="*/ 368489 h 658698"/>
                <a:gd name="connsiteX83" fmla="*/ 191252 w 887987"/>
                <a:gd name="connsiteY83" fmla="*/ 354842 h 658698"/>
                <a:gd name="connsiteX84" fmla="*/ 95718 w 887987"/>
                <a:gd name="connsiteY84" fmla="*/ 286603 h 658698"/>
                <a:gd name="connsiteX85" fmla="*/ 27479 w 887987"/>
                <a:gd name="connsiteY85" fmla="*/ 204716 h 658698"/>
                <a:gd name="connsiteX86" fmla="*/ 13832 w 887987"/>
                <a:gd name="connsiteY86" fmla="*/ 163773 h 658698"/>
                <a:gd name="connsiteX87" fmla="*/ 123014 w 887987"/>
                <a:gd name="connsiteY87" fmla="*/ 177421 h 658698"/>
                <a:gd name="connsiteX88" fmla="*/ 163957 w 887987"/>
                <a:gd name="connsiteY88" fmla="*/ 218364 h 658698"/>
                <a:gd name="connsiteX89" fmla="*/ 204900 w 887987"/>
                <a:gd name="connsiteY89" fmla="*/ 245659 h 658698"/>
                <a:gd name="connsiteX90" fmla="*/ 273139 w 887987"/>
                <a:gd name="connsiteY90" fmla="*/ 313898 h 658698"/>
                <a:gd name="connsiteX91" fmla="*/ 286787 w 887987"/>
                <a:gd name="connsiteY91" fmla="*/ 409433 h 658698"/>
                <a:gd name="connsiteX92" fmla="*/ 573390 w 887987"/>
                <a:gd name="connsiteY92" fmla="*/ 559558 h 658698"/>
                <a:gd name="connsiteX93" fmla="*/ 587037 w 887987"/>
                <a:gd name="connsiteY93" fmla="*/ 504967 h 658698"/>
                <a:gd name="connsiteX94" fmla="*/ 600685 w 887987"/>
                <a:gd name="connsiteY94" fmla="*/ 395785 h 658698"/>
                <a:gd name="connsiteX95" fmla="*/ 641629 w 887987"/>
                <a:gd name="connsiteY95" fmla="*/ 423080 h 658698"/>
                <a:gd name="connsiteX96" fmla="*/ 709867 w 887987"/>
                <a:gd name="connsiteY96" fmla="*/ 504967 h 658698"/>
                <a:gd name="connsiteX97" fmla="*/ 764458 w 887987"/>
                <a:gd name="connsiteY97" fmla="*/ 491319 h 658698"/>
                <a:gd name="connsiteX98" fmla="*/ 791754 w 887987"/>
                <a:gd name="connsiteY98" fmla="*/ 450376 h 658698"/>
                <a:gd name="connsiteX99" fmla="*/ 778106 w 887987"/>
                <a:gd name="connsiteY99" fmla="*/ 354842 h 6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87987" h="658698">
                  <a:moveTo>
                    <a:pt x="314082" y="354842"/>
                  </a:moveTo>
                  <a:cubicBezTo>
                    <a:pt x="327730" y="373039"/>
                    <a:pt x="336100" y="396816"/>
                    <a:pt x="355026" y="409433"/>
                  </a:cubicBezTo>
                  <a:cubicBezTo>
                    <a:pt x="378966" y="425393"/>
                    <a:pt x="412973" y="420768"/>
                    <a:pt x="436912" y="436728"/>
                  </a:cubicBezTo>
                  <a:cubicBezTo>
                    <a:pt x="497156" y="476891"/>
                    <a:pt x="461771" y="460807"/>
                    <a:pt x="546094" y="477671"/>
                  </a:cubicBezTo>
                  <a:cubicBezTo>
                    <a:pt x="568840" y="473122"/>
                    <a:pt x="594193" y="475533"/>
                    <a:pt x="614333" y="464024"/>
                  </a:cubicBezTo>
                  <a:cubicBezTo>
                    <a:pt x="651758" y="442639"/>
                    <a:pt x="637966" y="398781"/>
                    <a:pt x="655276" y="368489"/>
                  </a:cubicBezTo>
                  <a:cubicBezTo>
                    <a:pt x="664852" y="351731"/>
                    <a:pt x="682572" y="341194"/>
                    <a:pt x="696220" y="327546"/>
                  </a:cubicBezTo>
                  <a:cubicBezTo>
                    <a:pt x="700769" y="341194"/>
                    <a:pt x="695481" y="368489"/>
                    <a:pt x="709867" y="368489"/>
                  </a:cubicBezTo>
                  <a:cubicBezTo>
                    <a:pt x="724253" y="368489"/>
                    <a:pt x="723515" y="341932"/>
                    <a:pt x="723515" y="327546"/>
                  </a:cubicBezTo>
                  <a:cubicBezTo>
                    <a:pt x="723515" y="308789"/>
                    <a:pt x="717256" y="290195"/>
                    <a:pt x="709867" y="272955"/>
                  </a:cubicBezTo>
                  <a:cubicBezTo>
                    <a:pt x="694979" y="238216"/>
                    <a:pt x="674714" y="221259"/>
                    <a:pt x="641629" y="204716"/>
                  </a:cubicBezTo>
                  <a:cubicBezTo>
                    <a:pt x="628762" y="198282"/>
                    <a:pt x="614333" y="195617"/>
                    <a:pt x="600685" y="191068"/>
                  </a:cubicBezTo>
                  <a:cubicBezTo>
                    <a:pt x="596136" y="204716"/>
                    <a:pt x="592704" y="218789"/>
                    <a:pt x="587037" y="232012"/>
                  </a:cubicBezTo>
                  <a:cubicBezTo>
                    <a:pt x="579023" y="250712"/>
                    <a:pt x="562619" y="266463"/>
                    <a:pt x="559742" y="286603"/>
                  </a:cubicBezTo>
                  <a:cubicBezTo>
                    <a:pt x="557708" y="300844"/>
                    <a:pt x="569438" y="313714"/>
                    <a:pt x="573390" y="327546"/>
                  </a:cubicBezTo>
                  <a:cubicBezTo>
                    <a:pt x="578543" y="345581"/>
                    <a:pt x="582488" y="363940"/>
                    <a:pt x="587037" y="382137"/>
                  </a:cubicBezTo>
                  <a:cubicBezTo>
                    <a:pt x="577939" y="395785"/>
                    <a:pt x="575655" y="427058"/>
                    <a:pt x="559742" y="423080"/>
                  </a:cubicBezTo>
                  <a:cubicBezTo>
                    <a:pt x="540005" y="418146"/>
                    <a:pt x="546832" y="382875"/>
                    <a:pt x="532446" y="368489"/>
                  </a:cubicBezTo>
                  <a:cubicBezTo>
                    <a:pt x="509249" y="345292"/>
                    <a:pt x="477855" y="332095"/>
                    <a:pt x="450560" y="313898"/>
                  </a:cubicBezTo>
                  <a:lnTo>
                    <a:pt x="409617" y="286603"/>
                  </a:lnTo>
                  <a:lnTo>
                    <a:pt x="368673" y="259307"/>
                  </a:lnTo>
                  <a:cubicBezTo>
                    <a:pt x="350476" y="263856"/>
                    <a:pt x="330368" y="263649"/>
                    <a:pt x="314082" y="272955"/>
                  </a:cubicBezTo>
                  <a:cubicBezTo>
                    <a:pt x="249045" y="310119"/>
                    <a:pt x="251712" y="380225"/>
                    <a:pt x="286787" y="450376"/>
                  </a:cubicBezTo>
                  <a:cubicBezTo>
                    <a:pt x="301458" y="479718"/>
                    <a:pt x="368673" y="504967"/>
                    <a:pt x="368673" y="504967"/>
                  </a:cubicBezTo>
                  <a:cubicBezTo>
                    <a:pt x="423264" y="500418"/>
                    <a:pt x="479773" y="506368"/>
                    <a:pt x="532446" y="491319"/>
                  </a:cubicBezTo>
                  <a:cubicBezTo>
                    <a:pt x="548217" y="486813"/>
                    <a:pt x="548144" y="461974"/>
                    <a:pt x="559742" y="450376"/>
                  </a:cubicBezTo>
                  <a:cubicBezTo>
                    <a:pt x="571340" y="438778"/>
                    <a:pt x="587037" y="432179"/>
                    <a:pt x="600685" y="423080"/>
                  </a:cubicBezTo>
                  <a:cubicBezTo>
                    <a:pt x="588851" y="281078"/>
                    <a:pt x="629324" y="273723"/>
                    <a:pt x="532446" y="218364"/>
                  </a:cubicBezTo>
                  <a:cubicBezTo>
                    <a:pt x="519956" y="211227"/>
                    <a:pt x="505151" y="209265"/>
                    <a:pt x="491503" y="204716"/>
                  </a:cubicBezTo>
                  <a:cubicBezTo>
                    <a:pt x="425260" y="214179"/>
                    <a:pt x="393478" y="208444"/>
                    <a:pt x="341378" y="245659"/>
                  </a:cubicBezTo>
                  <a:cubicBezTo>
                    <a:pt x="325672" y="256877"/>
                    <a:pt x="314083" y="272955"/>
                    <a:pt x="300435" y="286603"/>
                  </a:cubicBezTo>
                  <a:cubicBezTo>
                    <a:pt x="295886" y="304800"/>
                    <a:pt x="291940" y="323159"/>
                    <a:pt x="286787" y="341194"/>
                  </a:cubicBezTo>
                  <a:cubicBezTo>
                    <a:pt x="274237" y="385120"/>
                    <a:pt x="256054" y="392347"/>
                    <a:pt x="300435" y="436728"/>
                  </a:cubicBezTo>
                  <a:cubicBezTo>
                    <a:pt x="323632" y="459925"/>
                    <a:pt x="355026" y="473122"/>
                    <a:pt x="382321" y="491319"/>
                  </a:cubicBezTo>
                  <a:cubicBezTo>
                    <a:pt x="432363" y="486770"/>
                    <a:pt x="483313" y="488199"/>
                    <a:pt x="532446" y="477671"/>
                  </a:cubicBezTo>
                  <a:cubicBezTo>
                    <a:pt x="583983" y="466628"/>
                    <a:pt x="569411" y="444685"/>
                    <a:pt x="587037" y="409433"/>
                  </a:cubicBezTo>
                  <a:cubicBezTo>
                    <a:pt x="639953" y="303599"/>
                    <a:pt x="593674" y="430463"/>
                    <a:pt x="627981" y="327546"/>
                  </a:cubicBezTo>
                  <a:cubicBezTo>
                    <a:pt x="623432" y="309349"/>
                    <a:pt x="626050" y="287602"/>
                    <a:pt x="614333" y="272955"/>
                  </a:cubicBezTo>
                  <a:cubicBezTo>
                    <a:pt x="591490" y="244402"/>
                    <a:pt x="540545" y="267518"/>
                    <a:pt x="518799" y="272955"/>
                  </a:cubicBezTo>
                  <a:cubicBezTo>
                    <a:pt x="509700" y="291152"/>
                    <a:pt x="501597" y="309882"/>
                    <a:pt x="491503" y="327546"/>
                  </a:cubicBezTo>
                  <a:cubicBezTo>
                    <a:pt x="483365" y="341787"/>
                    <a:pt x="478879" y="375824"/>
                    <a:pt x="464208" y="368489"/>
                  </a:cubicBezTo>
                  <a:cubicBezTo>
                    <a:pt x="406832" y="339801"/>
                    <a:pt x="417713" y="289146"/>
                    <a:pt x="395969" y="245659"/>
                  </a:cubicBezTo>
                  <a:cubicBezTo>
                    <a:pt x="388633" y="230988"/>
                    <a:pt x="377772" y="218364"/>
                    <a:pt x="368673" y="204716"/>
                  </a:cubicBezTo>
                  <a:cubicBezTo>
                    <a:pt x="360660" y="180676"/>
                    <a:pt x="353903" y="115043"/>
                    <a:pt x="300435" y="177421"/>
                  </a:cubicBezTo>
                  <a:cubicBezTo>
                    <a:pt x="281710" y="199266"/>
                    <a:pt x="273139" y="259307"/>
                    <a:pt x="273139" y="259307"/>
                  </a:cubicBezTo>
                  <a:cubicBezTo>
                    <a:pt x="277688" y="291152"/>
                    <a:pt x="280478" y="323298"/>
                    <a:pt x="286787" y="354842"/>
                  </a:cubicBezTo>
                  <a:cubicBezTo>
                    <a:pt x="289608" y="368949"/>
                    <a:pt x="291448" y="384552"/>
                    <a:pt x="300435" y="395785"/>
                  </a:cubicBezTo>
                  <a:cubicBezTo>
                    <a:pt x="310682" y="408593"/>
                    <a:pt x="326707" y="415745"/>
                    <a:pt x="341378" y="423080"/>
                  </a:cubicBezTo>
                  <a:cubicBezTo>
                    <a:pt x="363290" y="434036"/>
                    <a:pt x="386871" y="441277"/>
                    <a:pt x="409617" y="450376"/>
                  </a:cubicBezTo>
                  <a:cubicBezTo>
                    <a:pt x="582831" y="423727"/>
                    <a:pt x="568544" y="475327"/>
                    <a:pt x="614333" y="368489"/>
                  </a:cubicBezTo>
                  <a:cubicBezTo>
                    <a:pt x="620000" y="355266"/>
                    <a:pt x="623432" y="341194"/>
                    <a:pt x="627981" y="327546"/>
                  </a:cubicBezTo>
                  <a:cubicBezTo>
                    <a:pt x="632530" y="277504"/>
                    <a:pt x="622967" y="224075"/>
                    <a:pt x="641629" y="177421"/>
                  </a:cubicBezTo>
                  <a:cubicBezTo>
                    <a:pt x="646972" y="164064"/>
                    <a:pt x="670373" y="183444"/>
                    <a:pt x="682572" y="191068"/>
                  </a:cubicBezTo>
                  <a:cubicBezTo>
                    <a:pt x="725246" y="217739"/>
                    <a:pt x="756261" y="242913"/>
                    <a:pt x="778106" y="286603"/>
                  </a:cubicBezTo>
                  <a:cubicBezTo>
                    <a:pt x="784540" y="299470"/>
                    <a:pt x="787205" y="313898"/>
                    <a:pt x="791754" y="327546"/>
                  </a:cubicBezTo>
                  <a:cubicBezTo>
                    <a:pt x="815621" y="232080"/>
                    <a:pt x="833275" y="175507"/>
                    <a:pt x="819049" y="54591"/>
                  </a:cubicBezTo>
                  <a:cubicBezTo>
                    <a:pt x="817368" y="40304"/>
                    <a:pt x="791754" y="45492"/>
                    <a:pt x="778106" y="40943"/>
                  </a:cubicBezTo>
                  <a:cubicBezTo>
                    <a:pt x="740470" y="78579"/>
                    <a:pt x="735201" y="78495"/>
                    <a:pt x="709867" y="122830"/>
                  </a:cubicBezTo>
                  <a:cubicBezTo>
                    <a:pt x="699773" y="140494"/>
                    <a:pt x="695596" y="161792"/>
                    <a:pt x="682572" y="177421"/>
                  </a:cubicBezTo>
                  <a:cubicBezTo>
                    <a:pt x="672071" y="190022"/>
                    <a:pt x="655277" y="195618"/>
                    <a:pt x="641629" y="204716"/>
                  </a:cubicBezTo>
                  <a:cubicBezTo>
                    <a:pt x="535893" y="178282"/>
                    <a:pt x="633659" y="212671"/>
                    <a:pt x="546094" y="150125"/>
                  </a:cubicBezTo>
                  <a:cubicBezTo>
                    <a:pt x="529539" y="138300"/>
                    <a:pt x="509167" y="132924"/>
                    <a:pt x="491503" y="122830"/>
                  </a:cubicBezTo>
                  <a:cubicBezTo>
                    <a:pt x="477262" y="114692"/>
                    <a:pt x="464208" y="104633"/>
                    <a:pt x="450560" y="95534"/>
                  </a:cubicBezTo>
                  <a:cubicBezTo>
                    <a:pt x="436380" y="130984"/>
                    <a:pt x="386891" y="221791"/>
                    <a:pt x="436912" y="259307"/>
                  </a:cubicBezTo>
                  <a:cubicBezTo>
                    <a:pt x="462646" y="278608"/>
                    <a:pt x="500601" y="250208"/>
                    <a:pt x="532446" y="245659"/>
                  </a:cubicBezTo>
                  <a:cubicBezTo>
                    <a:pt x="546094" y="236561"/>
                    <a:pt x="568566" y="234041"/>
                    <a:pt x="573390" y="218364"/>
                  </a:cubicBezTo>
                  <a:cubicBezTo>
                    <a:pt x="628065" y="40670"/>
                    <a:pt x="527994" y="87920"/>
                    <a:pt x="627981" y="54591"/>
                  </a:cubicBezTo>
                  <a:cubicBezTo>
                    <a:pt x="636341" y="58771"/>
                    <a:pt x="714745" y="95151"/>
                    <a:pt x="723515" y="109182"/>
                  </a:cubicBezTo>
                  <a:cubicBezTo>
                    <a:pt x="738764" y="133580"/>
                    <a:pt x="750811" y="191068"/>
                    <a:pt x="750811" y="191068"/>
                  </a:cubicBezTo>
                  <a:cubicBezTo>
                    <a:pt x="755360" y="227462"/>
                    <a:pt x="741546" y="271610"/>
                    <a:pt x="764458" y="300250"/>
                  </a:cubicBezTo>
                  <a:cubicBezTo>
                    <a:pt x="776515" y="315322"/>
                    <a:pt x="795172" y="275674"/>
                    <a:pt x="805402" y="259307"/>
                  </a:cubicBezTo>
                  <a:cubicBezTo>
                    <a:pt x="818386" y="238532"/>
                    <a:pt x="822747" y="213455"/>
                    <a:pt x="832697" y="191068"/>
                  </a:cubicBezTo>
                  <a:cubicBezTo>
                    <a:pt x="840960" y="172477"/>
                    <a:pt x="850894" y="154674"/>
                    <a:pt x="859993" y="136477"/>
                  </a:cubicBezTo>
                  <a:cubicBezTo>
                    <a:pt x="868391" y="102884"/>
                    <a:pt x="887987" y="60888"/>
                    <a:pt x="859993" y="27295"/>
                  </a:cubicBezTo>
                  <a:cubicBezTo>
                    <a:pt x="846969" y="11666"/>
                    <a:pt x="823599" y="9098"/>
                    <a:pt x="805402" y="0"/>
                  </a:cubicBezTo>
                  <a:cubicBezTo>
                    <a:pt x="778106" y="4549"/>
                    <a:pt x="751018" y="10591"/>
                    <a:pt x="723515" y="13647"/>
                  </a:cubicBezTo>
                  <a:cubicBezTo>
                    <a:pt x="669070" y="19696"/>
                    <a:pt x="612100" y="11185"/>
                    <a:pt x="559742" y="27295"/>
                  </a:cubicBezTo>
                  <a:cubicBezTo>
                    <a:pt x="545992" y="31526"/>
                    <a:pt x="554074" y="56269"/>
                    <a:pt x="546094" y="68239"/>
                  </a:cubicBezTo>
                  <a:cubicBezTo>
                    <a:pt x="531002" y="90877"/>
                    <a:pt x="489384" y="123889"/>
                    <a:pt x="464208" y="136477"/>
                  </a:cubicBezTo>
                  <a:cubicBezTo>
                    <a:pt x="451341" y="142911"/>
                    <a:pt x="436912" y="145576"/>
                    <a:pt x="423264" y="150125"/>
                  </a:cubicBezTo>
                  <a:cubicBezTo>
                    <a:pt x="358942" y="246610"/>
                    <a:pt x="439661" y="127169"/>
                    <a:pt x="355026" y="245659"/>
                  </a:cubicBezTo>
                  <a:cubicBezTo>
                    <a:pt x="345492" y="259007"/>
                    <a:pt x="338231" y="274002"/>
                    <a:pt x="327730" y="286603"/>
                  </a:cubicBezTo>
                  <a:cubicBezTo>
                    <a:pt x="240156" y="391692"/>
                    <a:pt x="327266" y="266830"/>
                    <a:pt x="259491" y="368489"/>
                  </a:cubicBezTo>
                  <a:cubicBezTo>
                    <a:pt x="236745" y="363940"/>
                    <a:pt x="212972" y="362987"/>
                    <a:pt x="191252" y="354842"/>
                  </a:cubicBezTo>
                  <a:cubicBezTo>
                    <a:pt x="177951" y="349854"/>
                    <a:pt x="98853" y="288954"/>
                    <a:pt x="95718" y="286603"/>
                  </a:cubicBezTo>
                  <a:cubicBezTo>
                    <a:pt x="5261" y="105685"/>
                    <a:pt x="130361" y="333319"/>
                    <a:pt x="27479" y="204716"/>
                  </a:cubicBezTo>
                  <a:cubicBezTo>
                    <a:pt x="18492" y="193483"/>
                    <a:pt x="0" y="167725"/>
                    <a:pt x="13832" y="163773"/>
                  </a:cubicBezTo>
                  <a:cubicBezTo>
                    <a:pt x="49098" y="153697"/>
                    <a:pt x="86620" y="172872"/>
                    <a:pt x="123014" y="177421"/>
                  </a:cubicBezTo>
                  <a:cubicBezTo>
                    <a:pt x="136662" y="191069"/>
                    <a:pt x="149130" y="206008"/>
                    <a:pt x="163957" y="218364"/>
                  </a:cubicBezTo>
                  <a:cubicBezTo>
                    <a:pt x="176558" y="228865"/>
                    <a:pt x="193302" y="234061"/>
                    <a:pt x="204900" y="245659"/>
                  </a:cubicBezTo>
                  <a:cubicBezTo>
                    <a:pt x="295885" y="336644"/>
                    <a:pt x="163959" y="241112"/>
                    <a:pt x="273139" y="313898"/>
                  </a:cubicBezTo>
                  <a:cubicBezTo>
                    <a:pt x="277688" y="345743"/>
                    <a:pt x="281770" y="377658"/>
                    <a:pt x="286787" y="409433"/>
                  </a:cubicBezTo>
                  <a:cubicBezTo>
                    <a:pt x="326144" y="658698"/>
                    <a:pt x="262204" y="575936"/>
                    <a:pt x="573390" y="559558"/>
                  </a:cubicBezTo>
                  <a:cubicBezTo>
                    <a:pt x="577939" y="541361"/>
                    <a:pt x="583953" y="523469"/>
                    <a:pt x="587037" y="504967"/>
                  </a:cubicBezTo>
                  <a:cubicBezTo>
                    <a:pt x="593067" y="468789"/>
                    <a:pt x="580340" y="426302"/>
                    <a:pt x="600685" y="395785"/>
                  </a:cubicBezTo>
                  <a:cubicBezTo>
                    <a:pt x="609784" y="382137"/>
                    <a:pt x="627981" y="413982"/>
                    <a:pt x="641629" y="423080"/>
                  </a:cubicBezTo>
                  <a:cubicBezTo>
                    <a:pt x="653365" y="440685"/>
                    <a:pt x="688231" y="498785"/>
                    <a:pt x="709867" y="504967"/>
                  </a:cubicBezTo>
                  <a:cubicBezTo>
                    <a:pt x="727902" y="510120"/>
                    <a:pt x="746261" y="495868"/>
                    <a:pt x="764458" y="491319"/>
                  </a:cubicBezTo>
                  <a:cubicBezTo>
                    <a:pt x="773557" y="477671"/>
                    <a:pt x="790122" y="466697"/>
                    <a:pt x="791754" y="450376"/>
                  </a:cubicBezTo>
                  <a:cubicBezTo>
                    <a:pt x="794955" y="418368"/>
                    <a:pt x="778106" y="354842"/>
                    <a:pt x="778106" y="35484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Flowchart: Connector 9"/>
            <p:cNvSpPr/>
            <p:nvPr/>
          </p:nvSpPr>
          <p:spPr>
            <a:xfrm>
              <a:off x="2223630" y="2271991"/>
              <a:ext cx="74583" cy="761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1"/>
            <p:cNvCxnSpPr/>
            <p:nvPr/>
          </p:nvCxnSpPr>
          <p:spPr>
            <a:xfrm rot="10800000" flipV="1">
              <a:off x="4267230" y="1281706"/>
              <a:ext cx="1142200" cy="304703"/>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758" name="TextBox 16"/>
            <p:cNvSpPr txBox="1">
              <a:spLocks noChangeArrowheads="1"/>
            </p:cNvSpPr>
            <p:nvPr/>
          </p:nvSpPr>
          <p:spPr bwMode="auto">
            <a:xfrm>
              <a:off x="5450520" y="965576"/>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a:t>Hücre Membranı</a:t>
              </a:r>
              <a:endParaRPr lang="en-US"/>
            </a:p>
          </p:txBody>
        </p:sp>
        <p:cxnSp>
          <p:nvCxnSpPr>
            <p:cNvPr id="15" name="Straight Arrow Connector 17"/>
            <p:cNvCxnSpPr/>
            <p:nvPr/>
          </p:nvCxnSpPr>
          <p:spPr>
            <a:xfrm>
              <a:off x="900298" y="1894921"/>
              <a:ext cx="1218915" cy="382783"/>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760" name="Rectangle 20"/>
            <p:cNvSpPr>
              <a:spLocks noChangeArrowheads="1"/>
            </p:cNvSpPr>
            <p:nvPr/>
          </p:nvSpPr>
          <p:spPr bwMode="auto">
            <a:xfrm>
              <a:off x="171506" y="1400969"/>
              <a:ext cx="1035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Nükleus</a:t>
              </a:r>
              <a:endParaRPr lang="en-US"/>
            </a:p>
          </p:txBody>
        </p:sp>
        <p:cxnSp>
          <p:nvCxnSpPr>
            <p:cNvPr id="17" name="Straight Arrow Connector 22"/>
            <p:cNvCxnSpPr/>
            <p:nvPr/>
          </p:nvCxnSpPr>
          <p:spPr>
            <a:xfrm rot="10800000">
              <a:off x="3928406" y="2348167"/>
              <a:ext cx="1446928" cy="380879"/>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1762" name="Rectangle 25"/>
            <p:cNvSpPr>
              <a:spLocks noChangeArrowheads="1"/>
            </p:cNvSpPr>
            <p:nvPr/>
          </p:nvSpPr>
          <p:spPr bwMode="auto">
            <a:xfrm>
              <a:off x="5424751" y="2600373"/>
              <a:ext cx="1366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a:t>Sitoplazma</a:t>
              </a:r>
              <a:endParaRPr lang="en-US"/>
            </a:p>
          </p:txBody>
        </p:sp>
        <p:sp>
          <p:nvSpPr>
            <p:cNvPr id="19" name="Flowchart: Connector 6"/>
            <p:cNvSpPr/>
            <p:nvPr/>
          </p:nvSpPr>
          <p:spPr>
            <a:xfrm>
              <a:off x="1987092" y="2094882"/>
              <a:ext cx="839602" cy="83793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64613" cy="1116013"/>
          </a:xfrm>
        </p:spPr>
        <p:txBody>
          <a:bodyPr>
            <a:normAutofit fontScale="90000"/>
          </a:bodyPr>
          <a:lstStyle/>
          <a:p>
            <a:pPr marL="484632" algn="r" eaLnBrk="1" fontAlgn="auto" hangingPunct="1">
              <a:spcAft>
                <a:spcPts val="0"/>
              </a:spcAft>
              <a:defRPr/>
            </a:pPr>
            <a:r>
              <a:rPr lang="en-US" sz="3600" b="1" i="1" dirty="0" smtClean="0">
                <a:effectLst>
                  <a:outerShdw blurRad="38100" dist="38100" dir="2700000" algn="tl">
                    <a:srgbClr val="000000">
                      <a:alpha val="43137"/>
                    </a:srgbClr>
                  </a:outerShdw>
                </a:effectLst>
                <a:ea typeface="+mj-ea"/>
              </a:rPr>
              <a:t>Pro</a:t>
            </a:r>
            <a:r>
              <a:rPr lang="tr-TR" sz="3600" b="1" i="1" dirty="0" smtClean="0">
                <a:effectLst>
                  <a:outerShdw blurRad="38100" dist="38100" dir="2700000" algn="tl">
                    <a:srgbClr val="000000">
                      <a:alpha val="43137"/>
                    </a:srgbClr>
                  </a:outerShdw>
                </a:effectLst>
                <a:ea typeface="+mj-ea"/>
              </a:rPr>
              <a:t>faz</a:t>
            </a:r>
            <a:r>
              <a:rPr lang="en-US" sz="7300" b="1" dirty="0" smtClean="0">
                <a:ea typeface="+mj-ea"/>
              </a:rPr>
              <a:t> </a:t>
            </a:r>
            <a:br>
              <a:rPr lang="en-US" sz="7300" b="1" dirty="0" smtClean="0">
                <a:ea typeface="+mj-ea"/>
              </a:rPr>
            </a:br>
            <a:endParaRPr lang="en-US" b="1" dirty="0">
              <a:ea typeface="+mj-ea"/>
            </a:endParaRPr>
          </a:p>
        </p:txBody>
      </p:sp>
      <p:sp>
        <p:nvSpPr>
          <p:cNvPr id="32771" name="Text Placeholder 2"/>
          <p:cNvSpPr>
            <a:spLocks noGrp="1"/>
          </p:cNvSpPr>
          <p:nvPr>
            <p:ph type="body" sz="half" idx="1"/>
          </p:nvPr>
        </p:nvSpPr>
        <p:spPr>
          <a:xfrm>
            <a:off x="-166688" y="3860800"/>
            <a:ext cx="9144001" cy="2514600"/>
          </a:xfrm>
        </p:spPr>
        <p:txBody>
          <a:bodyPr/>
          <a:lstStyle/>
          <a:p>
            <a:pPr eaLnBrk="1" hangingPunct="1">
              <a:buClr>
                <a:schemeClr val="tx1"/>
              </a:buClr>
              <a:buFont typeface="Comic Sans MS" charset="0"/>
              <a:buChar char="•"/>
            </a:pPr>
            <a:r>
              <a:rPr lang="en-US">
                <a:latin typeface="Comic Sans MS" charset="0"/>
              </a:rPr>
              <a:t>.</a:t>
            </a:r>
            <a:endParaRPr lang="en-US" b="1" u="sng">
              <a:solidFill>
                <a:schemeClr val="bg1"/>
              </a:solidFill>
              <a:latin typeface="Comic Sans MS" charset="0"/>
            </a:endParaRPr>
          </a:p>
        </p:txBody>
      </p:sp>
      <p:sp>
        <p:nvSpPr>
          <p:cNvPr id="16" name="Freeform 15"/>
          <p:cNvSpPr/>
          <p:nvPr/>
        </p:nvSpPr>
        <p:spPr>
          <a:xfrm>
            <a:off x="3001963" y="5459413"/>
            <a:ext cx="165100" cy="80962"/>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3168650" y="5570538"/>
            <a:ext cx="93663" cy="219075"/>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a:off x="3321050" y="5722938"/>
            <a:ext cx="93663" cy="219075"/>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a:off x="3276600" y="5410200"/>
            <a:ext cx="163513" cy="82550"/>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2776" name="Grup 7"/>
          <p:cNvGrpSpPr>
            <a:grpSpLocks/>
          </p:cNvGrpSpPr>
          <p:nvPr/>
        </p:nvGrpSpPr>
        <p:grpSpPr bwMode="auto">
          <a:xfrm>
            <a:off x="-36513" y="869950"/>
            <a:ext cx="6421438" cy="1550988"/>
            <a:chOff x="139534" y="1565293"/>
            <a:chExt cx="6421656" cy="1550989"/>
          </a:xfrm>
        </p:grpSpPr>
        <p:grpSp>
          <p:nvGrpSpPr>
            <p:cNvPr id="32789" name="Grup 3"/>
            <p:cNvGrpSpPr>
              <a:grpSpLocks/>
            </p:cNvGrpSpPr>
            <p:nvPr/>
          </p:nvGrpSpPr>
          <p:grpSpPr bwMode="auto">
            <a:xfrm>
              <a:off x="139534" y="1565293"/>
              <a:ext cx="6421656" cy="1550989"/>
              <a:chOff x="-161027" y="4648200"/>
              <a:chExt cx="9305027" cy="2008188"/>
            </a:xfrm>
          </p:grpSpPr>
          <p:sp>
            <p:nvSpPr>
              <p:cNvPr id="6" name="Oval 5"/>
              <p:cNvSpPr/>
              <p:nvPr/>
            </p:nvSpPr>
            <p:spPr>
              <a:xfrm>
                <a:off x="2134751" y="4800304"/>
                <a:ext cx="4188986" cy="175331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lowchart: Connector 6"/>
              <p:cNvSpPr/>
              <p:nvPr/>
            </p:nvSpPr>
            <p:spPr>
              <a:xfrm>
                <a:off x="2820263" y="5258673"/>
                <a:ext cx="837337" cy="83657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10800000" flipV="1">
                <a:off x="5944176" y="4952409"/>
                <a:ext cx="1143287" cy="306265"/>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794" name="TextBox 16"/>
              <p:cNvSpPr txBox="1">
                <a:spLocks noChangeArrowheads="1"/>
              </p:cNvSpPr>
              <p:nvPr/>
            </p:nvSpPr>
            <p:spPr bwMode="auto">
              <a:xfrm>
                <a:off x="7162800" y="4648200"/>
                <a:ext cx="1981200" cy="39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400">
                    <a:solidFill>
                      <a:schemeClr val="bg1"/>
                    </a:solidFill>
                  </a:rPr>
                  <a:t>Sentrioller</a:t>
                </a:r>
                <a:endParaRPr lang="en-US" sz="1400">
                  <a:solidFill>
                    <a:schemeClr val="bg1"/>
                  </a:solidFill>
                </a:endParaRPr>
              </a:p>
            </p:txBody>
          </p:sp>
          <p:cxnSp>
            <p:nvCxnSpPr>
              <p:cNvPr id="18" name="Straight Arrow Connector 17"/>
              <p:cNvCxnSpPr>
                <a:endCxn id="16" idx="1"/>
              </p:cNvCxnSpPr>
              <p:nvPr/>
            </p:nvCxnSpPr>
            <p:spPr>
              <a:xfrm>
                <a:off x="1828800" y="5258673"/>
                <a:ext cx="1173192" cy="281598"/>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796" name="Rectangle 20"/>
              <p:cNvSpPr>
                <a:spLocks noChangeArrowheads="1"/>
              </p:cNvSpPr>
              <p:nvPr/>
            </p:nvSpPr>
            <p:spPr bwMode="auto">
              <a:xfrm>
                <a:off x="-161027" y="4776284"/>
                <a:ext cx="2576409" cy="39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Kardeş kromatitler</a:t>
                </a:r>
                <a:endParaRPr lang="en-US" sz="1400">
                  <a:solidFill>
                    <a:schemeClr val="bg1"/>
                  </a:solidFill>
                </a:endParaRPr>
              </a:p>
            </p:txBody>
          </p:sp>
          <p:cxnSp>
            <p:nvCxnSpPr>
              <p:cNvPr id="23" name="Straight Arrow Connector 22"/>
              <p:cNvCxnSpPr/>
              <p:nvPr/>
            </p:nvCxnSpPr>
            <p:spPr>
              <a:xfrm rot="10800000">
                <a:off x="5410488" y="6095246"/>
                <a:ext cx="1446937" cy="382316"/>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798" name="Rectangle 25"/>
              <p:cNvSpPr>
                <a:spLocks noChangeArrowheads="1"/>
              </p:cNvSpPr>
              <p:nvPr/>
            </p:nvSpPr>
            <p:spPr bwMode="auto">
              <a:xfrm>
                <a:off x="7038246" y="6188320"/>
                <a:ext cx="1528843" cy="398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İğ iplikleri</a:t>
                </a:r>
                <a:endParaRPr lang="en-US" sz="1400">
                  <a:solidFill>
                    <a:schemeClr val="bg1"/>
                  </a:solidFill>
                </a:endParaRPr>
              </a:p>
            </p:txBody>
          </p:sp>
          <p:sp>
            <p:nvSpPr>
              <p:cNvPr id="14" name="Freeform 13"/>
              <p:cNvSpPr/>
              <p:nvPr/>
            </p:nvSpPr>
            <p:spPr>
              <a:xfrm>
                <a:off x="3015795" y="5418999"/>
                <a:ext cx="94316" cy="217879"/>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3153817" y="5612213"/>
                <a:ext cx="165627" cy="80162"/>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a:off x="3305642" y="5764317"/>
                <a:ext cx="165627" cy="80162"/>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3353951" y="5334725"/>
                <a:ext cx="92015" cy="217879"/>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Arc 27"/>
              <p:cNvSpPr/>
              <p:nvPr/>
            </p:nvSpPr>
            <p:spPr>
              <a:xfrm>
                <a:off x="4267200" y="5258673"/>
                <a:ext cx="609601" cy="912626"/>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Arc 28"/>
              <p:cNvSpPr/>
              <p:nvPr/>
            </p:nvSpPr>
            <p:spPr>
              <a:xfrm flipH="1">
                <a:off x="5334575" y="5258673"/>
                <a:ext cx="685512" cy="1066785"/>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1" name="Arc 30"/>
              <p:cNvSpPr/>
              <p:nvPr/>
            </p:nvSpPr>
            <p:spPr>
              <a:xfrm>
                <a:off x="4800888" y="5104513"/>
                <a:ext cx="457776" cy="83862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Arc 32"/>
              <p:cNvSpPr/>
              <p:nvPr/>
            </p:nvSpPr>
            <p:spPr>
              <a:xfrm flipH="1">
                <a:off x="5486400" y="5638933"/>
                <a:ext cx="915550" cy="838629"/>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Arc 33"/>
              <p:cNvSpPr/>
              <p:nvPr/>
            </p:nvSpPr>
            <p:spPr>
              <a:xfrm rot="3805836" flipH="1">
                <a:off x="4325353" y="5780589"/>
                <a:ext cx="686525" cy="1065074"/>
              </a:xfrm>
              <a:prstGeom prst="arc">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Rectangle 36"/>
              <p:cNvSpPr/>
              <p:nvPr/>
            </p:nvSpPr>
            <p:spPr>
              <a:xfrm>
                <a:off x="4800888" y="5028461"/>
                <a:ext cx="46008" cy="154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5714138" y="5867090"/>
                <a:ext cx="78213" cy="228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5028626" y="5791037"/>
                <a:ext cx="213934" cy="45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Rectangle 37"/>
            <p:cNvSpPr/>
            <p:nvPr/>
          </p:nvSpPr>
          <p:spPr>
            <a:xfrm>
              <a:off x="4073494" y="2136793"/>
              <a:ext cx="147642" cy="34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2777" name="Grup 8"/>
          <p:cNvGrpSpPr>
            <a:grpSpLocks/>
          </p:cNvGrpSpPr>
          <p:nvPr/>
        </p:nvGrpSpPr>
        <p:grpSpPr bwMode="auto">
          <a:xfrm>
            <a:off x="1530350" y="3122613"/>
            <a:ext cx="2825750" cy="2254250"/>
            <a:chOff x="1171043" y="3123000"/>
            <a:chExt cx="2824653" cy="2253416"/>
          </a:xfrm>
        </p:grpSpPr>
        <p:pic>
          <p:nvPicPr>
            <p:cNvPr id="32785" name="Picture 10" descr="animal_pro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1641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6" name="Grup 40"/>
            <p:cNvGrpSpPr>
              <a:grpSpLocks/>
            </p:cNvGrpSpPr>
            <p:nvPr/>
          </p:nvGrpSpPr>
          <p:grpSpPr bwMode="auto">
            <a:xfrm>
              <a:off x="1171043" y="3123000"/>
              <a:ext cx="1438003" cy="820167"/>
              <a:chOff x="685800" y="3048000"/>
              <a:chExt cx="1438003" cy="820167"/>
            </a:xfrm>
          </p:grpSpPr>
          <p:cxnSp>
            <p:nvCxnSpPr>
              <p:cNvPr id="42" name="Straight Arrow Connector 9"/>
              <p:cNvCxnSpPr/>
              <p:nvPr/>
            </p:nvCxnSpPr>
            <p:spPr>
              <a:xfrm>
                <a:off x="1331662" y="3357447"/>
                <a:ext cx="791855" cy="510986"/>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788" name="Rectangle 12"/>
              <p:cNvSpPr>
                <a:spLocks noChangeArrowheads="1"/>
              </p:cNvSpPr>
              <p:nvPr/>
            </p:nvSpPr>
            <p:spPr bwMode="auto">
              <a:xfrm>
                <a:off x="685800" y="3048000"/>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İğ iplikleri</a:t>
                </a:r>
                <a:endParaRPr lang="en-US" sz="1400">
                  <a:solidFill>
                    <a:schemeClr val="bg1"/>
                  </a:solidFill>
                </a:endParaRPr>
              </a:p>
            </p:txBody>
          </p:sp>
        </p:grpSp>
      </p:grpSp>
      <p:grpSp>
        <p:nvGrpSpPr>
          <p:cNvPr id="32778" name="Grup 9"/>
          <p:cNvGrpSpPr>
            <a:grpSpLocks/>
          </p:cNvGrpSpPr>
          <p:nvPr/>
        </p:nvGrpSpPr>
        <p:grpSpPr bwMode="auto">
          <a:xfrm>
            <a:off x="5448300" y="3213100"/>
            <a:ext cx="3371850" cy="2160588"/>
            <a:chOff x="5087800" y="3213216"/>
            <a:chExt cx="3372632" cy="2160000"/>
          </a:xfrm>
        </p:grpSpPr>
        <p:pic>
          <p:nvPicPr>
            <p:cNvPr id="32781" name="Picture 14" descr="plant_prop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7840" y="3213216"/>
              <a:ext cx="21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2" name="Grup 43"/>
            <p:cNvGrpSpPr>
              <a:grpSpLocks/>
            </p:cNvGrpSpPr>
            <p:nvPr/>
          </p:nvGrpSpPr>
          <p:grpSpPr bwMode="auto">
            <a:xfrm>
              <a:off x="6300193" y="4509120"/>
              <a:ext cx="2160239" cy="444625"/>
              <a:chOff x="6300193" y="5072607"/>
              <a:chExt cx="2160239" cy="444625"/>
            </a:xfrm>
          </p:grpSpPr>
          <p:cxnSp>
            <p:nvCxnSpPr>
              <p:cNvPr id="45" name="Straight Arrow Connector 13"/>
              <p:cNvCxnSpPr/>
              <p:nvPr/>
            </p:nvCxnSpPr>
            <p:spPr>
              <a:xfrm rot="10800000">
                <a:off x="6300931" y="5073338"/>
                <a:ext cx="1143265" cy="228538"/>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784" name="Rectangle 15"/>
              <p:cNvSpPr>
                <a:spLocks noChangeArrowheads="1"/>
              </p:cNvSpPr>
              <p:nvPr/>
            </p:nvSpPr>
            <p:spPr bwMode="auto">
              <a:xfrm>
                <a:off x="7445411" y="5209455"/>
                <a:ext cx="10150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Sentioller</a:t>
                </a:r>
                <a:endParaRPr lang="en-US" sz="1400">
                  <a:solidFill>
                    <a:schemeClr val="bg1"/>
                  </a:solidFill>
                </a:endParaRPr>
              </a:p>
            </p:txBody>
          </p:sp>
        </p:grpSp>
      </p:grpSp>
      <p:sp>
        <p:nvSpPr>
          <p:cNvPr id="32779" name="Text Box 10"/>
          <p:cNvSpPr txBox="1">
            <a:spLocks noChangeArrowheads="1"/>
          </p:cNvSpPr>
          <p:nvPr/>
        </p:nvSpPr>
        <p:spPr bwMode="auto">
          <a:xfrm>
            <a:off x="2195513" y="558958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Hayvan Hücresi </a:t>
            </a:r>
            <a:endParaRPr lang="en-US" sz="2000"/>
          </a:p>
        </p:txBody>
      </p:sp>
      <p:sp>
        <p:nvSpPr>
          <p:cNvPr id="32780" name="Text Box 11"/>
          <p:cNvSpPr txBox="1">
            <a:spLocks noChangeArrowheads="1"/>
          </p:cNvSpPr>
          <p:nvPr/>
        </p:nvSpPr>
        <p:spPr bwMode="auto">
          <a:xfrm>
            <a:off x="5580063" y="5589588"/>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Bitki Hücresi</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3492500" y="2565400"/>
            <a:ext cx="4038600" cy="2382838"/>
            <a:chOff x="2496" y="1248"/>
            <a:chExt cx="3072" cy="1981"/>
          </a:xfrm>
        </p:grpSpPr>
        <p:grpSp>
          <p:nvGrpSpPr>
            <p:cNvPr id="6164" name="Group 53"/>
            <p:cNvGrpSpPr>
              <a:grpSpLocks/>
            </p:cNvGrpSpPr>
            <p:nvPr/>
          </p:nvGrpSpPr>
          <p:grpSpPr bwMode="auto">
            <a:xfrm>
              <a:off x="2496" y="1248"/>
              <a:ext cx="3072" cy="1981"/>
              <a:chOff x="2496" y="1248"/>
              <a:chExt cx="3072" cy="1981"/>
            </a:xfrm>
          </p:grpSpPr>
          <p:pic>
            <p:nvPicPr>
              <p:cNvPr id="6166" name="Picture 43" descr="lbdna06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248"/>
                <a:ext cx="3072" cy="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Rectangle 52"/>
              <p:cNvSpPr>
                <a:spLocks noChangeArrowheads="1"/>
              </p:cNvSpPr>
              <p:nvPr/>
            </p:nvSpPr>
            <p:spPr bwMode="auto">
              <a:xfrm>
                <a:off x="2496" y="1248"/>
                <a:ext cx="1152" cy="1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65" name="Rectangle 54"/>
            <p:cNvSpPr>
              <a:spLocks noChangeArrowheads="1"/>
            </p:cNvSpPr>
            <p:nvPr/>
          </p:nvSpPr>
          <p:spPr bwMode="auto">
            <a:xfrm>
              <a:off x="2640" y="2832"/>
              <a:ext cx="624" cy="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41"/>
          <p:cNvGrpSpPr>
            <a:grpSpLocks/>
          </p:cNvGrpSpPr>
          <p:nvPr/>
        </p:nvGrpSpPr>
        <p:grpSpPr bwMode="auto">
          <a:xfrm>
            <a:off x="5003800" y="1268413"/>
            <a:ext cx="2971800" cy="1905000"/>
            <a:chOff x="3408" y="0"/>
            <a:chExt cx="2352" cy="1488"/>
          </a:xfrm>
        </p:grpSpPr>
        <p:grpSp>
          <p:nvGrpSpPr>
            <p:cNvPr id="6160" name="Group 39"/>
            <p:cNvGrpSpPr>
              <a:grpSpLocks/>
            </p:cNvGrpSpPr>
            <p:nvPr/>
          </p:nvGrpSpPr>
          <p:grpSpPr bwMode="auto">
            <a:xfrm>
              <a:off x="3408" y="0"/>
              <a:ext cx="2352" cy="1488"/>
              <a:chOff x="3408" y="0"/>
              <a:chExt cx="2352" cy="1488"/>
            </a:xfrm>
          </p:grpSpPr>
          <p:pic>
            <p:nvPicPr>
              <p:cNvPr id="6162" name="Picture 37" descr="Rx-FISH"/>
              <p:cNvPicPr>
                <a:picLocks noChangeAspect="1" noChangeArrowheads="1"/>
              </p:cNvPicPr>
              <p:nvPr/>
            </p:nvPicPr>
            <p:blipFill>
              <a:blip r:embed="rId4">
                <a:extLst>
                  <a:ext uri="{28A0092B-C50C-407E-A947-70E740481C1C}">
                    <a14:useLocalDpi xmlns:a14="http://schemas.microsoft.com/office/drawing/2010/main" val="0"/>
                  </a:ext>
                </a:extLst>
              </a:blip>
              <a:srcRect b="9654"/>
              <a:stretch>
                <a:fillRect/>
              </a:stretch>
            </p:blipFill>
            <p:spPr bwMode="auto">
              <a:xfrm>
                <a:off x="3408" y="0"/>
                <a:ext cx="235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Rectangle 38"/>
              <p:cNvSpPr>
                <a:spLocks noChangeArrowheads="1"/>
              </p:cNvSpPr>
              <p:nvPr/>
            </p:nvSpPr>
            <p:spPr bwMode="auto">
              <a:xfrm>
                <a:off x="4368" y="0"/>
                <a:ext cx="384" cy="9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161" name="Rectangle 40"/>
            <p:cNvSpPr>
              <a:spLocks noChangeArrowheads="1"/>
            </p:cNvSpPr>
            <p:nvPr/>
          </p:nvSpPr>
          <p:spPr bwMode="auto">
            <a:xfrm>
              <a:off x="3744" y="288"/>
              <a:ext cx="240" cy="96"/>
            </a:xfrm>
            <a:prstGeom prst="rect">
              <a:avLst/>
            </a:prstGeom>
            <a:solidFill>
              <a:schemeClr val="tx1"/>
            </a:solidFill>
            <a:ln w="9525">
              <a:solidFill>
                <a:schemeClr val="tx1"/>
              </a:solidFill>
              <a:miter lim="800000"/>
              <a:headEnd/>
              <a:tailEnd/>
            </a:ln>
          </p:spPr>
          <p:txBody>
            <a:bodyPr wrap="none" anchor="ctr"/>
            <a:lstStyle/>
            <a:p>
              <a:endParaRPr lang="en-US"/>
            </a:p>
          </p:txBody>
        </p:sp>
      </p:grpSp>
      <p:grpSp>
        <p:nvGrpSpPr>
          <p:cNvPr id="6" name="Group 51"/>
          <p:cNvGrpSpPr>
            <a:grpSpLocks/>
          </p:cNvGrpSpPr>
          <p:nvPr/>
        </p:nvGrpSpPr>
        <p:grpSpPr bwMode="auto">
          <a:xfrm>
            <a:off x="1955800" y="1268413"/>
            <a:ext cx="3048000" cy="2895600"/>
            <a:chOff x="720" y="192"/>
            <a:chExt cx="2592" cy="2736"/>
          </a:xfrm>
        </p:grpSpPr>
        <p:grpSp>
          <p:nvGrpSpPr>
            <p:cNvPr id="6152" name="Group 49"/>
            <p:cNvGrpSpPr>
              <a:grpSpLocks/>
            </p:cNvGrpSpPr>
            <p:nvPr/>
          </p:nvGrpSpPr>
          <p:grpSpPr bwMode="auto">
            <a:xfrm>
              <a:off x="720" y="192"/>
              <a:ext cx="2592" cy="2736"/>
              <a:chOff x="720" y="192"/>
              <a:chExt cx="2592" cy="2736"/>
            </a:xfrm>
          </p:grpSpPr>
          <p:grpSp>
            <p:nvGrpSpPr>
              <p:cNvPr id="6154" name="Group 47"/>
              <p:cNvGrpSpPr>
                <a:grpSpLocks/>
              </p:cNvGrpSpPr>
              <p:nvPr/>
            </p:nvGrpSpPr>
            <p:grpSpPr bwMode="auto">
              <a:xfrm>
                <a:off x="720" y="192"/>
                <a:ext cx="2592" cy="2736"/>
                <a:chOff x="720" y="192"/>
                <a:chExt cx="2592" cy="2736"/>
              </a:xfrm>
            </p:grpSpPr>
            <p:grpSp>
              <p:nvGrpSpPr>
                <p:cNvPr id="6156" name="Group 45"/>
                <p:cNvGrpSpPr>
                  <a:grpSpLocks/>
                </p:cNvGrpSpPr>
                <p:nvPr/>
              </p:nvGrpSpPr>
              <p:grpSpPr bwMode="auto">
                <a:xfrm>
                  <a:off x="720" y="192"/>
                  <a:ext cx="2592" cy="2736"/>
                  <a:chOff x="720" y="192"/>
                  <a:chExt cx="2592" cy="2736"/>
                </a:xfrm>
              </p:grpSpPr>
              <p:pic>
                <p:nvPicPr>
                  <p:cNvPr id="6158" name="Picture 5" descr="cell"/>
                  <p:cNvPicPr>
                    <a:picLocks noChangeAspect="1" noChangeArrowheads="1"/>
                  </p:cNvPicPr>
                  <p:nvPr/>
                </p:nvPicPr>
                <p:blipFill>
                  <a:blip r:embed="rId5">
                    <a:extLst>
                      <a:ext uri="{28A0092B-C50C-407E-A947-70E740481C1C}">
                        <a14:useLocalDpi xmlns:a14="http://schemas.microsoft.com/office/drawing/2010/main" val="0"/>
                      </a:ext>
                    </a:extLst>
                  </a:blip>
                  <a:srcRect l="18518" t="6415" r="14815" b="2171"/>
                  <a:stretch>
                    <a:fillRect/>
                  </a:stretch>
                </p:blipFill>
                <p:spPr bwMode="auto">
                  <a:xfrm>
                    <a:off x="720" y="192"/>
                    <a:ext cx="259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Rectangle 44"/>
                  <p:cNvSpPr>
                    <a:spLocks noChangeArrowheads="1"/>
                  </p:cNvSpPr>
                  <p:nvPr/>
                </p:nvSpPr>
                <p:spPr bwMode="auto">
                  <a:xfrm>
                    <a:off x="2976" y="192"/>
                    <a:ext cx="336"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57" name="Rectangle 46"/>
                <p:cNvSpPr>
                  <a:spLocks noChangeArrowheads="1"/>
                </p:cNvSpPr>
                <p:nvPr/>
              </p:nvSpPr>
              <p:spPr bwMode="auto">
                <a:xfrm>
                  <a:off x="3168" y="528"/>
                  <a:ext cx="14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55" name="Rectangle 48"/>
              <p:cNvSpPr>
                <a:spLocks noChangeArrowheads="1"/>
              </p:cNvSpPr>
              <p:nvPr/>
            </p:nvSpPr>
            <p:spPr bwMode="auto">
              <a:xfrm>
                <a:off x="720" y="2400"/>
                <a:ext cx="240" cy="5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6153" name="Rectangle 50"/>
            <p:cNvSpPr>
              <a:spLocks noChangeArrowheads="1"/>
            </p:cNvSpPr>
            <p:nvPr/>
          </p:nvSpPr>
          <p:spPr bwMode="auto">
            <a:xfrm>
              <a:off x="3264" y="1824"/>
              <a:ext cx="48" cy="7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104" name="Text Box 56"/>
          <p:cNvSpPr txBox="1">
            <a:spLocks noChangeArrowheads="1"/>
          </p:cNvSpPr>
          <p:nvPr/>
        </p:nvSpPr>
        <p:spPr bwMode="auto">
          <a:xfrm>
            <a:off x="250825" y="333375"/>
            <a:ext cx="4598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en-GB" sz="1400" b="1">
                <a:solidFill>
                  <a:srgbClr val="F4EE00"/>
                </a:solidFill>
              </a:rPr>
              <a:t>50 milyar hücre/insan</a:t>
            </a:r>
          </a:p>
          <a:p>
            <a:pPr algn="ctr" eaLnBrk="1" hangingPunct="1"/>
            <a:r>
              <a:rPr lang="en-GB" sz="1400" b="1">
                <a:solidFill>
                  <a:srgbClr val="F4EE00"/>
                </a:solidFill>
              </a:rPr>
              <a:t>2 metre DNA/hücre</a:t>
            </a:r>
          </a:p>
          <a:p>
            <a:pPr algn="ctr" eaLnBrk="1" hangingPunct="1"/>
            <a:r>
              <a:rPr lang="en-GB" sz="1400" b="1">
                <a:solidFill>
                  <a:srgbClr val="F4EE00"/>
                </a:solidFill>
              </a:rPr>
              <a:t>3.2 milyar baz/hücre</a:t>
            </a:r>
          </a:p>
          <a:p>
            <a:pPr algn="ctr" eaLnBrk="1" hangingPunct="1"/>
            <a:r>
              <a:rPr lang="en-GB" sz="1400" b="1">
                <a:solidFill>
                  <a:srgbClr val="F4EE00"/>
                </a:solidFill>
              </a:rPr>
              <a:t>2 birey arasında 3.2 milyon bazlık bir fark (%0.1)</a:t>
            </a:r>
          </a:p>
        </p:txBody>
      </p:sp>
      <p:sp>
        <p:nvSpPr>
          <p:cNvPr id="2105" name="Text Box 57"/>
          <p:cNvSpPr txBox="1">
            <a:spLocks noChangeArrowheads="1"/>
          </p:cNvSpPr>
          <p:nvPr/>
        </p:nvSpPr>
        <p:spPr bwMode="auto">
          <a:xfrm>
            <a:off x="5816600" y="260350"/>
            <a:ext cx="332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en-GB" sz="1400" b="1">
                <a:solidFill>
                  <a:srgbClr val="FAF400"/>
                </a:solidFill>
              </a:rPr>
              <a:t>23 ciltlik bir ansiklopedi</a:t>
            </a:r>
          </a:p>
          <a:p>
            <a:pPr algn="ctr" eaLnBrk="1" hangingPunct="1"/>
            <a:r>
              <a:rPr lang="en-GB" sz="1400" b="1">
                <a:solidFill>
                  <a:srgbClr val="FAF400"/>
                </a:solidFill>
              </a:rPr>
              <a:t>Sayfalar doğru ciltlerde</a:t>
            </a:r>
          </a:p>
          <a:p>
            <a:pPr algn="ctr" eaLnBrk="1" hangingPunct="1"/>
            <a:r>
              <a:rPr lang="en-GB" sz="1400" b="1">
                <a:solidFill>
                  <a:srgbClr val="FAF400"/>
                </a:solidFill>
              </a:rPr>
              <a:t>Bazı satırların sırası yanlış</a:t>
            </a:r>
          </a:p>
          <a:p>
            <a:pPr algn="ctr" eaLnBrk="1" hangingPunct="1"/>
            <a:r>
              <a:rPr lang="en-GB" sz="1400" b="1">
                <a:solidFill>
                  <a:srgbClr val="FAF400"/>
                </a:solidFill>
              </a:rPr>
              <a:t>Ve bazı noktalarda eksikler mevcut.</a:t>
            </a:r>
          </a:p>
        </p:txBody>
      </p:sp>
      <p:sp>
        <p:nvSpPr>
          <p:cNvPr id="2106" name="Text Box 58"/>
          <p:cNvSpPr txBox="1">
            <a:spLocks noChangeArrowheads="1"/>
          </p:cNvSpPr>
          <p:nvPr/>
        </p:nvSpPr>
        <p:spPr bwMode="auto">
          <a:xfrm>
            <a:off x="0" y="5013325"/>
            <a:ext cx="58689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en-GB" sz="1400" b="1">
                <a:solidFill>
                  <a:srgbClr val="FAF400"/>
                </a:solidFill>
              </a:rPr>
              <a:t>Bu ansiklopedinin 34.000 konu başlığı (gen)</a:t>
            </a:r>
          </a:p>
          <a:p>
            <a:pPr algn="ctr" eaLnBrk="1" hangingPunct="1"/>
            <a:r>
              <a:rPr lang="en-GB" sz="1400" b="1">
                <a:solidFill>
                  <a:srgbClr val="FAF400"/>
                </a:solidFill>
              </a:rPr>
              <a:t>500.000 indeks maddesi (RNA) bulunuyor.</a:t>
            </a:r>
          </a:p>
          <a:p>
            <a:pPr algn="ctr" eaLnBrk="1" hangingPunct="1"/>
            <a:r>
              <a:rPr lang="en-GB" sz="1400" b="1">
                <a:solidFill>
                  <a:srgbClr val="FAF400"/>
                </a:solidFill>
              </a:rPr>
              <a:t>21.135 konu başlığı hakkında genel bilgimiz var.</a:t>
            </a:r>
          </a:p>
          <a:p>
            <a:pPr algn="ctr" eaLnBrk="1" hangingPunct="1"/>
            <a:r>
              <a:rPr lang="en-GB" sz="1400" b="1">
                <a:solidFill>
                  <a:srgbClr val="FAF400"/>
                </a:solidFill>
              </a:rPr>
              <a:t>3372sinin hakkında tahmin yapıyoruz.</a:t>
            </a:r>
          </a:p>
          <a:p>
            <a:pPr algn="ctr" eaLnBrk="1" hangingPunct="1"/>
            <a:r>
              <a:rPr lang="en-GB" sz="1400" b="1">
                <a:solidFill>
                  <a:srgbClr val="FAF400"/>
                </a:solidFill>
              </a:rPr>
              <a:t>603 tanesini hastalıklarla ilişkilendiriyoruz.</a:t>
            </a:r>
          </a:p>
          <a:p>
            <a:pPr algn="ctr" eaLnBrk="1" hangingPunct="1"/>
            <a:r>
              <a:rPr lang="en-GB" sz="1400" b="1">
                <a:solidFill>
                  <a:srgbClr val="FAF400"/>
                </a:solidFill>
              </a:rPr>
              <a:t>9740 tanesini kategorize edememiş durumdayız.</a:t>
            </a:r>
          </a:p>
          <a:p>
            <a:pPr algn="ctr" eaLnBrk="1" hangingPunct="1"/>
            <a:endParaRPr lang="en-GB" sz="1400" b="1">
              <a:solidFill>
                <a:srgbClr val="FAF4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104"/>
                                        </p:tgtEl>
                                        <p:attrNameLst>
                                          <p:attrName>style.visibility</p:attrName>
                                        </p:attrNameLst>
                                      </p:cBhvr>
                                      <p:to>
                                        <p:strVal val="visible"/>
                                      </p:to>
                                    </p:set>
                                    <p:animEffect transition="in" filter="slide(fromBottom)">
                                      <p:cBhvr>
                                        <p:cTn id="25" dur="500"/>
                                        <p:tgtEl>
                                          <p:spTgt spid="210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2105"/>
                                        </p:tgtEl>
                                        <p:attrNameLst>
                                          <p:attrName>style.visibility</p:attrName>
                                        </p:attrNameLst>
                                      </p:cBhvr>
                                      <p:to>
                                        <p:strVal val="visible"/>
                                      </p:to>
                                    </p:set>
                                    <p:animEffect transition="in" filter="slide(fromTop)">
                                      <p:cBhvr>
                                        <p:cTn id="30" dur="500"/>
                                        <p:tgtEl>
                                          <p:spTgt spid="210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8" fill="hold" grpId="0" nodeType="clickEffect">
                                  <p:stCondLst>
                                    <p:cond delay="0"/>
                                  </p:stCondLst>
                                  <p:childTnLst>
                                    <p:set>
                                      <p:cBhvr>
                                        <p:cTn id="34" dur="1" fill="hold">
                                          <p:stCondLst>
                                            <p:cond delay="0"/>
                                          </p:stCondLst>
                                        </p:cTn>
                                        <p:tgtEl>
                                          <p:spTgt spid="2106"/>
                                        </p:tgtEl>
                                        <p:attrNameLst>
                                          <p:attrName>style.visibility</p:attrName>
                                        </p:attrNameLst>
                                      </p:cBhvr>
                                      <p:to>
                                        <p:strVal val="visible"/>
                                      </p:to>
                                    </p:set>
                                    <p:animEffect transition="in" filter="slide(fromLeft)">
                                      <p:cBhvr>
                                        <p:cTn id="35" dur="500"/>
                                        <p:tgtEl>
                                          <p:spTgt spid="2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4" grpId="0" autoUpdateAnimBg="0"/>
      <p:bldP spid="2105" grpId="0" autoUpdateAnimBg="0"/>
      <p:bldP spid="210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93175" cy="1770063"/>
          </a:xfrm>
        </p:spPr>
        <p:txBody>
          <a:bodyPr>
            <a:normAutofit/>
          </a:bodyPr>
          <a:lstStyle/>
          <a:p>
            <a:pPr marL="484632" algn="r" eaLnBrk="1" fontAlgn="auto" hangingPunct="1">
              <a:spcAft>
                <a:spcPts val="0"/>
              </a:spcAft>
              <a:defRPr/>
            </a:pPr>
            <a:r>
              <a:rPr lang="en-US" sz="3200" b="1" i="1" dirty="0" smtClean="0">
                <a:effectLst>
                  <a:outerShdw blurRad="38100" dist="38100" dir="2700000" algn="tl">
                    <a:srgbClr val="000000">
                      <a:alpha val="43137"/>
                    </a:srgbClr>
                  </a:outerShdw>
                </a:effectLst>
                <a:ea typeface="+mj-ea"/>
              </a:rPr>
              <a:t>Meta</a:t>
            </a:r>
            <a:r>
              <a:rPr lang="tr-TR" sz="3200" b="1" i="1" dirty="0" smtClean="0">
                <a:effectLst>
                  <a:outerShdw blurRad="38100" dist="38100" dir="2700000" algn="tl">
                    <a:srgbClr val="000000">
                      <a:alpha val="43137"/>
                    </a:srgbClr>
                  </a:outerShdw>
                </a:effectLst>
                <a:ea typeface="+mj-ea"/>
              </a:rPr>
              <a:t>faz</a:t>
            </a:r>
            <a:r>
              <a:rPr lang="en-US" sz="7300" b="1" dirty="0" smtClean="0">
                <a:ea typeface="+mj-ea"/>
              </a:rPr>
              <a:t/>
            </a:r>
            <a:br>
              <a:rPr lang="en-US" sz="7300" b="1" dirty="0" smtClean="0">
                <a:ea typeface="+mj-ea"/>
              </a:rPr>
            </a:br>
            <a:r>
              <a:rPr lang="en-US" b="1" dirty="0" smtClean="0">
                <a:ea typeface="+mj-ea"/>
              </a:rPr>
              <a:t> </a:t>
            </a:r>
            <a:endParaRPr lang="en-US" b="1" dirty="0">
              <a:ea typeface="+mj-ea"/>
            </a:endParaRPr>
          </a:p>
        </p:txBody>
      </p:sp>
      <p:sp>
        <p:nvSpPr>
          <p:cNvPr id="14" name="Freeform 13"/>
          <p:cNvSpPr/>
          <p:nvPr/>
        </p:nvSpPr>
        <p:spPr>
          <a:xfrm>
            <a:off x="4114800" y="6019800"/>
            <a:ext cx="246063" cy="371475"/>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0" name="Freeform 19"/>
          <p:cNvSpPr/>
          <p:nvPr/>
        </p:nvSpPr>
        <p:spPr>
          <a:xfrm>
            <a:off x="3962400" y="5257800"/>
            <a:ext cx="457200" cy="381000"/>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4" name="Freeform 23"/>
          <p:cNvSpPr/>
          <p:nvPr/>
        </p:nvSpPr>
        <p:spPr>
          <a:xfrm>
            <a:off x="3810000" y="5638800"/>
            <a:ext cx="544513" cy="381000"/>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a:xfrm>
            <a:off x="3886200" y="4876800"/>
            <a:ext cx="457200" cy="381000"/>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nvGrpSpPr>
          <p:cNvPr id="33799" name="Grup 20"/>
          <p:cNvGrpSpPr>
            <a:grpSpLocks/>
          </p:cNvGrpSpPr>
          <p:nvPr/>
        </p:nvGrpSpPr>
        <p:grpSpPr bwMode="auto">
          <a:xfrm>
            <a:off x="323850" y="1028700"/>
            <a:ext cx="5534025" cy="1493838"/>
            <a:chOff x="1154112" y="3607329"/>
            <a:chExt cx="7055272" cy="1752600"/>
          </a:xfrm>
        </p:grpSpPr>
        <p:cxnSp>
          <p:nvCxnSpPr>
            <p:cNvPr id="12" name="Straight Arrow Connector 11"/>
            <p:cNvCxnSpPr/>
            <p:nvPr/>
          </p:nvCxnSpPr>
          <p:spPr>
            <a:xfrm rot="10800000" flipV="1">
              <a:off x="5258556" y="3851315"/>
              <a:ext cx="989682" cy="456309"/>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05" name="TextBox 16"/>
            <p:cNvSpPr txBox="1">
              <a:spLocks noChangeArrowheads="1"/>
            </p:cNvSpPr>
            <p:nvPr/>
          </p:nvSpPr>
          <p:spPr bwMode="auto">
            <a:xfrm>
              <a:off x="6228184" y="3625279"/>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400">
                  <a:solidFill>
                    <a:schemeClr val="bg1"/>
                  </a:solidFill>
                </a:rPr>
                <a:t>Sentrioller</a:t>
              </a:r>
              <a:endParaRPr lang="en-US" sz="1400">
                <a:solidFill>
                  <a:schemeClr val="bg1"/>
                </a:solidFill>
              </a:endParaRPr>
            </a:p>
          </p:txBody>
        </p:sp>
        <p:sp>
          <p:nvSpPr>
            <p:cNvPr id="33806" name="Rectangle 25"/>
            <p:cNvSpPr>
              <a:spLocks noChangeArrowheads="1"/>
            </p:cNvSpPr>
            <p:nvPr/>
          </p:nvSpPr>
          <p:spPr bwMode="auto">
            <a:xfrm>
              <a:off x="5652120" y="5013176"/>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İğ iplikleri</a:t>
              </a:r>
              <a:endParaRPr lang="en-US" sz="1400">
                <a:solidFill>
                  <a:schemeClr val="bg1"/>
                </a:solidFill>
              </a:endParaRPr>
            </a:p>
          </p:txBody>
        </p:sp>
        <p:grpSp>
          <p:nvGrpSpPr>
            <p:cNvPr id="33807" name="Grup 17"/>
            <p:cNvGrpSpPr>
              <a:grpSpLocks/>
            </p:cNvGrpSpPr>
            <p:nvPr/>
          </p:nvGrpSpPr>
          <p:grpSpPr bwMode="auto">
            <a:xfrm>
              <a:off x="1154112" y="3607329"/>
              <a:ext cx="4495800" cy="1752600"/>
              <a:chOff x="1725612" y="3607329"/>
              <a:chExt cx="4495800" cy="1752600"/>
            </a:xfrm>
          </p:grpSpPr>
          <p:grpSp>
            <p:nvGrpSpPr>
              <p:cNvPr id="33808" name="Grup 14"/>
              <p:cNvGrpSpPr>
                <a:grpSpLocks/>
              </p:cNvGrpSpPr>
              <p:nvPr/>
            </p:nvGrpSpPr>
            <p:grpSpPr bwMode="auto">
              <a:xfrm>
                <a:off x="1725612" y="3607329"/>
                <a:ext cx="4495800" cy="1752600"/>
                <a:chOff x="1649412" y="4095222"/>
                <a:chExt cx="4495800" cy="1752600"/>
              </a:xfrm>
            </p:grpSpPr>
            <p:grpSp>
              <p:nvGrpSpPr>
                <p:cNvPr id="33812" name="Grup 6"/>
                <p:cNvGrpSpPr>
                  <a:grpSpLocks/>
                </p:cNvGrpSpPr>
                <p:nvPr/>
              </p:nvGrpSpPr>
              <p:grpSpPr bwMode="auto">
                <a:xfrm>
                  <a:off x="1649412" y="4095222"/>
                  <a:ext cx="4495800" cy="1752600"/>
                  <a:chOff x="2209800" y="4800600"/>
                  <a:chExt cx="4495800" cy="1752600"/>
                </a:xfrm>
              </p:grpSpPr>
              <p:sp>
                <p:nvSpPr>
                  <p:cNvPr id="6" name="Oval 5"/>
                  <p:cNvSpPr/>
                  <p:nvPr/>
                </p:nvSpPr>
                <p:spPr>
                  <a:xfrm>
                    <a:off x="2209800" y="4800600"/>
                    <a:ext cx="4189448" cy="1752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Arrow Connector 22"/>
                  <p:cNvCxnSpPr/>
                  <p:nvPr/>
                </p:nvCxnSpPr>
                <p:spPr>
                  <a:xfrm rot="10800000">
                    <a:off x="5257775" y="5944166"/>
                    <a:ext cx="1447080" cy="379947"/>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4037371" y="5944166"/>
                    <a:ext cx="457399" cy="456310"/>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 name="Freeform 18"/>
                  <p:cNvSpPr/>
                  <p:nvPr/>
                </p:nvSpPr>
                <p:spPr>
                  <a:xfrm>
                    <a:off x="3962487" y="5256910"/>
                    <a:ext cx="380491" cy="381809"/>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Freeform 21"/>
                  <p:cNvSpPr/>
                  <p:nvPr/>
                </p:nvSpPr>
                <p:spPr>
                  <a:xfrm>
                    <a:off x="3962487" y="5638719"/>
                    <a:ext cx="380491" cy="381810"/>
                  </a:xfrm>
                  <a:custGeom>
                    <a:avLst/>
                    <a:gdLst>
                      <a:gd name="connsiteX0" fmla="*/ 0 w 93260"/>
                      <a:gd name="connsiteY0" fmla="*/ 0 h 218364"/>
                      <a:gd name="connsiteX1" fmla="*/ 81887 w 93260"/>
                      <a:gd name="connsiteY1" fmla="*/ 191069 h 218364"/>
                      <a:gd name="connsiteX2" fmla="*/ 68239 w 93260"/>
                      <a:gd name="connsiteY2" fmla="*/ 163773 h 218364"/>
                      <a:gd name="connsiteX3" fmla="*/ 68239 w 93260"/>
                      <a:gd name="connsiteY3" fmla="*/ 177421 h 218364"/>
                    </a:gdLst>
                    <a:ahLst/>
                    <a:cxnLst>
                      <a:cxn ang="0">
                        <a:pos x="connsiteX0" y="connsiteY0"/>
                      </a:cxn>
                      <a:cxn ang="0">
                        <a:pos x="connsiteX1" y="connsiteY1"/>
                      </a:cxn>
                      <a:cxn ang="0">
                        <a:pos x="connsiteX2" y="connsiteY2"/>
                      </a:cxn>
                      <a:cxn ang="0">
                        <a:pos x="connsiteX3" y="connsiteY3"/>
                      </a:cxn>
                    </a:cxnLst>
                    <a:rect l="l" t="t" r="r" b="b"/>
                    <a:pathLst>
                      <a:path w="93260" h="218364">
                        <a:moveTo>
                          <a:pt x="0" y="0"/>
                        </a:moveTo>
                        <a:cubicBezTo>
                          <a:pt x="35257" y="81887"/>
                          <a:pt x="70514" y="163774"/>
                          <a:pt x="81887" y="191069"/>
                        </a:cubicBezTo>
                        <a:cubicBezTo>
                          <a:pt x="93260" y="218364"/>
                          <a:pt x="70514" y="166048"/>
                          <a:pt x="68239" y="163773"/>
                        </a:cubicBezTo>
                        <a:cubicBezTo>
                          <a:pt x="65964" y="161498"/>
                          <a:pt x="67101" y="169459"/>
                          <a:pt x="68239"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Freeform 24"/>
                  <p:cNvSpPr/>
                  <p:nvPr/>
                </p:nvSpPr>
                <p:spPr>
                  <a:xfrm>
                    <a:off x="3885579" y="4953324"/>
                    <a:ext cx="544426" cy="303586"/>
                  </a:xfrm>
                  <a:custGeom>
                    <a:avLst/>
                    <a:gdLst>
                      <a:gd name="connsiteX0" fmla="*/ 163774 w 163774"/>
                      <a:gd name="connsiteY0" fmla="*/ 0 h 81887"/>
                      <a:gd name="connsiteX1" fmla="*/ 0 w 163774"/>
                      <a:gd name="connsiteY1" fmla="*/ 81887 h 81887"/>
                      <a:gd name="connsiteX2" fmla="*/ 0 w 163774"/>
                      <a:gd name="connsiteY2" fmla="*/ 81887 h 81887"/>
                    </a:gdLst>
                    <a:ahLst/>
                    <a:cxnLst>
                      <a:cxn ang="0">
                        <a:pos x="connsiteX0" y="connsiteY0"/>
                      </a:cxn>
                      <a:cxn ang="0">
                        <a:pos x="connsiteX1" y="connsiteY1"/>
                      </a:cxn>
                      <a:cxn ang="0">
                        <a:pos x="connsiteX2" y="connsiteY2"/>
                      </a:cxn>
                    </a:cxnLst>
                    <a:rect l="l" t="t" r="r" b="b"/>
                    <a:pathLst>
                      <a:path w="163774" h="81887">
                        <a:moveTo>
                          <a:pt x="163774" y="0"/>
                        </a:moveTo>
                        <a:lnTo>
                          <a:pt x="0" y="81887"/>
                        </a:lnTo>
                        <a:lnTo>
                          <a:pt x="0" y="8188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Rectangle 36"/>
                  <p:cNvSpPr/>
                  <p:nvPr/>
                </p:nvSpPr>
                <p:spPr>
                  <a:xfrm>
                    <a:off x="2361592" y="5715081"/>
                    <a:ext cx="46549" cy="152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361592" y="5562357"/>
                    <a:ext cx="212508" cy="4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Connector 46"/>
                  <p:cNvCxnSpPr/>
                  <p:nvPr/>
                </p:nvCxnSpPr>
                <p:spPr>
                  <a:xfrm flipV="1">
                    <a:off x="2535647" y="5161922"/>
                    <a:ext cx="1546250" cy="446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2"/>
                  </p:cNvCxnSpPr>
                  <p:nvPr/>
                </p:nvCxnSpPr>
                <p:spPr>
                  <a:xfrm rot="5400000" flipH="1" flipV="1">
                    <a:off x="3153472" y="4725019"/>
                    <a:ext cx="199285" cy="1568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0" idx="2"/>
                    <a:endCxn id="43" idx="3"/>
                  </p:cNvCxnSpPr>
                  <p:nvPr/>
                </p:nvCxnSpPr>
                <p:spPr>
                  <a:xfrm>
                    <a:off x="2468858" y="5608919"/>
                    <a:ext cx="1588753" cy="29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7" idx="3"/>
                    <a:endCxn id="44" idx="1"/>
                  </p:cNvCxnSpPr>
                  <p:nvPr/>
                </p:nvCxnSpPr>
                <p:spPr>
                  <a:xfrm>
                    <a:off x="2408141" y="5791443"/>
                    <a:ext cx="1801260" cy="437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91187" y="5143297"/>
                    <a:ext cx="2040079" cy="3575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037371" y="5448745"/>
                    <a:ext cx="2171631" cy="106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7371" y="5668519"/>
                    <a:ext cx="2133178" cy="1601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266070" y="5783993"/>
                    <a:ext cx="1942932" cy="42651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3813" name="Grup 12"/>
                <p:cNvGrpSpPr>
                  <a:grpSpLocks/>
                </p:cNvGrpSpPr>
                <p:nvPr/>
              </p:nvGrpSpPr>
              <p:grpSpPr bwMode="auto">
                <a:xfrm>
                  <a:off x="3475112" y="4446240"/>
                  <a:ext cx="304800" cy="1143000"/>
                  <a:chOff x="4038600" y="5105400"/>
                  <a:chExt cx="304800" cy="1143000"/>
                </a:xfrm>
              </p:grpSpPr>
              <p:grpSp>
                <p:nvGrpSpPr>
                  <p:cNvPr id="33814" name="Grup 10"/>
                  <p:cNvGrpSpPr>
                    <a:grpSpLocks/>
                  </p:cNvGrpSpPr>
                  <p:nvPr/>
                </p:nvGrpSpPr>
                <p:grpSpPr bwMode="auto">
                  <a:xfrm>
                    <a:off x="4038600" y="5105400"/>
                    <a:ext cx="228600" cy="381000"/>
                    <a:chOff x="4038600" y="5105400"/>
                    <a:chExt cx="228600" cy="381000"/>
                  </a:xfrm>
                </p:grpSpPr>
                <p:sp>
                  <p:nvSpPr>
                    <p:cNvPr id="41" name="Flowchart: Connector 40"/>
                    <p:cNvSpPr/>
                    <p:nvPr/>
                  </p:nvSpPr>
                  <p:spPr>
                    <a:xfrm>
                      <a:off x="4115355" y="5104529"/>
                      <a:ext cx="151793" cy="763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lowchart: Connector 41"/>
                    <p:cNvSpPr/>
                    <p:nvPr/>
                  </p:nvSpPr>
                  <p:spPr>
                    <a:xfrm flipV="1">
                      <a:off x="4038447" y="5409978"/>
                      <a:ext cx="151793" cy="7636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3815" name="Grup 9"/>
                  <p:cNvGrpSpPr>
                    <a:grpSpLocks/>
                  </p:cNvGrpSpPr>
                  <p:nvPr/>
                </p:nvGrpSpPr>
                <p:grpSpPr bwMode="auto">
                  <a:xfrm>
                    <a:off x="4038600" y="5791200"/>
                    <a:ext cx="304800" cy="457200"/>
                    <a:chOff x="4038600" y="5791200"/>
                    <a:chExt cx="304800" cy="457200"/>
                  </a:xfrm>
                </p:grpSpPr>
                <p:sp>
                  <p:nvSpPr>
                    <p:cNvPr id="43" name="Flowchart: Connector 42"/>
                    <p:cNvSpPr/>
                    <p:nvPr/>
                  </p:nvSpPr>
                  <p:spPr>
                    <a:xfrm>
                      <a:off x="4038447" y="5786200"/>
                      <a:ext cx="153816" cy="763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lowchart: Connector 43"/>
                    <p:cNvSpPr/>
                    <p:nvPr/>
                  </p:nvSpPr>
                  <p:spPr>
                    <a:xfrm>
                      <a:off x="4192263" y="6171735"/>
                      <a:ext cx="151793" cy="7636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grpSp>
            <p:nvGrpSpPr>
              <p:cNvPr id="33809" name="Grup 16"/>
              <p:cNvGrpSpPr>
                <a:grpSpLocks/>
              </p:cNvGrpSpPr>
              <p:nvPr/>
            </p:nvGrpSpPr>
            <p:grpSpPr bwMode="auto">
              <a:xfrm>
                <a:off x="5573712" y="4280261"/>
                <a:ext cx="228600" cy="304800"/>
                <a:chOff x="6019800" y="5486400"/>
                <a:chExt cx="228600" cy="304800"/>
              </a:xfrm>
            </p:grpSpPr>
            <p:sp>
              <p:nvSpPr>
                <p:cNvPr id="38" name="Rectangle 37"/>
                <p:cNvSpPr/>
                <p:nvPr/>
              </p:nvSpPr>
              <p:spPr>
                <a:xfrm>
                  <a:off x="6019112" y="5485826"/>
                  <a:ext cx="212507" cy="46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170902" y="5562188"/>
                  <a:ext cx="76908" cy="229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pic>
        <p:nvPicPr>
          <p:cNvPr id="33800" name="Picture 10" descr="animal_metaphas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00250" y="3454400"/>
            <a:ext cx="2159000" cy="2159000"/>
          </a:xfrm>
          <a:noFill/>
        </p:spPr>
      </p:pic>
      <p:pic>
        <p:nvPicPr>
          <p:cNvPr id="33801" name="Picture 12" descr="plant_metaphas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80000" y="3478213"/>
            <a:ext cx="2160588" cy="2160587"/>
          </a:xfrm>
          <a:noFill/>
        </p:spPr>
      </p:pic>
      <p:sp>
        <p:nvSpPr>
          <p:cNvPr id="33802" name="Text Box 10"/>
          <p:cNvSpPr txBox="1">
            <a:spLocks noChangeArrowheads="1"/>
          </p:cNvSpPr>
          <p:nvPr/>
        </p:nvSpPr>
        <p:spPr bwMode="auto">
          <a:xfrm>
            <a:off x="2073275" y="564038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Hayvan Hücresi </a:t>
            </a:r>
            <a:endParaRPr lang="en-US" sz="2000"/>
          </a:p>
        </p:txBody>
      </p:sp>
      <p:sp>
        <p:nvSpPr>
          <p:cNvPr id="33803" name="Text Box 11"/>
          <p:cNvSpPr txBox="1">
            <a:spLocks noChangeArrowheads="1"/>
          </p:cNvSpPr>
          <p:nvPr/>
        </p:nvSpPr>
        <p:spPr bwMode="auto">
          <a:xfrm>
            <a:off x="5226050" y="5692775"/>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Bitki Hücresi</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893175" cy="1406525"/>
          </a:xfrm>
        </p:spPr>
        <p:txBody>
          <a:bodyPr>
            <a:normAutofit fontScale="90000"/>
          </a:bodyPr>
          <a:lstStyle/>
          <a:p>
            <a:pPr marL="484632" algn="r" eaLnBrk="1" fontAlgn="auto" hangingPunct="1">
              <a:spcAft>
                <a:spcPts val="0"/>
              </a:spcAft>
              <a:defRPr/>
            </a:pPr>
            <a:r>
              <a:rPr lang="en-US" sz="3600" b="1" i="1" dirty="0" smtClean="0">
                <a:effectLst>
                  <a:outerShdw blurRad="38100" dist="38100" dir="2700000" algn="tl">
                    <a:srgbClr val="000000">
                      <a:alpha val="43137"/>
                    </a:srgbClr>
                  </a:outerShdw>
                </a:effectLst>
                <a:ea typeface="+mj-ea"/>
              </a:rPr>
              <a:t>Ana</a:t>
            </a:r>
            <a:r>
              <a:rPr lang="tr-TR" sz="3600" b="1" i="1" dirty="0" smtClean="0">
                <a:effectLst>
                  <a:outerShdw blurRad="38100" dist="38100" dir="2700000" algn="tl">
                    <a:srgbClr val="000000">
                      <a:alpha val="43137"/>
                    </a:srgbClr>
                  </a:outerShdw>
                </a:effectLst>
                <a:ea typeface="+mj-ea"/>
              </a:rPr>
              <a:t>faz</a:t>
            </a:r>
            <a:r>
              <a:rPr lang="en-US" sz="7300" b="1" dirty="0" smtClean="0">
                <a:ea typeface="+mj-ea"/>
              </a:rPr>
              <a:t> </a:t>
            </a:r>
            <a:br>
              <a:rPr lang="en-US" sz="7300" b="1" dirty="0" smtClean="0">
                <a:ea typeface="+mj-ea"/>
              </a:rPr>
            </a:br>
            <a:endParaRPr lang="en-US" b="1" dirty="0">
              <a:ea typeface="+mj-ea"/>
            </a:endParaRPr>
          </a:p>
        </p:txBody>
      </p:sp>
      <p:grpSp>
        <p:nvGrpSpPr>
          <p:cNvPr id="34819" name="Grup 9"/>
          <p:cNvGrpSpPr>
            <a:grpSpLocks/>
          </p:cNvGrpSpPr>
          <p:nvPr/>
        </p:nvGrpSpPr>
        <p:grpSpPr bwMode="auto">
          <a:xfrm>
            <a:off x="484188" y="-665163"/>
            <a:ext cx="5900737" cy="3230563"/>
            <a:chOff x="254496" y="-801729"/>
            <a:chExt cx="7042648" cy="3600375"/>
          </a:xfrm>
        </p:grpSpPr>
        <p:sp>
          <p:nvSpPr>
            <p:cNvPr id="34824" name="TextBox 16"/>
            <p:cNvSpPr txBox="1">
              <a:spLocks noChangeArrowheads="1"/>
            </p:cNvSpPr>
            <p:nvPr/>
          </p:nvSpPr>
          <p:spPr bwMode="auto">
            <a:xfrm>
              <a:off x="5315944" y="1119268"/>
              <a:ext cx="198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400">
                  <a:solidFill>
                    <a:schemeClr val="bg1"/>
                  </a:solidFill>
                </a:rPr>
                <a:t>sentrioller</a:t>
              </a:r>
              <a:endParaRPr lang="en-US" sz="1400">
                <a:solidFill>
                  <a:schemeClr val="bg1"/>
                </a:solidFill>
              </a:endParaRPr>
            </a:p>
          </p:txBody>
        </p:sp>
        <p:sp>
          <p:nvSpPr>
            <p:cNvPr id="34825" name="Rectangle 25"/>
            <p:cNvSpPr>
              <a:spLocks noChangeArrowheads="1"/>
            </p:cNvSpPr>
            <p:nvPr/>
          </p:nvSpPr>
          <p:spPr bwMode="auto">
            <a:xfrm>
              <a:off x="4788396" y="2404186"/>
              <a:ext cx="1055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İğ iplikleri</a:t>
              </a:r>
              <a:endParaRPr lang="en-US" sz="1400">
                <a:solidFill>
                  <a:schemeClr val="bg1"/>
                </a:solidFill>
              </a:endParaRPr>
            </a:p>
          </p:txBody>
        </p:sp>
        <p:grpSp>
          <p:nvGrpSpPr>
            <p:cNvPr id="34826" name="Grup 8"/>
            <p:cNvGrpSpPr>
              <a:grpSpLocks/>
            </p:cNvGrpSpPr>
            <p:nvPr/>
          </p:nvGrpSpPr>
          <p:grpSpPr bwMode="auto">
            <a:xfrm>
              <a:off x="254496" y="-801729"/>
              <a:ext cx="5029200" cy="3600375"/>
              <a:chOff x="406896" y="-430063"/>
              <a:chExt cx="5029200" cy="3600375"/>
            </a:xfrm>
          </p:grpSpPr>
          <p:grpSp>
            <p:nvGrpSpPr>
              <p:cNvPr id="34827" name="Grup 7"/>
              <p:cNvGrpSpPr>
                <a:grpSpLocks/>
              </p:cNvGrpSpPr>
              <p:nvPr/>
            </p:nvGrpSpPr>
            <p:grpSpPr bwMode="auto">
              <a:xfrm>
                <a:off x="406896" y="-430063"/>
                <a:ext cx="5029200" cy="3600375"/>
                <a:chOff x="1291167" y="789137"/>
                <a:chExt cx="5029200" cy="3600375"/>
              </a:xfrm>
            </p:grpSpPr>
            <p:grpSp>
              <p:nvGrpSpPr>
                <p:cNvPr id="34831" name="Grup 2"/>
                <p:cNvGrpSpPr>
                  <a:grpSpLocks/>
                </p:cNvGrpSpPr>
                <p:nvPr/>
              </p:nvGrpSpPr>
              <p:grpSpPr bwMode="auto">
                <a:xfrm>
                  <a:off x="1291167" y="789137"/>
                  <a:ext cx="5029200" cy="3600375"/>
                  <a:chOff x="2209800" y="2952825"/>
                  <a:chExt cx="5029200" cy="3600375"/>
                </a:xfrm>
              </p:grpSpPr>
              <p:sp>
                <p:nvSpPr>
                  <p:cNvPr id="6" name="Oval 5"/>
                  <p:cNvSpPr/>
                  <p:nvPr/>
                </p:nvSpPr>
                <p:spPr>
                  <a:xfrm>
                    <a:off x="2209800" y="4799898"/>
                    <a:ext cx="4191105" cy="175330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rot="10800000" flipV="1">
                    <a:off x="6247433" y="5105973"/>
                    <a:ext cx="990936" cy="456460"/>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5256499" y="5942818"/>
                    <a:ext cx="1449455" cy="382153"/>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361377" y="5714587"/>
                    <a:ext cx="47367" cy="152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361377" y="5562434"/>
                    <a:ext cx="214102" cy="4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7" name="Straight Connector 46"/>
                  <p:cNvCxnSpPr/>
                  <p:nvPr/>
                </p:nvCxnSpPr>
                <p:spPr>
                  <a:xfrm flipV="1">
                    <a:off x="2590637" y="5258127"/>
                    <a:ext cx="1066724" cy="304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0" idx="2"/>
                  </p:cNvCxnSpPr>
                  <p:nvPr/>
                </p:nvCxnSpPr>
                <p:spPr>
                  <a:xfrm rot="5400000" flipH="1" flipV="1">
                    <a:off x="2964436" y="4991297"/>
                    <a:ext cx="122076" cy="1112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0" idx="2"/>
                  </p:cNvCxnSpPr>
                  <p:nvPr/>
                </p:nvCxnSpPr>
                <p:spPr>
                  <a:xfrm rot="16200000" flipH="1">
                    <a:off x="2896464" y="5181345"/>
                    <a:ext cx="182231" cy="1036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7" idx="3"/>
                  </p:cNvCxnSpPr>
                  <p:nvPr/>
                </p:nvCxnSpPr>
                <p:spPr>
                  <a:xfrm>
                    <a:off x="2408744" y="5790664"/>
                    <a:ext cx="1097039" cy="382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29133" y="5182051"/>
                    <a:ext cx="1432403" cy="4352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799872" y="5486357"/>
                    <a:ext cx="1485455" cy="106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5029133" y="5714587"/>
                    <a:ext cx="1676821" cy="1521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5029133" y="5817202"/>
                    <a:ext cx="1333878" cy="304307"/>
                  </a:xfrm>
                  <a:prstGeom prst="line">
                    <a:avLst/>
                  </a:prstGeom>
                </p:spPr>
                <p:style>
                  <a:lnRef idx="1">
                    <a:schemeClr val="accent1"/>
                  </a:lnRef>
                  <a:fillRef idx="0">
                    <a:schemeClr val="accent1"/>
                  </a:fillRef>
                  <a:effectRef idx="0">
                    <a:schemeClr val="accent1"/>
                  </a:effectRef>
                  <a:fontRef idx="minor">
                    <a:schemeClr val="tx1"/>
                  </a:fontRef>
                </p:style>
              </p:cxnSp>
              <p:sp>
                <p:nvSpPr>
                  <p:cNvPr id="52" name="Flowchart: Connector 51"/>
                  <p:cNvSpPr/>
                  <p:nvPr/>
                </p:nvSpPr>
                <p:spPr>
                  <a:xfrm>
                    <a:off x="4953345" y="5182051"/>
                    <a:ext cx="151577" cy="760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2" name="Straight Connector 61"/>
                  <p:cNvCxnSpPr>
                    <a:stCxn id="41" idx="7"/>
                  </p:cNvCxnSpPr>
                  <p:nvPr/>
                </p:nvCxnSpPr>
                <p:spPr>
                  <a:xfrm rot="5400000" flipH="1" flipV="1">
                    <a:off x="2876971" y="2871120"/>
                    <a:ext cx="86693" cy="25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505784" y="5334204"/>
                    <a:ext cx="456625" cy="16276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flipH="1" flipV="1">
                    <a:off x="4805788" y="6091112"/>
                    <a:ext cx="86692" cy="25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flipH="1" flipV="1">
                    <a:off x="4804904" y="5785921"/>
                    <a:ext cx="88461" cy="25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4577476" y="5479781"/>
                    <a:ext cx="86693" cy="251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4805788" y="5100346"/>
                    <a:ext cx="86692" cy="25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3738181" y="5633767"/>
                    <a:ext cx="88461" cy="25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3739066" y="5938959"/>
                    <a:ext cx="86692" cy="250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41" idx="5"/>
                  </p:cNvCxnSpPr>
                  <p:nvPr/>
                </p:nvCxnSpPr>
                <p:spPr>
                  <a:xfrm rot="16200000" flipH="1">
                    <a:off x="2953850" y="2935778"/>
                    <a:ext cx="10615" cy="327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3815946" y="5327773"/>
                    <a:ext cx="10615" cy="327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3738324" y="5709988"/>
                    <a:ext cx="12385" cy="325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3739209" y="6015180"/>
                    <a:ext cx="10615" cy="325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4805932" y="5024413"/>
                    <a:ext cx="10615" cy="325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4577620" y="5327773"/>
                    <a:ext cx="10615" cy="327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881785" y="5632963"/>
                    <a:ext cx="12384" cy="32778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730144" y="5939103"/>
                    <a:ext cx="10615" cy="32589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832" name="Grup 4"/>
                <p:cNvGrpSpPr>
                  <a:grpSpLocks/>
                </p:cNvGrpSpPr>
                <p:nvPr/>
              </p:nvGrpSpPr>
              <p:grpSpPr bwMode="auto">
                <a:xfrm>
                  <a:off x="3778779" y="3318892"/>
                  <a:ext cx="381000" cy="685800"/>
                  <a:chOff x="4724400" y="5486400"/>
                  <a:chExt cx="381000" cy="685800"/>
                </a:xfrm>
              </p:grpSpPr>
              <p:sp>
                <p:nvSpPr>
                  <p:cNvPr id="53" name="Flowchart: Connector 52"/>
                  <p:cNvSpPr/>
                  <p:nvPr/>
                </p:nvSpPr>
                <p:spPr>
                  <a:xfrm flipH="1" flipV="1">
                    <a:off x="4724546" y="5486638"/>
                    <a:ext cx="151577" cy="760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Flowchart: Connector 54"/>
                  <p:cNvSpPr/>
                  <p:nvPr/>
                </p:nvSpPr>
                <p:spPr>
                  <a:xfrm>
                    <a:off x="4953806" y="5790945"/>
                    <a:ext cx="151577" cy="760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Flowchart: Connector 55"/>
                  <p:cNvSpPr/>
                  <p:nvPr/>
                </p:nvSpPr>
                <p:spPr>
                  <a:xfrm>
                    <a:off x="4876123" y="6095252"/>
                    <a:ext cx="153472" cy="760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4833" name="Grup 6"/>
                <p:cNvGrpSpPr>
                  <a:grpSpLocks/>
                </p:cNvGrpSpPr>
                <p:nvPr/>
              </p:nvGrpSpPr>
              <p:grpSpPr bwMode="auto">
                <a:xfrm>
                  <a:off x="2589212" y="3029025"/>
                  <a:ext cx="228600" cy="990600"/>
                  <a:chOff x="3505200" y="5181600"/>
                  <a:chExt cx="228600" cy="990600"/>
                </a:xfrm>
              </p:grpSpPr>
              <p:sp>
                <p:nvSpPr>
                  <p:cNvPr id="41" name="Flowchart: Connector 40"/>
                  <p:cNvSpPr/>
                  <p:nvPr/>
                </p:nvSpPr>
                <p:spPr>
                  <a:xfrm>
                    <a:off x="3580822" y="5181553"/>
                    <a:ext cx="153473" cy="760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Flowchart: Connector 41"/>
                  <p:cNvSpPr/>
                  <p:nvPr/>
                </p:nvSpPr>
                <p:spPr>
                  <a:xfrm flipV="1">
                    <a:off x="3505033" y="5485860"/>
                    <a:ext cx="153473" cy="760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lowchart: Connector 42"/>
                  <p:cNvSpPr/>
                  <p:nvPr/>
                </p:nvSpPr>
                <p:spPr>
                  <a:xfrm>
                    <a:off x="3505033" y="5791935"/>
                    <a:ext cx="153473" cy="760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Flowchart: Connector 43"/>
                  <p:cNvSpPr/>
                  <p:nvPr/>
                </p:nvSpPr>
                <p:spPr>
                  <a:xfrm>
                    <a:off x="3505033" y="6096242"/>
                    <a:ext cx="153473" cy="7607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34828" name="Grup 3"/>
              <p:cNvGrpSpPr>
                <a:grpSpLocks/>
              </p:cNvGrpSpPr>
              <p:nvPr/>
            </p:nvGrpSpPr>
            <p:grpSpPr bwMode="auto">
              <a:xfrm>
                <a:off x="4340159" y="2152725"/>
                <a:ext cx="228600" cy="304800"/>
                <a:chOff x="6019800" y="5486400"/>
                <a:chExt cx="228600" cy="304800"/>
              </a:xfrm>
            </p:grpSpPr>
            <p:sp>
              <p:nvSpPr>
                <p:cNvPr id="38" name="Rectangle 37"/>
                <p:cNvSpPr/>
                <p:nvPr/>
              </p:nvSpPr>
              <p:spPr>
                <a:xfrm>
                  <a:off x="6019961" y="5486683"/>
                  <a:ext cx="208419" cy="4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6171538" y="5562759"/>
                  <a:ext cx="71999" cy="228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pic>
        <p:nvPicPr>
          <p:cNvPr id="34820" name="Picture 10" descr="animal_anaphas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006600" y="3357563"/>
            <a:ext cx="2159000" cy="2159000"/>
          </a:xfrm>
          <a:noFill/>
        </p:spPr>
      </p:pic>
      <p:pic>
        <p:nvPicPr>
          <p:cNvPr id="34821" name="Picture 12" descr="plant_anaphas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911725" y="3357563"/>
            <a:ext cx="2160588" cy="2159000"/>
          </a:xfrm>
          <a:noFill/>
        </p:spPr>
      </p:pic>
      <p:sp>
        <p:nvSpPr>
          <p:cNvPr id="34822" name="Text Box 10"/>
          <p:cNvSpPr txBox="1">
            <a:spLocks noChangeArrowheads="1"/>
          </p:cNvSpPr>
          <p:nvPr/>
        </p:nvSpPr>
        <p:spPr bwMode="auto">
          <a:xfrm>
            <a:off x="2073275" y="564038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Hayvan Hücresi </a:t>
            </a:r>
            <a:endParaRPr lang="en-US" sz="2000"/>
          </a:p>
        </p:txBody>
      </p:sp>
      <p:sp>
        <p:nvSpPr>
          <p:cNvPr id="34823" name="Text Box 11"/>
          <p:cNvSpPr txBox="1">
            <a:spLocks noChangeArrowheads="1"/>
          </p:cNvSpPr>
          <p:nvPr/>
        </p:nvSpPr>
        <p:spPr bwMode="auto">
          <a:xfrm>
            <a:off x="5076825" y="5661025"/>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Bitki Hücresi</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64613" cy="1770063"/>
          </a:xfrm>
        </p:spPr>
        <p:txBody>
          <a:bodyPr>
            <a:normAutofit/>
          </a:bodyPr>
          <a:lstStyle/>
          <a:p>
            <a:pPr marL="484632" algn="r" eaLnBrk="1" fontAlgn="auto" hangingPunct="1">
              <a:spcAft>
                <a:spcPts val="0"/>
              </a:spcAft>
              <a:defRPr/>
            </a:pPr>
            <a:r>
              <a:rPr lang="en-US" sz="3200" b="1" i="1" dirty="0" err="1" smtClean="0">
                <a:effectLst>
                  <a:outerShdw blurRad="38100" dist="38100" dir="2700000" algn="tl">
                    <a:srgbClr val="000000">
                      <a:alpha val="43137"/>
                    </a:srgbClr>
                  </a:outerShdw>
                </a:effectLst>
                <a:ea typeface="+mj-ea"/>
              </a:rPr>
              <a:t>Telo</a:t>
            </a:r>
            <a:r>
              <a:rPr lang="tr-TR" sz="3200" b="1" i="1" dirty="0" smtClean="0">
                <a:effectLst>
                  <a:outerShdw blurRad="38100" dist="38100" dir="2700000" algn="tl">
                    <a:srgbClr val="000000">
                      <a:alpha val="43137"/>
                    </a:srgbClr>
                  </a:outerShdw>
                </a:effectLst>
                <a:ea typeface="+mj-ea"/>
              </a:rPr>
              <a:t>faz</a:t>
            </a:r>
            <a:r>
              <a:rPr lang="en-US" sz="7300" b="1" dirty="0" smtClean="0">
                <a:ea typeface="+mj-ea"/>
              </a:rPr>
              <a:t/>
            </a:r>
            <a:br>
              <a:rPr lang="en-US" sz="7300" b="1" dirty="0" smtClean="0">
                <a:ea typeface="+mj-ea"/>
              </a:rPr>
            </a:br>
            <a:endParaRPr lang="en-US" b="1" dirty="0">
              <a:ea typeface="+mj-ea"/>
            </a:endParaRPr>
          </a:p>
        </p:txBody>
      </p:sp>
      <p:grpSp>
        <p:nvGrpSpPr>
          <p:cNvPr id="35843" name="Grup 2"/>
          <p:cNvGrpSpPr>
            <a:grpSpLocks/>
          </p:cNvGrpSpPr>
          <p:nvPr/>
        </p:nvGrpSpPr>
        <p:grpSpPr bwMode="auto">
          <a:xfrm>
            <a:off x="252413" y="1412875"/>
            <a:ext cx="5975350" cy="1206500"/>
            <a:chOff x="304800" y="4848225"/>
            <a:chExt cx="8086272" cy="1679575"/>
          </a:xfrm>
        </p:grpSpPr>
        <p:sp>
          <p:nvSpPr>
            <p:cNvPr id="45" name="Freeform 44"/>
            <p:cNvSpPr/>
            <p:nvPr/>
          </p:nvSpPr>
          <p:spPr>
            <a:xfrm>
              <a:off x="2057828" y="4876955"/>
              <a:ext cx="4337455" cy="1650845"/>
            </a:xfrm>
            <a:custGeom>
              <a:avLst/>
              <a:gdLst>
                <a:gd name="connsiteX0" fmla="*/ 2005362 w 4339129"/>
                <a:gd name="connsiteY0" fmla="*/ 300251 h 1651379"/>
                <a:gd name="connsiteX1" fmla="*/ 1937123 w 4339129"/>
                <a:gd name="connsiteY1" fmla="*/ 218364 h 1651379"/>
                <a:gd name="connsiteX2" fmla="*/ 1896180 w 4339129"/>
                <a:gd name="connsiteY2" fmla="*/ 191069 h 1651379"/>
                <a:gd name="connsiteX3" fmla="*/ 1814293 w 4339129"/>
                <a:gd name="connsiteY3" fmla="*/ 109182 h 1651379"/>
                <a:gd name="connsiteX4" fmla="*/ 1705111 w 4339129"/>
                <a:gd name="connsiteY4" fmla="*/ 81887 h 1651379"/>
                <a:gd name="connsiteX5" fmla="*/ 1664168 w 4339129"/>
                <a:gd name="connsiteY5" fmla="*/ 68239 h 1651379"/>
                <a:gd name="connsiteX6" fmla="*/ 1363917 w 4339129"/>
                <a:gd name="connsiteY6" fmla="*/ 54591 h 1651379"/>
                <a:gd name="connsiteX7" fmla="*/ 1186496 w 4339129"/>
                <a:gd name="connsiteY7" fmla="*/ 54591 h 1651379"/>
                <a:gd name="connsiteX8" fmla="*/ 1063666 w 4339129"/>
                <a:gd name="connsiteY8" fmla="*/ 68239 h 1651379"/>
                <a:gd name="connsiteX9" fmla="*/ 913541 w 4339129"/>
                <a:gd name="connsiteY9" fmla="*/ 109182 h 1651379"/>
                <a:gd name="connsiteX10" fmla="*/ 845302 w 4339129"/>
                <a:gd name="connsiteY10" fmla="*/ 122830 h 1651379"/>
                <a:gd name="connsiteX11" fmla="*/ 804359 w 4339129"/>
                <a:gd name="connsiteY11" fmla="*/ 136478 h 1651379"/>
                <a:gd name="connsiteX12" fmla="*/ 708825 w 4339129"/>
                <a:gd name="connsiteY12" fmla="*/ 163773 h 1651379"/>
                <a:gd name="connsiteX13" fmla="*/ 667881 w 4339129"/>
                <a:gd name="connsiteY13" fmla="*/ 191069 h 1651379"/>
                <a:gd name="connsiteX14" fmla="*/ 585995 w 4339129"/>
                <a:gd name="connsiteY14" fmla="*/ 218364 h 1651379"/>
                <a:gd name="connsiteX15" fmla="*/ 531404 w 4339129"/>
                <a:gd name="connsiteY15" fmla="*/ 245660 h 1651379"/>
                <a:gd name="connsiteX16" fmla="*/ 463165 w 4339129"/>
                <a:gd name="connsiteY16" fmla="*/ 313899 h 1651379"/>
                <a:gd name="connsiteX17" fmla="*/ 394926 w 4339129"/>
                <a:gd name="connsiteY17" fmla="*/ 382138 h 1651379"/>
                <a:gd name="connsiteX18" fmla="*/ 299392 w 4339129"/>
                <a:gd name="connsiteY18" fmla="*/ 409433 h 1651379"/>
                <a:gd name="connsiteX19" fmla="*/ 217505 w 4339129"/>
                <a:gd name="connsiteY19" fmla="*/ 477672 h 1651379"/>
                <a:gd name="connsiteX20" fmla="*/ 176562 w 4339129"/>
                <a:gd name="connsiteY20" fmla="*/ 491320 h 1651379"/>
                <a:gd name="connsiteX21" fmla="*/ 135619 w 4339129"/>
                <a:gd name="connsiteY21" fmla="*/ 532263 h 1651379"/>
                <a:gd name="connsiteX22" fmla="*/ 108323 w 4339129"/>
                <a:gd name="connsiteY22" fmla="*/ 573206 h 1651379"/>
                <a:gd name="connsiteX23" fmla="*/ 67380 w 4339129"/>
                <a:gd name="connsiteY23" fmla="*/ 586854 h 1651379"/>
                <a:gd name="connsiteX24" fmla="*/ 53732 w 4339129"/>
                <a:gd name="connsiteY24" fmla="*/ 928048 h 1651379"/>
                <a:gd name="connsiteX25" fmla="*/ 81028 w 4339129"/>
                <a:gd name="connsiteY25" fmla="*/ 1064526 h 1651379"/>
                <a:gd name="connsiteX26" fmla="*/ 94675 w 4339129"/>
                <a:gd name="connsiteY26" fmla="*/ 1119117 h 1651379"/>
                <a:gd name="connsiteX27" fmla="*/ 121971 w 4339129"/>
                <a:gd name="connsiteY27" fmla="*/ 1160060 h 1651379"/>
                <a:gd name="connsiteX28" fmla="*/ 149266 w 4339129"/>
                <a:gd name="connsiteY28" fmla="*/ 1269242 h 1651379"/>
                <a:gd name="connsiteX29" fmla="*/ 190210 w 4339129"/>
                <a:gd name="connsiteY29" fmla="*/ 1296538 h 1651379"/>
                <a:gd name="connsiteX30" fmla="*/ 258448 w 4339129"/>
                <a:gd name="connsiteY30" fmla="*/ 1378424 h 1651379"/>
                <a:gd name="connsiteX31" fmla="*/ 299392 w 4339129"/>
                <a:gd name="connsiteY31" fmla="*/ 1405720 h 1651379"/>
                <a:gd name="connsiteX32" fmla="*/ 422222 w 4339129"/>
                <a:gd name="connsiteY32" fmla="*/ 1419367 h 1651379"/>
                <a:gd name="connsiteX33" fmla="*/ 504108 w 4339129"/>
                <a:gd name="connsiteY33" fmla="*/ 1446663 h 1651379"/>
                <a:gd name="connsiteX34" fmla="*/ 545051 w 4339129"/>
                <a:gd name="connsiteY34" fmla="*/ 1473958 h 1651379"/>
                <a:gd name="connsiteX35" fmla="*/ 654234 w 4339129"/>
                <a:gd name="connsiteY35" fmla="*/ 1487606 h 1651379"/>
                <a:gd name="connsiteX36" fmla="*/ 722472 w 4339129"/>
                <a:gd name="connsiteY36" fmla="*/ 1501254 h 1651379"/>
                <a:gd name="connsiteX37" fmla="*/ 804359 w 4339129"/>
                <a:gd name="connsiteY37" fmla="*/ 1528549 h 1651379"/>
                <a:gd name="connsiteX38" fmla="*/ 940837 w 4339129"/>
                <a:gd name="connsiteY38" fmla="*/ 1555845 h 1651379"/>
                <a:gd name="connsiteX39" fmla="*/ 1172848 w 4339129"/>
                <a:gd name="connsiteY39" fmla="*/ 1596788 h 1651379"/>
                <a:gd name="connsiteX40" fmla="*/ 1336622 w 4339129"/>
                <a:gd name="connsiteY40" fmla="*/ 1624084 h 1651379"/>
                <a:gd name="connsiteX41" fmla="*/ 1391213 w 4339129"/>
                <a:gd name="connsiteY41" fmla="*/ 1637732 h 1651379"/>
                <a:gd name="connsiteX42" fmla="*/ 1595929 w 4339129"/>
                <a:gd name="connsiteY42" fmla="*/ 1651379 h 1651379"/>
                <a:gd name="connsiteX43" fmla="*/ 1677816 w 4339129"/>
                <a:gd name="connsiteY43" fmla="*/ 1637732 h 1651379"/>
                <a:gd name="connsiteX44" fmla="*/ 1786998 w 4339129"/>
                <a:gd name="connsiteY44" fmla="*/ 1610436 h 1651379"/>
                <a:gd name="connsiteX45" fmla="*/ 1991714 w 4339129"/>
                <a:gd name="connsiteY45" fmla="*/ 1596788 h 1651379"/>
                <a:gd name="connsiteX46" fmla="*/ 2032657 w 4339129"/>
                <a:gd name="connsiteY46" fmla="*/ 1569493 h 1651379"/>
                <a:gd name="connsiteX47" fmla="*/ 2073601 w 4339129"/>
                <a:gd name="connsiteY47" fmla="*/ 1555845 h 1651379"/>
                <a:gd name="connsiteX48" fmla="*/ 2114544 w 4339129"/>
                <a:gd name="connsiteY48" fmla="*/ 1514902 h 1651379"/>
                <a:gd name="connsiteX49" fmla="*/ 2141840 w 4339129"/>
                <a:gd name="connsiteY49" fmla="*/ 1433015 h 1651379"/>
                <a:gd name="connsiteX50" fmla="*/ 2169135 w 4339129"/>
                <a:gd name="connsiteY50" fmla="*/ 1323833 h 1651379"/>
                <a:gd name="connsiteX51" fmla="*/ 2196431 w 4339129"/>
                <a:gd name="connsiteY51" fmla="*/ 1228299 h 1651379"/>
                <a:gd name="connsiteX52" fmla="*/ 2291965 w 4339129"/>
                <a:gd name="connsiteY52" fmla="*/ 1255594 h 1651379"/>
                <a:gd name="connsiteX53" fmla="*/ 2332908 w 4339129"/>
                <a:gd name="connsiteY53" fmla="*/ 1282890 h 1651379"/>
                <a:gd name="connsiteX54" fmla="*/ 2414795 w 4339129"/>
                <a:gd name="connsiteY54" fmla="*/ 1364776 h 1651379"/>
                <a:gd name="connsiteX55" fmla="*/ 2537625 w 4339129"/>
                <a:gd name="connsiteY55" fmla="*/ 1433015 h 1651379"/>
                <a:gd name="connsiteX56" fmla="*/ 2578568 w 4339129"/>
                <a:gd name="connsiteY56" fmla="*/ 1460311 h 1651379"/>
                <a:gd name="connsiteX57" fmla="*/ 2742341 w 4339129"/>
                <a:gd name="connsiteY57" fmla="*/ 1501254 h 1651379"/>
                <a:gd name="connsiteX58" fmla="*/ 2974353 w 4339129"/>
                <a:gd name="connsiteY58" fmla="*/ 1528549 h 1651379"/>
                <a:gd name="connsiteX59" fmla="*/ 3274604 w 4339129"/>
                <a:gd name="connsiteY59" fmla="*/ 1542197 h 1651379"/>
                <a:gd name="connsiteX60" fmla="*/ 3547559 w 4339129"/>
                <a:gd name="connsiteY60" fmla="*/ 1542197 h 1651379"/>
                <a:gd name="connsiteX61" fmla="*/ 3643093 w 4339129"/>
                <a:gd name="connsiteY61" fmla="*/ 1501254 h 1651379"/>
                <a:gd name="connsiteX62" fmla="*/ 3724980 w 4339129"/>
                <a:gd name="connsiteY62" fmla="*/ 1473958 h 1651379"/>
                <a:gd name="connsiteX63" fmla="*/ 3806866 w 4339129"/>
                <a:gd name="connsiteY63" fmla="*/ 1419367 h 1651379"/>
                <a:gd name="connsiteX64" fmla="*/ 3820514 w 4339129"/>
                <a:gd name="connsiteY64" fmla="*/ 1378424 h 1651379"/>
                <a:gd name="connsiteX65" fmla="*/ 3929696 w 4339129"/>
                <a:gd name="connsiteY65" fmla="*/ 1323833 h 1651379"/>
                <a:gd name="connsiteX66" fmla="*/ 3970640 w 4339129"/>
                <a:gd name="connsiteY66" fmla="*/ 1310185 h 1651379"/>
                <a:gd name="connsiteX67" fmla="*/ 3997935 w 4339129"/>
                <a:gd name="connsiteY67" fmla="*/ 1269242 h 1651379"/>
                <a:gd name="connsiteX68" fmla="*/ 4038878 w 4339129"/>
                <a:gd name="connsiteY68" fmla="*/ 1241946 h 1651379"/>
                <a:gd name="connsiteX69" fmla="*/ 4079822 w 4339129"/>
                <a:gd name="connsiteY69" fmla="*/ 1201003 h 1651379"/>
                <a:gd name="connsiteX70" fmla="*/ 4120765 w 4339129"/>
                <a:gd name="connsiteY70" fmla="*/ 1173708 h 1651379"/>
                <a:gd name="connsiteX71" fmla="*/ 4161708 w 4339129"/>
                <a:gd name="connsiteY71" fmla="*/ 1132764 h 1651379"/>
                <a:gd name="connsiteX72" fmla="*/ 4202651 w 4339129"/>
                <a:gd name="connsiteY72" fmla="*/ 1078173 h 1651379"/>
                <a:gd name="connsiteX73" fmla="*/ 4257243 w 4339129"/>
                <a:gd name="connsiteY73" fmla="*/ 1064526 h 1651379"/>
                <a:gd name="connsiteX74" fmla="*/ 4311834 w 4339129"/>
                <a:gd name="connsiteY74" fmla="*/ 996287 h 1651379"/>
                <a:gd name="connsiteX75" fmla="*/ 4339129 w 4339129"/>
                <a:gd name="connsiteY75" fmla="*/ 873457 h 1651379"/>
                <a:gd name="connsiteX76" fmla="*/ 4339129 w 4339129"/>
                <a:gd name="connsiteY76" fmla="*/ 777923 h 1651379"/>
                <a:gd name="connsiteX77" fmla="*/ 4325481 w 4339129"/>
                <a:gd name="connsiteY77" fmla="*/ 477672 h 1651379"/>
                <a:gd name="connsiteX78" fmla="*/ 4311834 w 4339129"/>
                <a:gd name="connsiteY78" fmla="*/ 436729 h 1651379"/>
                <a:gd name="connsiteX79" fmla="*/ 4284538 w 4339129"/>
                <a:gd name="connsiteY79" fmla="*/ 395785 h 1651379"/>
                <a:gd name="connsiteX80" fmla="*/ 4202651 w 4339129"/>
                <a:gd name="connsiteY80" fmla="*/ 354842 h 1651379"/>
                <a:gd name="connsiteX81" fmla="*/ 4052526 w 4339129"/>
                <a:gd name="connsiteY81" fmla="*/ 272955 h 1651379"/>
                <a:gd name="connsiteX82" fmla="*/ 3943344 w 4339129"/>
                <a:gd name="connsiteY82" fmla="*/ 245660 h 1651379"/>
                <a:gd name="connsiteX83" fmla="*/ 3847810 w 4339129"/>
                <a:gd name="connsiteY83" fmla="*/ 191069 h 1651379"/>
                <a:gd name="connsiteX84" fmla="*/ 3738628 w 4339129"/>
                <a:gd name="connsiteY84" fmla="*/ 177421 h 1651379"/>
                <a:gd name="connsiteX85" fmla="*/ 3547559 w 4339129"/>
                <a:gd name="connsiteY85" fmla="*/ 122830 h 1651379"/>
                <a:gd name="connsiteX86" fmla="*/ 3506616 w 4339129"/>
                <a:gd name="connsiteY86" fmla="*/ 109182 h 1651379"/>
                <a:gd name="connsiteX87" fmla="*/ 3110831 w 4339129"/>
                <a:gd name="connsiteY87" fmla="*/ 95535 h 1651379"/>
                <a:gd name="connsiteX88" fmla="*/ 3028944 w 4339129"/>
                <a:gd name="connsiteY88" fmla="*/ 68239 h 1651379"/>
                <a:gd name="connsiteX89" fmla="*/ 2988001 w 4339129"/>
                <a:gd name="connsiteY89" fmla="*/ 54591 h 1651379"/>
                <a:gd name="connsiteX90" fmla="*/ 2892466 w 4339129"/>
                <a:gd name="connsiteY90" fmla="*/ 0 h 1651379"/>
                <a:gd name="connsiteX91" fmla="*/ 2223726 w 4339129"/>
                <a:gd name="connsiteY91" fmla="*/ 13648 h 1651379"/>
                <a:gd name="connsiteX92" fmla="*/ 2128192 w 4339129"/>
                <a:gd name="connsiteY92" fmla="*/ 68239 h 1651379"/>
                <a:gd name="connsiteX93" fmla="*/ 2100896 w 4339129"/>
                <a:gd name="connsiteY93" fmla="*/ 109182 h 1651379"/>
                <a:gd name="connsiteX94" fmla="*/ 2046305 w 4339129"/>
                <a:gd name="connsiteY94" fmla="*/ 95535 h 1651379"/>
                <a:gd name="connsiteX95" fmla="*/ 2019010 w 4339129"/>
                <a:gd name="connsiteY95" fmla="*/ 150126 h 1651379"/>
                <a:gd name="connsiteX96" fmla="*/ 2005362 w 4339129"/>
                <a:gd name="connsiteY96" fmla="*/ 300251 h 1651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339129" h="1651379">
                  <a:moveTo>
                    <a:pt x="2005362" y="300251"/>
                  </a:moveTo>
                  <a:cubicBezTo>
                    <a:pt x="1991714" y="311624"/>
                    <a:pt x="1976527" y="251201"/>
                    <a:pt x="1937123" y="218364"/>
                  </a:cubicBezTo>
                  <a:cubicBezTo>
                    <a:pt x="1924522" y="207863"/>
                    <a:pt x="1908439" y="201966"/>
                    <a:pt x="1896180" y="191069"/>
                  </a:cubicBezTo>
                  <a:cubicBezTo>
                    <a:pt x="1867329" y="165423"/>
                    <a:pt x="1851742" y="118544"/>
                    <a:pt x="1814293" y="109182"/>
                  </a:cubicBezTo>
                  <a:cubicBezTo>
                    <a:pt x="1777899" y="100084"/>
                    <a:pt x="1740700" y="93750"/>
                    <a:pt x="1705111" y="81887"/>
                  </a:cubicBezTo>
                  <a:cubicBezTo>
                    <a:pt x="1691463" y="77338"/>
                    <a:pt x="1678508" y="69386"/>
                    <a:pt x="1664168" y="68239"/>
                  </a:cubicBezTo>
                  <a:cubicBezTo>
                    <a:pt x="1564300" y="60249"/>
                    <a:pt x="1464001" y="59140"/>
                    <a:pt x="1363917" y="54591"/>
                  </a:cubicBezTo>
                  <a:cubicBezTo>
                    <a:pt x="1280170" y="26677"/>
                    <a:pt x="1335478" y="38909"/>
                    <a:pt x="1186496" y="54591"/>
                  </a:cubicBezTo>
                  <a:lnTo>
                    <a:pt x="1063666" y="68239"/>
                  </a:lnTo>
                  <a:cubicBezTo>
                    <a:pt x="1004839" y="87849"/>
                    <a:pt x="990511" y="93788"/>
                    <a:pt x="913541" y="109182"/>
                  </a:cubicBezTo>
                  <a:cubicBezTo>
                    <a:pt x="890795" y="113731"/>
                    <a:pt x="867806" y="117204"/>
                    <a:pt x="845302" y="122830"/>
                  </a:cubicBezTo>
                  <a:cubicBezTo>
                    <a:pt x="831346" y="126319"/>
                    <a:pt x="818191" y="132526"/>
                    <a:pt x="804359" y="136478"/>
                  </a:cubicBezTo>
                  <a:cubicBezTo>
                    <a:pt x="684375" y="170760"/>
                    <a:pt x="807012" y="131046"/>
                    <a:pt x="708825" y="163773"/>
                  </a:cubicBezTo>
                  <a:cubicBezTo>
                    <a:pt x="695177" y="172872"/>
                    <a:pt x="682870" y="184407"/>
                    <a:pt x="667881" y="191069"/>
                  </a:cubicBezTo>
                  <a:cubicBezTo>
                    <a:pt x="641589" y="202754"/>
                    <a:pt x="611729" y="205497"/>
                    <a:pt x="585995" y="218364"/>
                  </a:cubicBezTo>
                  <a:lnTo>
                    <a:pt x="531404" y="245660"/>
                  </a:lnTo>
                  <a:cubicBezTo>
                    <a:pt x="458615" y="354841"/>
                    <a:pt x="554150" y="222914"/>
                    <a:pt x="463165" y="313899"/>
                  </a:cubicBezTo>
                  <a:cubicBezTo>
                    <a:pt x="417675" y="359389"/>
                    <a:pt x="458612" y="354844"/>
                    <a:pt x="394926" y="382138"/>
                  </a:cubicBezTo>
                  <a:cubicBezTo>
                    <a:pt x="333692" y="408381"/>
                    <a:pt x="352520" y="382868"/>
                    <a:pt x="299392" y="409433"/>
                  </a:cubicBezTo>
                  <a:cubicBezTo>
                    <a:pt x="210085" y="454087"/>
                    <a:pt x="308058" y="417303"/>
                    <a:pt x="217505" y="477672"/>
                  </a:cubicBezTo>
                  <a:cubicBezTo>
                    <a:pt x="205535" y="485652"/>
                    <a:pt x="190210" y="486771"/>
                    <a:pt x="176562" y="491320"/>
                  </a:cubicBezTo>
                  <a:cubicBezTo>
                    <a:pt x="162914" y="504968"/>
                    <a:pt x="147975" y="517436"/>
                    <a:pt x="135619" y="532263"/>
                  </a:cubicBezTo>
                  <a:cubicBezTo>
                    <a:pt x="125118" y="544864"/>
                    <a:pt x="121131" y="562959"/>
                    <a:pt x="108323" y="573206"/>
                  </a:cubicBezTo>
                  <a:cubicBezTo>
                    <a:pt x="97089" y="582193"/>
                    <a:pt x="81028" y="582305"/>
                    <a:pt x="67380" y="586854"/>
                  </a:cubicBezTo>
                  <a:cubicBezTo>
                    <a:pt x="0" y="721612"/>
                    <a:pt x="26476" y="646404"/>
                    <a:pt x="53732" y="928048"/>
                  </a:cubicBezTo>
                  <a:cubicBezTo>
                    <a:pt x="58201" y="974226"/>
                    <a:pt x="69776" y="1019517"/>
                    <a:pt x="81028" y="1064526"/>
                  </a:cubicBezTo>
                  <a:cubicBezTo>
                    <a:pt x="85577" y="1082723"/>
                    <a:pt x="87286" y="1101877"/>
                    <a:pt x="94675" y="1119117"/>
                  </a:cubicBezTo>
                  <a:cubicBezTo>
                    <a:pt x="101136" y="1134193"/>
                    <a:pt x="112872" y="1146412"/>
                    <a:pt x="121971" y="1160060"/>
                  </a:cubicBezTo>
                  <a:cubicBezTo>
                    <a:pt x="122650" y="1163454"/>
                    <a:pt x="138077" y="1255255"/>
                    <a:pt x="149266" y="1269242"/>
                  </a:cubicBezTo>
                  <a:cubicBezTo>
                    <a:pt x="159513" y="1282050"/>
                    <a:pt x="176562" y="1287439"/>
                    <a:pt x="190210" y="1296538"/>
                  </a:cubicBezTo>
                  <a:cubicBezTo>
                    <a:pt x="217048" y="1336796"/>
                    <a:pt x="219042" y="1345586"/>
                    <a:pt x="258448" y="1378424"/>
                  </a:cubicBezTo>
                  <a:cubicBezTo>
                    <a:pt x="271049" y="1388925"/>
                    <a:pt x="283479" y="1401742"/>
                    <a:pt x="299392" y="1405720"/>
                  </a:cubicBezTo>
                  <a:cubicBezTo>
                    <a:pt x="339357" y="1415711"/>
                    <a:pt x="381279" y="1414818"/>
                    <a:pt x="422222" y="1419367"/>
                  </a:cubicBezTo>
                  <a:cubicBezTo>
                    <a:pt x="449517" y="1428466"/>
                    <a:pt x="480168" y="1430703"/>
                    <a:pt x="504108" y="1446663"/>
                  </a:cubicBezTo>
                  <a:cubicBezTo>
                    <a:pt x="517756" y="1455761"/>
                    <a:pt x="529227" y="1469642"/>
                    <a:pt x="545051" y="1473958"/>
                  </a:cubicBezTo>
                  <a:cubicBezTo>
                    <a:pt x="580436" y="1483608"/>
                    <a:pt x="617983" y="1482029"/>
                    <a:pt x="654234" y="1487606"/>
                  </a:cubicBezTo>
                  <a:cubicBezTo>
                    <a:pt x="677161" y="1491133"/>
                    <a:pt x="700093" y="1495151"/>
                    <a:pt x="722472" y="1501254"/>
                  </a:cubicBezTo>
                  <a:cubicBezTo>
                    <a:pt x="750230" y="1508824"/>
                    <a:pt x="776446" y="1521571"/>
                    <a:pt x="804359" y="1528549"/>
                  </a:cubicBezTo>
                  <a:cubicBezTo>
                    <a:pt x="976524" y="1571591"/>
                    <a:pt x="706597" y="1505650"/>
                    <a:pt x="940837" y="1555845"/>
                  </a:cubicBezTo>
                  <a:cubicBezTo>
                    <a:pt x="1141609" y="1598868"/>
                    <a:pt x="956044" y="1572700"/>
                    <a:pt x="1172848" y="1596788"/>
                  </a:cubicBezTo>
                  <a:cubicBezTo>
                    <a:pt x="1295702" y="1627502"/>
                    <a:pt x="1144927" y="1592134"/>
                    <a:pt x="1336622" y="1624084"/>
                  </a:cubicBezTo>
                  <a:cubicBezTo>
                    <a:pt x="1355124" y="1627168"/>
                    <a:pt x="1372559" y="1635768"/>
                    <a:pt x="1391213" y="1637732"/>
                  </a:cubicBezTo>
                  <a:cubicBezTo>
                    <a:pt x="1459227" y="1644891"/>
                    <a:pt x="1527690" y="1646830"/>
                    <a:pt x="1595929" y="1651379"/>
                  </a:cubicBezTo>
                  <a:cubicBezTo>
                    <a:pt x="1696313" y="1584457"/>
                    <a:pt x="1579676" y="1646654"/>
                    <a:pt x="1677816" y="1637732"/>
                  </a:cubicBezTo>
                  <a:cubicBezTo>
                    <a:pt x="1715176" y="1634336"/>
                    <a:pt x="1749567" y="1612931"/>
                    <a:pt x="1786998" y="1610436"/>
                  </a:cubicBezTo>
                  <a:lnTo>
                    <a:pt x="1991714" y="1596788"/>
                  </a:lnTo>
                  <a:cubicBezTo>
                    <a:pt x="2005362" y="1587690"/>
                    <a:pt x="2017986" y="1576828"/>
                    <a:pt x="2032657" y="1569493"/>
                  </a:cubicBezTo>
                  <a:cubicBezTo>
                    <a:pt x="2045524" y="1563059"/>
                    <a:pt x="2061631" y="1563825"/>
                    <a:pt x="2073601" y="1555845"/>
                  </a:cubicBezTo>
                  <a:cubicBezTo>
                    <a:pt x="2089660" y="1545139"/>
                    <a:pt x="2100896" y="1528550"/>
                    <a:pt x="2114544" y="1514902"/>
                  </a:cubicBezTo>
                  <a:cubicBezTo>
                    <a:pt x="2123643" y="1487606"/>
                    <a:pt x="2134862" y="1460928"/>
                    <a:pt x="2141840" y="1433015"/>
                  </a:cubicBezTo>
                  <a:cubicBezTo>
                    <a:pt x="2150938" y="1396621"/>
                    <a:pt x="2157272" y="1359422"/>
                    <a:pt x="2169135" y="1323833"/>
                  </a:cubicBezTo>
                  <a:cubicBezTo>
                    <a:pt x="2188715" y="1265096"/>
                    <a:pt x="2179294" y="1296846"/>
                    <a:pt x="2196431" y="1228299"/>
                  </a:cubicBezTo>
                  <a:cubicBezTo>
                    <a:pt x="2213926" y="1232673"/>
                    <a:pt x="2272383" y="1245803"/>
                    <a:pt x="2291965" y="1255594"/>
                  </a:cubicBezTo>
                  <a:cubicBezTo>
                    <a:pt x="2306636" y="1262930"/>
                    <a:pt x="2320649" y="1271993"/>
                    <a:pt x="2332908" y="1282890"/>
                  </a:cubicBezTo>
                  <a:cubicBezTo>
                    <a:pt x="2361759" y="1308536"/>
                    <a:pt x="2382677" y="1343364"/>
                    <a:pt x="2414795" y="1364776"/>
                  </a:cubicBezTo>
                  <a:cubicBezTo>
                    <a:pt x="2508651" y="1427347"/>
                    <a:pt x="2465559" y="1408993"/>
                    <a:pt x="2537625" y="1433015"/>
                  </a:cubicBezTo>
                  <a:cubicBezTo>
                    <a:pt x="2551273" y="1442114"/>
                    <a:pt x="2563579" y="1453649"/>
                    <a:pt x="2578568" y="1460311"/>
                  </a:cubicBezTo>
                  <a:cubicBezTo>
                    <a:pt x="2643448" y="1489147"/>
                    <a:pt x="2673678" y="1489810"/>
                    <a:pt x="2742341" y="1501254"/>
                  </a:cubicBezTo>
                  <a:cubicBezTo>
                    <a:pt x="2841215" y="1534213"/>
                    <a:pt x="2780670" y="1517789"/>
                    <a:pt x="2974353" y="1528549"/>
                  </a:cubicBezTo>
                  <a:cubicBezTo>
                    <a:pt x="3074386" y="1534106"/>
                    <a:pt x="3174520" y="1537648"/>
                    <a:pt x="3274604" y="1542197"/>
                  </a:cubicBezTo>
                  <a:cubicBezTo>
                    <a:pt x="3417974" y="1556534"/>
                    <a:pt x="3404189" y="1564254"/>
                    <a:pt x="3547559" y="1542197"/>
                  </a:cubicBezTo>
                  <a:cubicBezTo>
                    <a:pt x="3583250" y="1536706"/>
                    <a:pt x="3610358" y="1514348"/>
                    <a:pt x="3643093" y="1501254"/>
                  </a:cubicBezTo>
                  <a:cubicBezTo>
                    <a:pt x="3669807" y="1490568"/>
                    <a:pt x="3701040" y="1489918"/>
                    <a:pt x="3724980" y="1473958"/>
                  </a:cubicBezTo>
                  <a:lnTo>
                    <a:pt x="3806866" y="1419367"/>
                  </a:lnTo>
                  <a:cubicBezTo>
                    <a:pt x="3811415" y="1405719"/>
                    <a:pt x="3811304" y="1389476"/>
                    <a:pt x="3820514" y="1378424"/>
                  </a:cubicBezTo>
                  <a:cubicBezTo>
                    <a:pt x="3859487" y="1331657"/>
                    <a:pt x="3878291" y="1338520"/>
                    <a:pt x="3929696" y="1323833"/>
                  </a:cubicBezTo>
                  <a:cubicBezTo>
                    <a:pt x="3943529" y="1319881"/>
                    <a:pt x="3956992" y="1314734"/>
                    <a:pt x="3970640" y="1310185"/>
                  </a:cubicBezTo>
                  <a:cubicBezTo>
                    <a:pt x="3979738" y="1296537"/>
                    <a:pt x="3986337" y="1280840"/>
                    <a:pt x="3997935" y="1269242"/>
                  </a:cubicBezTo>
                  <a:cubicBezTo>
                    <a:pt x="4009533" y="1257644"/>
                    <a:pt x="4026277" y="1252447"/>
                    <a:pt x="4038878" y="1241946"/>
                  </a:cubicBezTo>
                  <a:cubicBezTo>
                    <a:pt x="4053705" y="1229590"/>
                    <a:pt x="4064994" y="1213359"/>
                    <a:pt x="4079822" y="1201003"/>
                  </a:cubicBezTo>
                  <a:cubicBezTo>
                    <a:pt x="4092423" y="1190503"/>
                    <a:pt x="4108164" y="1184209"/>
                    <a:pt x="4120765" y="1173708"/>
                  </a:cubicBezTo>
                  <a:cubicBezTo>
                    <a:pt x="4135592" y="1161352"/>
                    <a:pt x="4149147" y="1147418"/>
                    <a:pt x="4161708" y="1132764"/>
                  </a:cubicBezTo>
                  <a:cubicBezTo>
                    <a:pt x="4176511" y="1115494"/>
                    <a:pt x="4184142" y="1091394"/>
                    <a:pt x="4202651" y="1078173"/>
                  </a:cubicBezTo>
                  <a:cubicBezTo>
                    <a:pt x="4217915" y="1067271"/>
                    <a:pt x="4239046" y="1069075"/>
                    <a:pt x="4257243" y="1064526"/>
                  </a:cubicBezTo>
                  <a:cubicBezTo>
                    <a:pt x="4291545" y="961614"/>
                    <a:pt x="4241284" y="1084474"/>
                    <a:pt x="4311834" y="996287"/>
                  </a:cubicBezTo>
                  <a:cubicBezTo>
                    <a:pt x="4325979" y="978606"/>
                    <a:pt x="4338990" y="874290"/>
                    <a:pt x="4339129" y="873457"/>
                  </a:cubicBezTo>
                  <a:cubicBezTo>
                    <a:pt x="4296463" y="702796"/>
                    <a:pt x="4339129" y="914978"/>
                    <a:pt x="4339129" y="777923"/>
                  </a:cubicBezTo>
                  <a:cubicBezTo>
                    <a:pt x="4339129" y="677736"/>
                    <a:pt x="4333470" y="577540"/>
                    <a:pt x="4325481" y="477672"/>
                  </a:cubicBezTo>
                  <a:cubicBezTo>
                    <a:pt x="4324334" y="463332"/>
                    <a:pt x="4318267" y="449596"/>
                    <a:pt x="4311834" y="436729"/>
                  </a:cubicBezTo>
                  <a:cubicBezTo>
                    <a:pt x="4304498" y="422058"/>
                    <a:pt x="4296137" y="407384"/>
                    <a:pt x="4284538" y="395785"/>
                  </a:cubicBezTo>
                  <a:cubicBezTo>
                    <a:pt x="4258082" y="369329"/>
                    <a:pt x="4235951" y="365942"/>
                    <a:pt x="4202651" y="354842"/>
                  </a:cubicBezTo>
                  <a:cubicBezTo>
                    <a:pt x="4157807" y="324946"/>
                    <a:pt x="4102070" y="285341"/>
                    <a:pt x="4052526" y="272955"/>
                  </a:cubicBezTo>
                  <a:lnTo>
                    <a:pt x="3943344" y="245660"/>
                  </a:lnTo>
                  <a:cubicBezTo>
                    <a:pt x="3918975" y="229414"/>
                    <a:pt x="3875518" y="197996"/>
                    <a:pt x="3847810" y="191069"/>
                  </a:cubicBezTo>
                  <a:cubicBezTo>
                    <a:pt x="3812228" y="182174"/>
                    <a:pt x="3774677" y="184180"/>
                    <a:pt x="3738628" y="177421"/>
                  </a:cubicBezTo>
                  <a:cubicBezTo>
                    <a:pt x="3660283" y="162731"/>
                    <a:pt x="3619975" y="146969"/>
                    <a:pt x="3547559" y="122830"/>
                  </a:cubicBezTo>
                  <a:cubicBezTo>
                    <a:pt x="3533911" y="118281"/>
                    <a:pt x="3520993" y="109678"/>
                    <a:pt x="3506616" y="109182"/>
                  </a:cubicBezTo>
                  <a:lnTo>
                    <a:pt x="3110831" y="95535"/>
                  </a:lnTo>
                  <a:lnTo>
                    <a:pt x="3028944" y="68239"/>
                  </a:lnTo>
                  <a:cubicBezTo>
                    <a:pt x="3015296" y="63690"/>
                    <a:pt x="3000868" y="61024"/>
                    <a:pt x="2988001" y="54591"/>
                  </a:cubicBezTo>
                  <a:cubicBezTo>
                    <a:pt x="2918739" y="19961"/>
                    <a:pt x="2950338" y="38581"/>
                    <a:pt x="2892466" y="0"/>
                  </a:cubicBezTo>
                  <a:lnTo>
                    <a:pt x="2223726" y="13648"/>
                  </a:lnTo>
                  <a:cubicBezTo>
                    <a:pt x="2191247" y="14897"/>
                    <a:pt x="2146789" y="49642"/>
                    <a:pt x="2128192" y="68239"/>
                  </a:cubicBezTo>
                  <a:cubicBezTo>
                    <a:pt x="2116594" y="79837"/>
                    <a:pt x="2109995" y="95534"/>
                    <a:pt x="2100896" y="109182"/>
                  </a:cubicBezTo>
                  <a:cubicBezTo>
                    <a:pt x="2082699" y="104633"/>
                    <a:pt x="2063082" y="87146"/>
                    <a:pt x="2046305" y="95535"/>
                  </a:cubicBezTo>
                  <a:cubicBezTo>
                    <a:pt x="2028108" y="104634"/>
                    <a:pt x="2030835" y="133571"/>
                    <a:pt x="2019010" y="150126"/>
                  </a:cubicBezTo>
                  <a:cubicBezTo>
                    <a:pt x="1961982" y="229965"/>
                    <a:pt x="2019010" y="288878"/>
                    <a:pt x="2005362" y="300251"/>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Arc 45"/>
            <p:cNvSpPr/>
            <p:nvPr/>
          </p:nvSpPr>
          <p:spPr>
            <a:xfrm>
              <a:off x="2743141" y="4952094"/>
              <a:ext cx="762654" cy="1524877"/>
            </a:xfrm>
            <a:prstGeom prst="arc">
              <a:avLst>
                <a:gd name="adj1" fmla="val 15774149"/>
                <a:gd name="adj2" fmla="val 4810052"/>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 name="Arc 47"/>
            <p:cNvSpPr/>
            <p:nvPr/>
          </p:nvSpPr>
          <p:spPr>
            <a:xfrm rot="11294890">
              <a:off x="5364090" y="4848225"/>
              <a:ext cx="769098" cy="1504988"/>
            </a:xfrm>
            <a:prstGeom prst="arc">
              <a:avLst>
                <a:gd name="adj1" fmla="val 15710671"/>
                <a:gd name="adj2" fmla="val 4364055"/>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Freeform 57"/>
            <p:cNvSpPr/>
            <p:nvPr/>
          </p:nvSpPr>
          <p:spPr>
            <a:xfrm>
              <a:off x="2661505" y="5431656"/>
              <a:ext cx="227722" cy="176797"/>
            </a:xfrm>
            <a:custGeom>
              <a:avLst/>
              <a:gdLst>
                <a:gd name="connsiteX0" fmla="*/ 0 w 228435"/>
                <a:gd name="connsiteY0" fmla="*/ 0 h 177421"/>
                <a:gd name="connsiteX1" fmla="*/ 68239 w 228435"/>
                <a:gd name="connsiteY1" fmla="*/ 13648 h 177421"/>
                <a:gd name="connsiteX2" fmla="*/ 163774 w 228435"/>
                <a:gd name="connsiteY2" fmla="*/ 27295 h 177421"/>
                <a:gd name="connsiteX3" fmla="*/ 204717 w 228435"/>
                <a:gd name="connsiteY3" fmla="*/ 40943 h 177421"/>
                <a:gd name="connsiteX4" fmla="*/ 218365 w 228435"/>
                <a:gd name="connsiteY4" fmla="*/ 177421 h 17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35" h="177421">
                  <a:moveTo>
                    <a:pt x="0" y="0"/>
                  </a:moveTo>
                  <a:cubicBezTo>
                    <a:pt x="22746" y="4549"/>
                    <a:pt x="45358" y="9835"/>
                    <a:pt x="68239" y="13648"/>
                  </a:cubicBezTo>
                  <a:cubicBezTo>
                    <a:pt x="99970" y="18936"/>
                    <a:pt x="132230" y="20986"/>
                    <a:pt x="163774" y="27295"/>
                  </a:cubicBezTo>
                  <a:cubicBezTo>
                    <a:pt x="177881" y="30116"/>
                    <a:pt x="191069" y="36394"/>
                    <a:pt x="204717" y="40943"/>
                  </a:cubicBezTo>
                  <a:cubicBezTo>
                    <a:pt x="228435" y="112098"/>
                    <a:pt x="218365" y="67501"/>
                    <a:pt x="218365"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Freeform 59"/>
            <p:cNvSpPr/>
            <p:nvPr/>
          </p:nvSpPr>
          <p:spPr>
            <a:xfrm>
              <a:off x="2551941" y="5869230"/>
              <a:ext cx="171866" cy="190057"/>
            </a:xfrm>
            <a:custGeom>
              <a:avLst/>
              <a:gdLst>
                <a:gd name="connsiteX0" fmla="*/ 0 w 172431"/>
                <a:gd name="connsiteY0" fmla="*/ 191069 h 191069"/>
                <a:gd name="connsiteX1" fmla="*/ 81887 w 172431"/>
                <a:gd name="connsiteY1" fmla="*/ 54591 h 191069"/>
                <a:gd name="connsiteX2" fmla="*/ 150126 w 172431"/>
                <a:gd name="connsiteY2" fmla="*/ 0 h 191069"/>
              </a:gdLst>
              <a:ahLst/>
              <a:cxnLst>
                <a:cxn ang="0">
                  <a:pos x="connsiteX0" y="connsiteY0"/>
                </a:cxn>
                <a:cxn ang="0">
                  <a:pos x="connsiteX1" y="connsiteY1"/>
                </a:cxn>
                <a:cxn ang="0">
                  <a:pos x="connsiteX2" y="connsiteY2"/>
                </a:cxn>
              </a:cxnLst>
              <a:rect l="l" t="t" r="r" b="b"/>
              <a:pathLst>
                <a:path w="172431" h="191069">
                  <a:moveTo>
                    <a:pt x="0" y="191069"/>
                  </a:moveTo>
                  <a:cubicBezTo>
                    <a:pt x="45493" y="54591"/>
                    <a:pt x="1" y="81887"/>
                    <a:pt x="81887" y="54591"/>
                  </a:cubicBezTo>
                  <a:cubicBezTo>
                    <a:pt x="172431" y="72700"/>
                    <a:pt x="150126" y="91436"/>
                    <a:pt x="150126"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1" name="Freeform 70"/>
            <p:cNvSpPr/>
            <p:nvPr/>
          </p:nvSpPr>
          <p:spPr>
            <a:xfrm>
              <a:off x="3000939" y="5623924"/>
              <a:ext cx="169718" cy="298345"/>
            </a:xfrm>
            <a:custGeom>
              <a:avLst/>
              <a:gdLst>
                <a:gd name="connsiteX0" fmla="*/ 0 w 168090"/>
                <a:gd name="connsiteY0" fmla="*/ 300250 h 300250"/>
                <a:gd name="connsiteX1" fmla="*/ 109183 w 168090"/>
                <a:gd name="connsiteY1" fmla="*/ 109182 h 300250"/>
                <a:gd name="connsiteX2" fmla="*/ 150126 w 168090"/>
                <a:gd name="connsiteY2" fmla="*/ 81886 h 300250"/>
                <a:gd name="connsiteX3" fmla="*/ 163774 w 168090"/>
                <a:gd name="connsiteY3" fmla="*/ 0 h 300250"/>
              </a:gdLst>
              <a:ahLst/>
              <a:cxnLst>
                <a:cxn ang="0">
                  <a:pos x="connsiteX0" y="connsiteY0"/>
                </a:cxn>
                <a:cxn ang="0">
                  <a:pos x="connsiteX1" y="connsiteY1"/>
                </a:cxn>
                <a:cxn ang="0">
                  <a:pos x="connsiteX2" y="connsiteY2"/>
                </a:cxn>
                <a:cxn ang="0">
                  <a:pos x="connsiteX3" y="connsiteY3"/>
                </a:cxn>
              </a:cxnLst>
              <a:rect l="l" t="t" r="r" b="b"/>
              <a:pathLst>
                <a:path w="168090" h="300250">
                  <a:moveTo>
                    <a:pt x="0" y="300250"/>
                  </a:moveTo>
                  <a:cubicBezTo>
                    <a:pt x="69850" y="90703"/>
                    <a:pt x="3" y="171571"/>
                    <a:pt x="109183" y="109182"/>
                  </a:cubicBezTo>
                  <a:cubicBezTo>
                    <a:pt x="123424" y="101044"/>
                    <a:pt x="136478" y="90985"/>
                    <a:pt x="150126" y="81886"/>
                  </a:cubicBezTo>
                  <a:cubicBezTo>
                    <a:pt x="168090" y="27996"/>
                    <a:pt x="163774" y="55329"/>
                    <a:pt x="163774"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2" name="Freeform 71"/>
            <p:cNvSpPr/>
            <p:nvPr/>
          </p:nvSpPr>
          <p:spPr>
            <a:xfrm>
              <a:off x="3048202" y="5181931"/>
              <a:ext cx="167569" cy="300556"/>
            </a:xfrm>
            <a:custGeom>
              <a:avLst/>
              <a:gdLst>
                <a:gd name="connsiteX0" fmla="*/ 0 w 168090"/>
                <a:gd name="connsiteY0" fmla="*/ 300250 h 300250"/>
                <a:gd name="connsiteX1" fmla="*/ 109183 w 168090"/>
                <a:gd name="connsiteY1" fmla="*/ 109182 h 300250"/>
                <a:gd name="connsiteX2" fmla="*/ 150126 w 168090"/>
                <a:gd name="connsiteY2" fmla="*/ 81886 h 300250"/>
                <a:gd name="connsiteX3" fmla="*/ 163774 w 168090"/>
                <a:gd name="connsiteY3" fmla="*/ 0 h 300250"/>
              </a:gdLst>
              <a:ahLst/>
              <a:cxnLst>
                <a:cxn ang="0">
                  <a:pos x="connsiteX0" y="connsiteY0"/>
                </a:cxn>
                <a:cxn ang="0">
                  <a:pos x="connsiteX1" y="connsiteY1"/>
                </a:cxn>
                <a:cxn ang="0">
                  <a:pos x="connsiteX2" y="connsiteY2"/>
                </a:cxn>
                <a:cxn ang="0">
                  <a:pos x="connsiteX3" y="connsiteY3"/>
                </a:cxn>
              </a:cxnLst>
              <a:rect l="l" t="t" r="r" b="b"/>
              <a:pathLst>
                <a:path w="168090" h="300250">
                  <a:moveTo>
                    <a:pt x="0" y="300250"/>
                  </a:moveTo>
                  <a:cubicBezTo>
                    <a:pt x="69850" y="90703"/>
                    <a:pt x="3" y="171571"/>
                    <a:pt x="109183" y="109182"/>
                  </a:cubicBezTo>
                  <a:cubicBezTo>
                    <a:pt x="123424" y="101044"/>
                    <a:pt x="136478" y="90985"/>
                    <a:pt x="150126" y="81886"/>
                  </a:cubicBezTo>
                  <a:cubicBezTo>
                    <a:pt x="168090" y="27996"/>
                    <a:pt x="163774" y="55329"/>
                    <a:pt x="163774"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4" name="Freeform 73"/>
            <p:cNvSpPr/>
            <p:nvPr/>
          </p:nvSpPr>
          <p:spPr>
            <a:xfrm>
              <a:off x="2818333" y="6019508"/>
              <a:ext cx="229869" cy="179008"/>
            </a:xfrm>
            <a:custGeom>
              <a:avLst/>
              <a:gdLst>
                <a:gd name="connsiteX0" fmla="*/ 0 w 228435"/>
                <a:gd name="connsiteY0" fmla="*/ 0 h 177421"/>
                <a:gd name="connsiteX1" fmla="*/ 68239 w 228435"/>
                <a:gd name="connsiteY1" fmla="*/ 13648 h 177421"/>
                <a:gd name="connsiteX2" fmla="*/ 163774 w 228435"/>
                <a:gd name="connsiteY2" fmla="*/ 27295 h 177421"/>
                <a:gd name="connsiteX3" fmla="*/ 204717 w 228435"/>
                <a:gd name="connsiteY3" fmla="*/ 40943 h 177421"/>
                <a:gd name="connsiteX4" fmla="*/ 218365 w 228435"/>
                <a:gd name="connsiteY4" fmla="*/ 177421 h 17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35" h="177421">
                  <a:moveTo>
                    <a:pt x="0" y="0"/>
                  </a:moveTo>
                  <a:cubicBezTo>
                    <a:pt x="22746" y="4549"/>
                    <a:pt x="45358" y="9835"/>
                    <a:pt x="68239" y="13648"/>
                  </a:cubicBezTo>
                  <a:cubicBezTo>
                    <a:pt x="99970" y="18936"/>
                    <a:pt x="132230" y="20986"/>
                    <a:pt x="163774" y="27295"/>
                  </a:cubicBezTo>
                  <a:cubicBezTo>
                    <a:pt x="177881" y="30116"/>
                    <a:pt x="191069" y="36394"/>
                    <a:pt x="204717" y="40943"/>
                  </a:cubicBezTo>
                  <a:cubicBezTo>
                    <a:pt x="228435" y="112098"/>
                    <a:pt x="218365" y="67501"/>
                    <a:pt x="218365"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75" name="Freeform 74"/>
            <p:cNvSpPr/>
            <p:nvPr/>
          </p:nvSpPr>
          <p:spPr>
            <a:xfrm>
              <a:off x="5555291" y="5356517"/>
              <a:ext cx="229869" cy="176797"/>
            </a:xfrm>
            <a:custGeom>
              <a:avLst/>
              <a:gdLst>
                <a:gd name="connsiteX0" fmla="*/ 0 w 228435"/>
                <a:gd name="connsiteY0" fmla="*/ 0 h 177421"/>
                <a:gd name="connsiteX1" fmla="*/ 68239 w 228435"/>
                <a:gd name="connsiteY1" fmla="*/ 13648 h 177421"/>
                <a:gd name="connsiteX2" fmla="*/ 163774 w 228435"/>
                <a:gd name="connsiteY2" fmla="*/ 27295 h 177421"/>
                <a:gd name="connsiteX3" fmla="*/ 204717 w 228435"/>
                <a:gd name="connsiteY3" fmla="*/ 40943 h 177421"/>
                <a:gd name="connsiteX4" fmla="*/ 218365 w 228435"/>
                <a:gd name="connsiteY4" fmla="*/ 177421 h 17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35" h="177421">
                  <a:moveTo>
                    <a:pt x="0" y="0"/>
                  </a:moveTo>
                  <a:cubicBezTo>
                    <a:pt x="22746" y="4549"/>
                    <a:pt x="45358" y="9835"/>
                    <a:pt x="68239" y="13648"/>
                  </a:cubicBezTo>
                  <a:cubicBezTo>
                    <a:pt x="99970" y="18936"/>
                    <a:pt x="132230" y="20986"/>
                    <a:pt x="163774" y="27295"/>
                  </a:cubicBezTo>
                  <a:cubicBezTo>
                    <a:pt x="177881" y="30116"/>
                    <a:pt x="191069" y="36394"/>
                    <a:pt x="204717" y="40943"/>
                  </a:cubicBezTo>
                  <a:cubicBezTo>
                    <a:pt x="228435" y="112098"/>
                    <a:pt x="218365" y="67501"/>
                    <a:pt x="218365"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3" name="Freeform 82"/>
            <p:cNvSpPr/>
            <p:nvPr/>
          </p:nvSpPr>
          <p:spPr>
            <a:xfrm>
              <a:off x="5447875" y="5791882"/>
              <a:ext cx="171866" cy="192266"/>
            </a:xfrm>
            <a:custGeom>
              <a:avLst/>
              <a:gdLst>
                <a:gd name="connsiteX0" fmla="*/ 0 w 172431"/>
                <a:gd name="connsiteY0" fmla="*/ 191069 h 191069"/>
                <a:gd name="connsiteX1" fmla="*/ 81887 w 172431"/>
                <a:gd name="connsiteY1" fmla="*/ 54591 h 191069"/>
                <a:gd name="connsiteX2" fmla="*/ 150126 w 172431"/>
                <a:gd name="connsiteY2" fmla="*/ 0 h 191069"/>
              </a:gdLst>
              <a:ahLst/>
              <a:cxnLst>
                <a:cxn ang="0">
                  <a:pos x="connsiteX0" y="connsiteY0"/>
                </a:cxn>
                <a:cxn ang="0">
                  <a:pos x="connsiteX1" y="connsiteY1"/>
                </a:cxn>
                <a:cxn ang="0">
                  <a:pos x="connsiteX2" y="connsiteY2"/>
                </a:cxn>
              </a:cxnLst>
              <a:rect l="l" t="t" r="r" b="b"/>
              <a:pathLst>
                <a:path w="172431" h="191069">
                  <a:moveTo>
                    <a:pt x="0" y="191069"/>
                  </a:moveTo>
                  <a:cubicBezTo>
                    <a:pt x="45493" y="54591"/>
                    <a:pt x="1" y="81887"/>
                    <a:pt x="81887" y="54591"/>
                  </a:cubicBezTo>
                  <a:cubicBezTo>
                    <a:pt x="172431" y="72700"/>
                    <a:pt x="150126" y="91436"/>
                    <a:pt x="150126"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4" name="Freeform 83"/>
            <p:cNvSpPr/>
            <p:nvPr/>
          </p:nvSpPr>
          <p:spPr>
            <a:xfrm>
              <a:off x="5896873" y="5546575"/>
              <a:ext cx="169718" cy="300556"/>
            </a:xfrm>
            <a:custGeom>
              <a:avLst/>
              <a:gdLst>
                <a:gd name="connsiteX0" fmla="*/ 0 w 168090"/>
                <a:gd name="connsiteY0" fmla="*/ 300250 h 300250"/>
                <a:gd name="connsiteX1" fmla="*/ 109183 w 168090"/>
                <a:gd name="connsiteY1" fmla="*/ 109182 h 300250"/>
                <a:gd name="connsiteX2" fmla="*/ 150126 w 168090"/>
                <a:gd name="connsiteY2" fmla="*/ 81886 h 300250"/>
                <a:gd name="connsiteX3" fmla="*/ 163774 w 168090"/>
                <a:gd name="connsiteY3" fmla="*/ 0 h 300250"/>
              </a:gdLst>
              <a:ahLst/>
              <a:cxnLst>
                <a:cxn ang="0">
                  <a:pos x="connsiteX0" y="connsiteY0"/>
                </a:cxn>
                <a:cxn ang="0">
                  <a:pos x="connsiteX1" y="connsiteY1"/>
                </a:cxn>
                <a:cxn ang="0">
                  <a:pos x="connsiteX2" y="connsiteY2"/>
                </a:cxn>
                <a:cxn ang="0">
                  <a:pos x="connsiteX3" y="connsiteY3"/>
                </a:cxn>
              </a:cxnLst>
              <a:rect l="l" t="t" r="r" b="b"/>
              <a:pathLst>
                <a:path w="168090" h="300250">
                  <a:moveTo>
                    <a:pt x="0" y="300250"/>
                  </a:moveTo>
                  <a:cubicBezTo>
                    <a:pt x="69850" y="90703"/>
                    <a:pt x="3" y="171571"/>
                    <a:pt x="109183" y="109182"/>
                  </a:cubicBezTo>
                  <a:cubicBezTo>
                    <a:pt x="123424" y="101044"/>
                    <a:pt x="136478" y="90985"/>
                    <a:pt x="150126" y="81886"/>
                  </a:cubicBezTo>
                  <a:cubicBezTo>
                    <a:pt x="168090" y="27996"/>
                    <a:pt x="163774" y="55329"/>
                    <a:pt x="163774"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5" name="Freeform 84"/>
            <p:cNvSpPr/>
            <p:nvPr/>
          </p:nvSpPr>
          <p:spPr>
            <a:xfrm>
              <a:off x="5944136" y="5104581"/>
              <a:ext cx="167569" cy="300556"/>
            </a:xfrm>
            <a:custGeom>
              <a:avLst/>
              <a:gdLst>
                <a:gd name="connsiteX0" fmla="*/ 0 w 168090"/>
                <a:gd name="connsiteY0" fmla="*/ 300250 h 300250"/>
                <a:gd name="connsiteX1" fmla="*/ 109183 w 168090"/>
                <a:gd name="connsiteY1" fmla="*/ 109182 h 300250"/>
                <a:gd name="connsiteX2" fmla="*/ 150126 w 168090"/>
                <a:gd name="connsiteY2" fmla="*/ 81886 h 300250"/>
                <a:gd name="connsiteX3" fmla="*/ 163774 w 168090"/>
                <a:gd name="connsiteY3" fmla="*/ 0 h 300250"/>
              </a:gdLst>
              <a:ahLst/>
              <a:cxnLst>
                <a:cxn ang="0">
                  <a:pos x="connsiteX0" y="connsiteY0"/>
                </a:cxn>
                <a:cxn ang="0">
                  <a:pos x="connsiteX1" y="connsiteY1"/>
                </a:cxn>
                <a:cxn ang="0">
                  <a:pos x="connsiteX2" y="connsiteY2"/>
                </a:cxn>
                <a:cxn ang="0">
                  <a:pos x="connsiteX3" y="connsiteY3"/>
                </a:cxn>
              </a:cxnLst>
              <a:rect l="l" t="t" r="r" b="b"/>
              <a:pathLst>
                <a:path w="168090" h="300250">
                  <a:moveTo>
                    <a:pt x="0" y="300250"/>
                  </a:moveTo>
                  <a:cubicBezTo>
                    <a:pt x="69850" y="90703"/>
                    <a:pt x="3" y="171571"/>
                    <a:pt x="109183" y="109182"/>
                  </a:cubicBezTo>
                  <a:cubicBezTo>
                    <a:pt x="123424" y="101044"/>
                    <a:pt x="136478" y="90985"/>
                    <a:pt x="150126" y="81886"/>
                  </a:cubicBezTo>
                  <a:cubicBezTo>
                    <a:pt x="168090" y="27996"/>
                    <a:pt x="163774" y="55329"/>
                    <a:pt x="163774" y="0"/>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6" name="Freeform 85"/>
            <p:cNvSpPr/>
            <p:nvPr/>
          </p:nvSpPr>
          <p:spPr>
            <a:xfrm>
              <a:off x="5714267" y="5944369"/>
              <a:ext cx="229869" cy="176797"/>
            </a:xfrm>
            <a:custGeom>
              <a:avLst/>
              <a:gdLst>
                <a:gd name="connsiteX0" fmla="*/ 0 w 228435"/>
                <a:gd name="connsiteY0" fmla="*/ 0 h 177421"/>
                <a:gd name="connsiteX1" fmla="*/ 68239 w 228435"/>
                <a:gd name="connsiteY1" fmla="*/ 13648 h 177421"/>
                <a:gd name="connsiteX2" fmla="*/ 163774 w 228435"/>
                <a:gd name="connsiteY2" fmla="*/ 27295 h 177421"/>
                <a:gd name="connsiteX3" fmla="*/ 204717 w 228435"/>
                <a:gd name="connsiteY3" fmla="*/ 40943 h 177421"/>
                <a:gd name="connsiteX4" fmla="*/ 218365 w 228435"/>
                <a:gd name="connsiteY4" fmla="*/ 177421 h 177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435" h="177421">
                  <a:moveTo>
                    <a:pt x="0" y="0"/>
                  </a:moveTo>
                  <a:cubicBezTo>
                    <a:pt x="22746" y="4549"/>
                    <a:pt x="45358" y="9835"/>
                    <a:pt x="68239" y="13648"/>
                  </a:cubicBezTo>
                  <a:cubicBezTo>
                    <a:pt x="99970" y="18936"/>
                    <a:pt x="132230" y="20986"/>
                    <a:pt x="163774" y="27295"/>
                  </a:cubicBezTo>
                  <a:cubicBezTo>
                    <a:pt x="177881" y="30116"/>
                    <a:pt x="191069" y="36394"/>
                    <a:pt x="204717" y="40943"/>
                  </a:cubicBezTo>
                  <a:cubicBezTo>
                    <a:pt x="228435" y="112098"/>
                    <a:pt x="218365" y="67501"/>
                    <a:pt x="218365" y="177421"/>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87" name="Straight Arrow Connector 86"/>
            <p:cNvCxnSpPr/>
            <p:nvPr/>
          </p:nvCxnSpPr>
          <p:spPr>
            <a:xfrm rot="10800000" flipV="1">
              <a:off x="6249197" y="5104581"/>
              <a:ext cx="990376" cy="457464"/>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862" name="Rectangle 87"/>
            <p:cNvSpPr>
              <a:spLocks noChangeArrowheads="1"/>
            </p:cNvSpPr>
            <p:nvPr/>
          </p:nvSpPr>
          <p:spPr bwMode="auto">
            <a:xfrm>
              <a:off x="7239000" y="4876800"/>
              <a:ext cx="1152072" cy="3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Çekirdek</a:t>
              </a:r>
              <a:endParaRPr lang="en-US" sz="1400">
                <a:solidFill>
                  <a:schemeClr val="bg1"/>
                </a:solidFill>
              </a:endParaRPr>
            </a:p>
          </p:txBody>
        </p:sp>
        <p:sp>
          <p:nvSpPr>
            <p:cNvPr id="35863" name="Rectangle 88"/>
            <p:cNvSpPr>
              <a:spLocks noChangeArrowheads="1"/>
            </p:cNvSpPr>
            <p:nvPr/>
          </p:nvSpPr>
          <p:spPr bwMode="auto">
            <a:xfrm>
              <a:off x="609600" y="4876800"/>
              <a:ext cx="1152072" cy="3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tr-TR" sz="1400">
                  <a:solidFill>
                    <a:schemeClr val="bg1"/>
                  </a:solidFill>
                </a:rPr>
                <a:t>Çekirdek</a:t>
              </a:r>
              <a:endParaRPr lang="en-US" sz="1400">
                <a:solidFill>
                  <a:schemeClr val="bg1"/>
                </a:solidFill>
              </a:endParaRPr>
            </a:p>
          </p:txBody>
        </p:sp>
        <p:cxnSp>
          <p:nvCxnSpPr>
            <p:cNvPr id="90" name="Straight Arrow Connector 89"/>
            <p:cNvCxnSpPr/>
            <p:nvPr/>
          </p:nvCxnSpPr>
          <p:spPr>
            <a:xfrm>
              <a:off x="1372514" y="5181931"/>
              <a:ext cx="837844" cy="380114"/>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1525045" y="6019508"/>
              <a:ext cx="1065566" cy="304975"/>
            </a:xfrm>
            <a:prstGeom prst="straightConnector1">
              <a:avLst/>
            </a:prstGeom>
            <a:ln w="349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866" name="Rectangle 93"/>
            <p:cNvSpPr>
              <a:spLocks noChangeArrowheads="1"/>
            </p:cNvSpPr>
            <p:nvPr/>
          </p:nvSpPr>
          <p:spPr bwMode="auto">
            <a:xfrm>
              <a:off x="304800" y="6096000"/>
              <a:ext cx="1295400" cy="3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tr-TR" sz="1400">
                  <a:solidFill>
                    <a:schemeClr val="bg1"/>
                  </a:solidFill>
                </a:rPr>
                <a:t>Kromatin</a:t>
              </a:r>
              <a:endParaRPr lang="en-US" sz="1400">
                <a:solidFill>
                  <a:schemeClr val="bg1"/>
                </a:solidFill>
              </a:endParaRPr>
            </a:p>
          </p:txBody>
        </p:sp>
      </p:grpSp>
      <p:pic>
        <p:nvPicPr>
          <p:cNvPr id="35844" name="Picture 10" descr="animal_telophase"/>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08175" y="3357563"/>
            <a:ext cx="2159000" cy="2159000"/>
          </a:xfrm>
          <a:noFill/>
        </p:spPr>
      </p:pic>
      <p:pic>
        <p:nvPicPr>
          <p:cNvPr id="35845" name="Picture 12" descr="plant_telophase"/>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60925" y="3357563"/>
            <a:ext cx="2159000" cy="2159000"/>
          </a:xfrm>
          <a:noFill/>
        </p:spPr>
      </p:pic>
      <p:sp>
        <p:nvSpPr>
          <p:cNvPr id="35846" name="Text Box 10"/>
          <p:cNvSpPr txBox="1">
            <a:spLocks noChangeArrowheads="1"/>
          </p:cNvSpPr>
          <p:nvPr/>
        </p:nvSpPr>
        <p:spPr bwMode="auto">
          <a:xfrm>
            <a:off x="2073275" y="5640388"/>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Hayvan Hücresi </a:t>
            </a:r>
            <a:endParaRPr lang="en-US" sz="2000"/>
          </a:p>
        </p:txBody>
      </p:sp>
      <p:sp>
        <p:nvSpPr>
          <p:cNvPr id="35847" name="Text Box 11"/>
          <p:cNvSpPr txBox="1">
            <a:spLocks noChangeArrowheads="1"/>
          </p:cNvSpPr>
          <p:nvPr/>
        </p:nvSpPr>
        <p:spPr bwMode="auto">
          <a:xfrm>
            <a:off x="5076825" y="5661025"/>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Bitki Hücresi</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748713" cy="1382713"/>
          </a:xfrm>
        </p:spPr>
        <p:txBody>
          <a:bodyPr>
            <a:normAutofit/>
          </a:bodyPr>
          <a:lstStyle/>
          <a:p>
            <a:pPr marL="484188" algn="r" eaLnBrk="1" hangingPunct="1"/>
            <a:r>
              <a:rPr lang="tr-TR" sz="3200" b="1" i="1">
                <a:effectLst>
                  <a:outerShdw blurRad="38100" dist="38100" dir="2700000" algn="tl">
                    <a:srgbClr val="000000"/>
                  </a:outerShdw>
                </a:effectLst>
                <a:latin typeface="Comic Sans MS" charset="0"/>
              </a:rPr>
              <a:t>Sitokinez</a:t>
            </a:r>
            <a:r>
              <a:rPr lang="en-US" sz="6600" b="1">
                <a:latin typeface="Comic Sans MS" charset="0"/>
              </a:rPr>
              <a:t/>
            </a:r>
            <a:br>
              <a:rPr lang="en-US" sz="6600" b="1">
                <a:latin typeface="Comic Sans MS" charset="0"/>
              </a:rPr>
            </a:br>
            <a:r>
              <a:rPr lang="en-US" sz="6600" b="1">
                <a:latin typeface="Comic Sans MS" charset="0"/>
              </a:rPr>
              <a:t> </a:t>
            </a:r>
            <a:endParaRPr lang="en-US" sz="4000" b="1">
              <a:latin typeface="Comic Sans MS" charset="0"/>
            </a:endParaRPr>
          </a:p>
        </p:txBody>
      </p:sp>
      <p:grpSp>
        <p:nvGrpSpPr>
          <p:cNvPr id="36867" name="Grup 3"/>
          <p:cNvGrpSpPr>
            <a:grpSpLocks/>
          </p:cNvGrpSpPr>
          <p:nvPr/>
        </p:nvGrpSpPr>
        <p:grpSpPr bwMode="auto">
          <a:xfrm>
            <a:off x="2703513" y="595313"/>
            <a:ext cx="1600200" cy="1600200"/>
            <a:chOff x="4876800" y="4800600"/>
            <a:chExt cx="1600200" cy="1600200"/>
          </a:xfrm>
        </p:grpSpPr>
        <p:sp>
          <p:nvSpPr>
            <p:cNvPr id="33" name="Flowchart: Connector 32"/>
            <p:cNvSpPr/>
            <p:nvPr/>
          </p:nvSpPr>
          <p:spPr>
            <a:xfrm>
              <a:off x="4876800" y="4800600"/>
              <a:ext cx="1600200" cy="1600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Flowchart: Connector 33"/>
            <p:cNvSpPr/>
            <p:nvPr/>
          </p:nvSpPr>
          <p:spPr>
            <a:xfrm>
              <a:off x="5410200" y="5257800"/>
              <a:ext cx="838200" cy="838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Flowchart: Connector 34"/>
            <p:cNvSpPr/>
            <p:nvPr/>
          </p:nvSpPr>
          <p:spPr>
            <a:xfrm>
              <a:off x="5486400" y="56388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35"/>
            <p:cNvSpPr/>
            <p:nvPr/>
          </p:nvSpPr>
          <p:spPr>
            <a:xfrm>
              <a:off x="5562600" y="5334000"/>
              <a:ext cx="588962" cy="622300"/>
            </a:xfrm>
            <a:custGeom>
              <a:avLst/>
              <a:gdLst>
                <a:gd name="connsiteX0" fmla="*/ 235495 w 969200"/>
                <a:gd name="connsiteY0" fmla="*/ 200461 h 1002881"/>
                <a:gd name="connsiteX1" fmla="*/ 249143 w 969200"/>
                <a:gd name="connsiteY1" fmla="*/ 255052 h 1002881"/>
                <a:gd name="connsiteX2" fmla="*/ 262790 w 969200"/>
                <a:gd name="connsiteY2" fmla="*/ 377882 h 1002881"/>
                <a:gd name="connsiteX3" fmla="*/ 290086 w 969200"/>
                <a:gd name="connsiteY3" fmla="*/ 459768 h 1002881"/>
                <a:gd name="connsiteX4" fmla="*/ 303734 w 969200"/>
                <a:gd name="connsiteY4" fmla="*/ 500712 h 1002881"/>
                <a:gd name="connsiteX5" fmla="*/ 344677 w 969200"/>
                <a:gd name="connsiteY5" fmla="*/ 541655 h 1002881"/>
                <a:gd name="connsiteX6" fmla="*/ 399268 w 969200"/>
                <a:gd name="connsiteY6" fmla="*/ 582598 h 1002881"/>
                <a:gd name="connsiteX7" fmla="*/ 494802 w 969200"/>
                <a:gd name="connsiteY7" fmla="*/ 596246 h 1002881"/>
                <a:gd name="connsiteX8" fmla="*/ 603985 w 969200"/>
                <a:gd name="connsiteY8" fmla="*/ 541655 h 1002881"/>
                <a:gd name="connsiteX9" fmla="*/ 617632 w 969200"/>
                <a:gd name="connsiteY9" fmla="*/ 473416 h 1002881"/>
                <a:gd name="connsiteX10" fmla="*/ 603985 w 969200"/>
                <a:gd name="connsiteY10" fmla="*/ 377882 h 1002881"/>
                <a:gd name="connsiteX11" fmla="*/ 590337 w 969200"/>
                <a:gd name="connsiteY11" fmla="*/ 336939 h 1002881"/>
                <a:gd name="connsiteX12" fmla="*/ 563041 w 969200"/>
                <a:gd name="connsiteY12" fmla="*/ 186813 h 1002881"/>
                <a:gd name="connsiteX13" fmla="*/ 549393 w 969200"/>
                <a:gd name="connsiteY13" fmla="*/ 132222 h 1002881"/>
                <a:gd name="connsiteX14" fmla="*/ 617632 w 969200"/>
                <a:gd name="connsiteY14" fmla="*/ 173165 h 1002881"/>
                <a:gd name="connsiteX15" fmla="*/ 699519 w 969200"/>
                <a:gd name="connsiteY15" fmla="*/ 214109 h 1002881"/>
                <a:gd name="connsiteX16" fmla="*/ 822349 w 969200"/>
                <a:gd name="connsiteY16" fmla="*/ 282348 h 1002881"/>
                <a:gd name="connsiteX17" fmla="*/ 808701 w 969200"/>
                <a:gd name="connsiteY17" fmla="*/ 364234 h 1002881"/>
                <a:gd name="connsiteX18" fmla="*/ 781405 w 969200"/>
                <a:gd name="connsiteY18" fmla="*/ 473416 h 1002881"/>
                <a:gd name="connsiteX19" fmla="*/ 740462 w 969200"/>
                <a:gd name="connsiteY19" fmla="*/ 500712 h 1002881"/>
                <a:gd name="connsiteX20" fmla="*/ 713167 w 969200"/>
                <a:gd name="connsiteY20" fmla="*/ 541655 h 1002881"/>
                <a:gd name="connsiteX21" fmla="*/ 672223 w 969200"/>
                <a:gd name="connsiteY21" fmla="*/ 555303 h 1002881"/>
                <a:gd name="connsiteX22" fmla="*/ 644928 w 969200"/>
                <a:gd name="connsiteY22" fmla="*/ 637189 h 1002881"/>
                <a:gd name="connsiteX23" fmla="*/ 658576 w 969200"/>
                <a:gd name="connsiteY23" fmla="*/ 732724 h 1002881"/>
                <a:gd name="connsiteX24" fmla="*/ 713167 w 969200"/>
                <a:gd name="connsiteY24" fmla="*/ 828258 h 1002881"/>
                <a:gd name="connsiteX25" fmla="*/ 658576 w 969200"/>
                <a:gd name="connsiteY25" fmla="*/ 814610 h 1002881"/>
                <a:gd name="connsiteX26" fmla="*/ 603985 w 969200"/>
                <a:gd name="connsiteY26" fmla="*/ 760019 h 1002881"/>
                <a:gd name="connsiteX27" fmla="*/ 576689 w 969200"/>
                <a:gd name="connsiteY27" fmla="*/ 719076 h 1002881"/>
                <a:gd name="connsiteX28" fmla="*/ 535746 w 969200"/>
                <a:gd name="connsiteY28" fmla="*/ 678133 h 1002881"/>
                <a:gd name="connsiteX29" fmla="*/ 508450 w 969200"/>
                <a:gd name="connsiteY29" fmla="*/ 623542 h 1002881"/>
                <a:gd name="connsiteX30" fmla="*/ 467507 w 969200"/>
                <a:gd name="connsiteY30" fmla="*/ 541655 h 1002881"/>
                <a:gd name="connsiteX31" fmla="*/ 508450 w 969200"/>
                <a:gd name="connsiteY31" fmla="*/ 473416 h 1002881"/>
                <a:gd name="connsiteX32" fmla="*/ 522098 w 969200"/>
                <a:gd name="connsiteY32" fmla="*/ 432473 h 1002881"/>
                <a:gd name="connsiteX33" fmla="*/ 563041 w 969200"/>
                <a:gd name="connsiteY33" fmla="*/ 377882 h 1002881"/>
                <a:gd name="connsiteX34" fmla="*/ 494802 w 969200"/>
                <a:gd name="connsiteY34" fmla="*/ 173165 h 1002881"/>
                <a:gd name="connsiteX35" fmla="*/ 440211 w 969200"/>
                <a:gd name="connsiteY35" fmla="*/ 159518 h 1002881"/>
                <a:gd name="connsiteX36" fmla="*/ 385620 w 969200"/>
                <a:gd name="connsiteY36" fmla="*/ 186813 h 1002881"/>
                <a:gd name="connsiteX37" fmla="*/ 358325 w 969200"/>
                <a:gd name="connsiteY37" fmla="*/ 241404 h 1002881"/>
                <a:gd name="connsiteX38" fmla="*/ 344677 w 969200"/>
                <a:gd name="connsiteY38" fmla="*/ 650837 h 1002881"/>
                <a:gd name="connsiteX39" fmla="*/ 303734 w 969200"/>
                <a:gd name="connsiteY39" fmla="*/ 678133 h 1002881"/>
                <a:gd name="connsiteX40" fmla="*/ 221847 w 969200"/>
                <a:gd name="connsiteY40" fmla="*/ 760019 h 1002881"/>
                <a:gd name="connsiteX41" fmla="*/ 317382 w 969200"/>
                <a:gd name="connsiteY41" fmla="*/ 855554 h 1002881"/>
                <a:gd name="connsiteX42" fmla="*/ 412916 w 969200"/>
                <a:gd name="connsiteY42" fmla="*/ 869201 h 1002881"/>
                <a:gd name="connsiteX43" fmla="*/ 535746 w 969200"/>
                <a:gd name="connsiteY43" fmla="*/ 855554 h 1002881"/>
                <a:gd name="connsiteX44" fmla="*/ 590337 w 969200"/>
                <a:gd name="connsiteY44" fmla="*/ 773667 h 1002881"/>
                <a:gd name="connsiteX45" fmla="*/ 672223 w 969200"/>
                <a:gd name="connsiteY45" fmla="*/ 705428 h 1002881"/>
                <a:gd name="connsiteX46" fmla="*/ 767758 w 969200"/>
                <a:gd name="connsiteY46" fmla="*/ 582598 h 1002881"/>
                <a:gd name="connsiteX47" fmla="*/ 835996 w 969200"/>
                <a:gd name="connsiteY47" fmla="*/ 459768 h 1002881"/>
                <a:gd name="connsiteX48" fmla="*/ 876940 w 969200"/>
                <a:gd name="connsiteY48" fmla="*/ 432473 h 1002881"/>
                <a:gd name="connsiteX49" fmla="*/ 931531 w 969200"/>
                <a:gd name="connsiteY49" fmla="*/ 446121 h 1002881"/>
                <a:gd name="connsiteX50" fmla="*/ 958826 w 969200"/>
                <a:gd name="connsiteY50" fmla="*/ 487064 h 1002881"/>
                <a:gd name="connsiteX51" fmla="*/ 945179 w 969200"/>
                <a:gd name="connsiteY51" fmla="*/ 418825 h 1002881"/>
                <a:gd name="connsiteX52" fmla="*/ 849644 w 969200"/>
                <a:gd name="connsiteY52" fmla="*/ 282348 h 1002881"/>
                <a:gd name="connsiteX53" fmla="*/ 781405 w 969200"/>
                <a:gd name="connsiteY53" fmla="*/ 186813 h 1002881"/>
                <a:gd name="connsiteX54" fmla="*/ 740462 w 969200"/>
                <a:gd name="connsiteY54" fmla="*/ 173165 h 1002881"/>
                <a:gd name="connsiteX55" fmla="*/ 699519 w 969200"/>
                <a:gd name="connsiteY55" fmla="*/ 132222 h 1002881"/>
                <a:gd name="connsiteX56" fmla="*/ 658576 w 969200"/>
                <a:gd name="connsiteY56" fmla="*/ 118574 h 1002881"/>
                <a:gd name="connsiteX57" fmla="*/ 617632 w 969200"/>
                <a:gd name="connsiteY57" fmla="*/ 91279 h 1002881"/>
                <a:gd name="connsiteX58" fmla="*/ 576689 w 969200"/>
                <a:gd name="connsiteY58" fmla="*/ 77631 h 1002881"/>
                <a:gd name="connsiteX59" fmla="*/ 481155 w 969200"/>
                <a:gd name="connsiteY59" fmla="*/ 36688 h 1002881"/>
                <a:gd name="connsiteX60" fmla="*/ 85370 w 969200"/>
                <a:gd name="connsiteY60" fmla="*/ 104927 h 1002881"/>
                <a:gd name="connsiteX61" fmla="*/ 58074 w 969200"/>
                <a:gd name="connsiteY61" fmla="*/ 159518 h 1002881"/>
                <a:gd name="connsiteX62" fmla="*/ 85370 w 969200"/>
                <a:gd name="connsiteY62" fmla="*/ 255052 h 1002881"/>
                <a:gd name="connsiteX63" fmla="*/ 99017 w 969200"/>
                <a:gd name="connsiteY63" fmla="*/ 295995 h 1002881"/>
                <a:gd name="connsiteX64" fmla="*/ 139961 w 969200"/>
                <a:gd name="connsiteY64" fmla="*/ 323291 h 1002881"/>
                <a:gd name="connsiteX65" fmla="*/ 180904 w 969200"/>
                <a:gd name="connsiteY65" fmla="*/ 377882 h 1002881"/>
                <a:gd name="connsiteX66" fmla="*/ 221847 w 969200"/>
                <a:gd name="connsiteY66" fmla="*/ 391530 h 1002881"/>
                <a:gd name="connsiteX67" fmla="*/ 358325 w 969200"/>
                <a:gd name="connsiteY67" fmla="*/ 432473 h 1002881"/>
                <a:gd name="connsiteX68" fmla="*/ 453859 w 969200"/>
                <a:gd name="connsiteY68" fmla="*/ 487064 h 1002881"/>
                <a:gd name="connsiteX69" fmla="*/ 549393 w 969200"/>
                <a:gd name="connsiteY69" fmla="*/ 500712 h 1002881"/>
                <a:gd name="connsiteX70" fmla="*/ 535746 w 969200"/>
                <a:gd name="connsiteY70" fmla="*/ 596246 h 1002881"/>
                <a:gd name="connsiteX71" fmla="*/ 494802 w 969200"/>
                <a:gd name="connsiteY71" fmla="*/ 609894 h 1002881"/>
                <a:gd name="connsiteX72" fmla="*/ 426564 w 969200"/>
                <a:gd name="connsiteY72" fmla="*/ 623542 h 1002881"/>
                <a:gd name="connsiteX73" fmla="*/ 344677 w 969200"/>
                <a:gd name="connsiteY73" fmla="*/ 664485 h 1002881"/>
                <a:gd name="connsiteX74" fmla="*/ 262790 w 969200"/>
                <a:gd name="connsiteY74" fmla="*/ 705428 h 1002881"/>
                <a:gd name="connsiteX75" fmla="*/ 249143 w 969200"/>
                <a:gd name="connsiteY75" fmla="*/ 978383 h 1002881"/>
                <a:gd name="connsiteX76" fmla="*/ 303734 w 969200"/>
                <a:gd name="connsiteY76" fmla="*/ 992031 h 1002881"/>
                <a:gd name="connsiteX77" fmla="*/ 467507 w 969200"/>
                <a:gd name="connsiteY77" fmla="*/ 978383 h 1002881"/>
                <a:gd name="connsiteX78" fmla="*/ 631280 w 969200"/>
                <a:gd name="connsiteY78" fmla="*/ 800963 h 1002881"/>
                <a:gd name="connsiteX79" fmla="*/ 672223 w 969200"/>
                <a:gd name="connsiteY79" fmla="*/ 773667 h 1002881"/>
                <a:gd name="connsiteX80" fmla="*/ 685871 w 969200"/>
                <a:gd name="connsiteY80" fmla="*/ 732724 h 1002881"/>
                <a:gd name="connsiteX81" fmla="*/ 808701 w 969200"/>
                <a:gd name="connsiteY81" fmla="*/ 691780 h 1002881"/>
                <a:gd name="connsiteX82" fmla="*/ 808701 w 969200"/>
                <a:gd name="connsiteY82" fmla="*/ 418825 h 1002881"/>
                <a:gd name="connsiteX83" fmla="*/ 781405 w 969200"/>
                <a:gd name="connsiteY83" fmla="*/ 377882 h 1002881"/>
                <a:gd name="connsiteX84" fmla="*/ 740462 w 969200"/>
                <a:gd name="connsiteY84" fmla="*/ 364234 h 1002881"/>
                <a:gd name="connsiteX85" fmla="*/ 194552 w 969200"/>
                <a:gd name="connsiteY85" fmla="*/ 405177 h 1002881"/>
                <a:gd name="connsiteX86" fmla="*/ 167256 w 969200"/>
                <a:gd name="connsiteY86" fmla="*/ 446121 h 1002881"/>
                <a:gd name="connsiteX87" fmla="*/ 153608 w 969200"/>
                <a:gd name="connsiteY87" fmla="*/ 528007 h 1002881"/>
                <a:gd name="connsiteX88" fmla="*/ 112665 w 969200"/>
                <a:gd name="connsiteY88" fmla="*/ 582598 h 1002881"/>
                <a:gd name="connsiteX89" fmla="*/ 44426 w 969200"/>
                <a:gd name="connsiteY89" fmla="*/ 650837 h 1002881"/>
                <a:gd name="connsiteX90" fmla="*/ 30779 w 969200"/>
                <a:gd name="connsiteY90" fmla="*/ 691780 h 1002881"/>
                <a:gd name="connsiteX91" fmla="*/ 3483 w 969200"/>
                <a:gd name="connsiteY91" fmla="*/ 746371 h 1002881"/>
                <a:gd name="connsiteX92" fmla="*/ 17131 w 969200"/>
                <a:gd name="connsiteY92" fmla="*/ 923792 h 1002881"/>
                <a:gd name="connsiteX93" fmla="*/ 126313 w 969200"/>
                <a:gd name="connsiteY93" fmla="*/ 910145 h 1002881"/>
                <a:gd name="connsiteX94" fmla="*/ 167256 w 969200"/>
                <a:gd name="connsiteY94" fmla="*/ 869201 h 1002881"/>
                <a:gd name="connsiteX95" fmla="*/ 221847 w 969200"/>
                <a:gd name="connsiteY95" fmla="*/ 828258 h 1002881"/>
                <a:gd name="connsiteX96" fmla="*/ 276438 w 969200"/>
                <a:gd name="connsiteY96" fmla="*/ 760019 h 1002881"/>
                <a:gd name="connsiteX97" fmla="*/ 290086 w 969200"/>
                <a:gd name="connsiteY97" fmla="*/ 719076 h 1002881"/>
                <a:gd name="connsiteX98" fmla="*/ 276438 w 969200"/>
                <a:gd name="connsiteY98" fmla="*/ 555303 h 1002881"/>
                <a:gd name="connsiteX99" fmla="*/ 235495 w 969200"/>
                <a:gd name="connsiteY99" fmla="*/ 528007 h 1002881"/>
                <a:gd name="connsiteX100" fmla="*/ 249143 w 969200"/>
                <a:gd name="connsiteY100" fmla="*/ 446121 h 1002881"/>
                <a:gd name="connsiteX101" fmla="*/ 331029 w 969200"/>
                <a:gd name="connsiteY101" fmla="*/ 364234 h 1002881"/>
                <a:gd name="connsiteX102" fmla="*/ 371973 w 969200"/>
                <a:gd name="connsiteY102" fmla="*/ 323291 h 1002881"/>
                <a:gd name="connsiteX103" fmla="*/ 412916 w 969200"/>
                <a:gd name="connsiteY103" fmla="*/ 282348 h 1002881"/>
                <a:gd name="connsiteX104" fmla="*/ 467507 w 969200"/>
                <a:gd name="connsiteY104" fmla="*/ 255052 h 1002881"/>
                <a:gd name="connsiteX105" fmla="*/ 522098 w 969200"/>
                <a:gd name="connsiteY105" fmla="*/ 241404 h 100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9200" h="1002881">
                  <a:moveTo>
                    <a:pt x="235495" y="200461"/>
                  </a:moveTo>
                  <a:cubicBezTo>
                    <a:pt x="240044" y="218658"/>
                    <a:pt x="246291" y="236513"/>
                    <a:pt x="249143" y="255052"/>
                  </a:cubicBezTo>
                  <a:cubicBezTo>
                    <a:pt x="255407" y="295768"/>
                    <a:pt x="254711" y="337487"/>
                    <a:pt x="262790" y="377882"/>
                  </a:cubicBezTo>
                  <a:cubicBezTo>
                    <a:pt x="268433" y="406095"/>
                    <a:pt x="280987" y="432473"/>
                    <a:pt x="290086" y="459768"/>
                  </a:cubicBezTo>
                  <a:cubicBezTo>
                    <a:pt x="294635" y="473416"/>
                    <a:pt x="293561" y="490539"/>
                    <a:pt x="303734" y="500712"/>
                  </a:cubicBezTo>
                  <a:cubicBezTo>
                    <a:pt x="317382" y="514360"/>
                    <a:pt x="330023" y="529094"/>
                    <a:pt x="344677" y="541655"/>
                  </a:cubicBezTo>
                  <a:cubicBezTo>
                    <a:pt x="361947" y="556458"/>
                    <a:pt x="377891" y="574825"/>
                    <a:pt x="399268" y="582598"/>
                  </a:cubicBezTo>
                  <a:cubicBezTo>
                    <a:pt x="429499" y="593591"/>
                    <a:pt x="462957" y="591697"/>
                    <a:pt x="494802" y="596246"/>
                  </a:cubicBezTo>
                  <a:cubicBezTo>
                    <a:pt x="543676" y="586471"/>
                    <a:pt x="578498" y="592628"/>
                    <a:pt x="603985" y="541655"/>
                  </a:cubicBezTo>
                  <a:cubicBezTo>
                    <a:pt x="614359" y="520907"/>
                    <a:pt x="613083" y="496162"/>
                    <a:pt x="617632" y="473416"/>
                  </a:cubicBezTo>
                  <a:cubicBezTo>
                    <a:pt x="613083" y="441571"/>
                    <a:pt x="610294" y="409425"/>
                    <a:pt x="603985" y="377882"/>
                  </a:cubicBezTo>
                  <a:cubicBezTo>
                    <a:pt x="601164" y="363775"/>
                    <a:pt x="593351" y="351006"/>
                    <a:pt x="590337" y="336939"/>
                  </a:cubicBezTo>
                  <a:cubicBezTo>
                    <a:pt x="579680" y="287206"/>
                    <a:pt x="573016" y="236688"/>
                    <a:pt x="563041" y="186813"/>
                  </a:cubicBezTo>
                  <a:cubicBezTo>
                    <a:pt x="559362" y="168420"/>
                    <a:pt x="531196" y="136771"/>
                    <a:pt x="549393" y="132222"/>
                  </a:cubicBezTo>
                  <a:cubicBezTo>
                    <a:pt x="575127" y="125788"/>
                    <a:pt x="594345" y="160463"/>
                    <a:pt x="617632" y="173165"/>
                  </a:cubicBezTo>
                  <a:cubicBezTo>
                    <a:pt x="644423" y="187778"/>
                    <a:pt x="673159" y="198732"/>
                    <a:pt x="699519" y="214109"/>
                  </a:cubicBezTo>
                  <a:cubicBezTo>
                    <a:pt x="824660" y="287108"/>
                    <a:pt x="736564" y="253753"/>
                    <a:pt x="822349" y="282348"/>
                  </a:cubicBezTo>
                  <a:cubicBezTo>
                    <a:pt x="847552" y="357961"/>
                    <a:pt x="836714" y="289533"/>
                    <a:pt x="808701" y="364234"/>
                  </a:cubicBezTo>
                  <a:cubicBezTo>
                    <a:pt x="806901" y="369033"/>
                    <a:pt x="793291" y="458559"/>
                    <a:pt x="781405" y="473416"/>
                  </a:cubicBezTo>
                  <a:cubicBezTo>
                    <a:pt x="771158" y="486224"/>
                    <a:pt x="754110" y="491613"/>
                    <a:pt x="740462" y="500712"/>
                  </a:cubicBezTo>
                  <a:cubicBezTo>
                    <a:pt x="731364" y="514360"/>
                    <a:pt x="725975" y="531409"/>
                    <a:pt x="713167" y="541655"/>
                  </a:cubicBezTo>
                  <a:cubicBezTo>
                    <a:pt x="701933" y="550642"/>
                    <a:pt x="680585" y="543596"/>
                    <a:pt x="672223" y="555303"/>
                  </a:cubicBezTo>
                  <a:cubicBezTo>
                    <a:pt x="655500" y="578716"/>
                    <a:pt x="644928" y="637189"/>
                    <a:pt x="644928" y="637189"/>
                  </a:cubicBezTo>
                  <a:cubicBezTo>
                    <a:pt x="649477" y="669034"/>
                    <a:pt x="649333" y="701912"/>
                    <a:pt x="658576" y="732724"/>
                  </a:cubicBezTo>
                  <a:cubicBezTo>
                    <a:pt x="662304" y="745152"/>
                    <a:pt x="721764" y="815362"/>
                    <a:pt x="713167" y="828258"/>
                  </a:cubicBezTo>
                  <a:cubicBezTo>
                    <a:pt x="702763" y="843865"/>
                    <a:pt x="676773" y="819159"/>
                    <a:pt x="658576" y="814610"/>
                  </a:cubicBezTo>
                  <a:cubicBezTo>
                    <a:pt x="628799" y="725280"/>
                    <a:pt x="670156" y="812955"/>
                    <a:pt x="603985" y="760019"/>
                  </a:cubicBezTo>
                  <a:cubicBezTo>
                    <a:pt x="591177" y="749772"/>
                    <a:pt x="587190" y="731677"/>
                    <a:pt x="576689" y="719076"/>
                  </a:cubicBezTo>
                  <a:cubicBezTo>
                    <a:pt x="564333" y="704249"/>
                    <a:pt x="546964" y="693839"/>
                    <a:pt x="535746" y="678133"/>
                  </a:cubicBezTo>
                  <a:cubicBezTo>
                    <a:pt x="523921" y="661578"/>
                    <a:pt x="518544" y="641206"/>
                    <a:pt x="508450" y="623542"/>
                  </a:cubicBezTo>
                  <a:cubicBezTo>
                    <a:pt x="466121" y="549466"/>
                    <a:pt x="492529" y="616719"/>
                    <a:pt x="467507" y="541655"/>
                  </a:cubicBezTo>
                  <a:cubicBezTo>
                    <a:pt x="481155" y="518909"/>
                    <a:pt x="496587" y="497142"/>
                    <a:pt x="508450" y="473416"/>
                  </a:cubicBezTo>
                  <a:cubicBezTo>
                    <a:pt x="514884" y="460549"/>
                    <a:pt x="514961" y="444963"/>
                    <a:pt x="522098" y="432473"/>
                  </a:cubicBezTo>
                  <a:cubicBezTo>
                    <a:pt x="533383" y="412724"/>
                    <a:pt x="549393" y="396079"/>
                    <a:pt x="563041" y="377882"/>
                  </a:cubicBezTo>
                  <a:cubicBezTo>
                    <a:pt x="553424" y="272093"/>
                    <a:pt x="581666" y="227455"/>
                    <a:pt x="494802" y="173165"/>
                  </a:cubicBezTo>
                  <a:cubicBezTo>
                    <a:pt x="478896" y="163224"/>
                    <a:pt x="458408" y="164067"/>
                    <a:pt x="440211" y="159518"/>
                  </a:cubicBezTo>
                  <a:cubicBezTo>
                    <a:pt x="422014" y="168616"/>
                    <a:pt x="400006" y="172427"/>
                    <a:pt x="385620" y="186813"/>
                  </a:cubicBezTo>
                  <a:cubicBezTo>
                    <a:pt x="371234" y="201199"/>
                    <a:pt x="360113" y="221138"/>
                    <a:pt x="358325" y="241404"/>
                  </a:cubicBezTo>
                  <a:cubicBezTo>
                    <a:pt x="346323" y="377429"/>
                    <a:pt x="361614" y="515338"/>
                    <a:pt x="344677" y="650837"/>
                  </a:cubicBezTo>
                  <a:cubicBezTo>
                    <a:pt x="342643" y="667113"/>
                    <a:pt x="315993" y="667236"/>
                    <a:pt x="303734" y="678133"/>
                  </a:cubicBezTo>
                  <a:cubicBezTo>
                    <a:pt x="274883" y="703779"/>
                    <a:pt x="221847" y="760019"/>
                    <a:pt x="221847" y="760019"/>
                  </a:cubicBezTo>
                  <a:cubicBezTo>
                    <a:pt x="255071" y="859689"/>
                    <a:pt x="222065" y="839668"/>
                    <a:pt x="317382" y="855554"/>
                  </a:cubicBezTo>
                  <a:cubicBezTo>
                    <a:pt x="349112" y="860842"/>
                    <a:pt x="381071" y="864652"/>
                    <a:pt x="412916" y="869201"/>
                  </a:cubicBezTo>
                  <a:cubicBezTo>
                    <a:pt x="453859" y="864652"/>
                    <a:pt x="499475" y="875085"/>
                    <a:pt x="535746" y="855554"/>
                  </a:cubicBezTo>
                  <a:cubicBezTo>
                    <a:pt x="564630" y="840001"/>
                    <a:pt x="563042" y="791864"/>
                    <a:pt x="590337" y="773667"/>
                  </a:cubicBezTo>
                  <a:cubicBezTo>
                    <a:pt x="626730" y="749404"/>
                    <a:pt x="643932" y="741802"/>
                    <a:pt x="672223" y="705428"/>
                  </a:cubicBezTo>
                  <a:cubicBezTo>
                    <a:pt x="786493" y="558510"/>
                    <a:pt x="674804" y="675552"/>
                    <a:pt x="767758" y="582598"/>
                  </a:cubicBezTo>
                  <a:cubicBezTo>
                    <a:pt x="794128" y="503488"/>
                    <a:pt x="779424" y="506912"/>
                    <a:pt x="835996" y="459768"/>
                  </a:cubicBezTo>
                  <a:cubicBezTo>
                    <a:pt x="848597" y="449267"/>
                    <a:pt x="863292" y="441571"/>
                    <a:pt x="876940" y="432473"/>
                  </a:cubicBezTo>
                  <a:cubicBezTo>
                    <a:pt x="895137" y="437022"/>
                    <a:pt x="915924" y="435716"/>
                    <a:pt x="931531" y="446121"/>
                  </a:cubicBezTo>
                  <a:cubicBezTo>
                    <a:pt x="945179" y="455219"/>
                    <a:pt x="951491" y="501735"/>
                    <a:pt x="958826" y="487064"/>
                  </a:cubicBezTo>
                  <a:cubicBezTo>
                    <a:pt x="969200" y="466316"/>
                    <a:pt x="953506" y="440476"/>
                    <a:pt x="945179" y="418825"/>
                  </a:cubicBezTo>
                  <a:cubicBezTo>
                    <a:pt x="902472" y="307784"/>
                    <a:pt x="916697" y="327048"/>
                    <a:pt x="849644" y="282348"/>
                  </a:cubicBezTo>
                  <a:cubicBezTo>
                    <a:pt x="837195" y="263674"/>
                    <a:pt x="794106" y="197397"/>
                    <a:pt x="781405" y="186813"/>
                  </a:cubicBezTo>
                  <a:cubicBezTo>
                    <a:pt x="770353" y="177603"/>
                    <a:pt x="754110" y="177714"/>
                    <a:pt x="740462" y="173165"/>
                  </a:cubicBezTo>
                  <a:cubicBezTo>
                    <a:pt x="726814" y="159517"/>
                    <a:pt x="715578" y="142928"/>
                    <a:pt x="699519" y="132222"/>
                  </a:cubicBezTo>
                  <a:cubicBezTo>
                    <a:pt x="687549" y="124242"/>
                    <a:pt x="671443" y="125008"/>
                    <a:pt x="658576" y="118574"/>
                  </a:cubicBezTo>
                  <a:cubicBezTo>
                    <a:pt x="643905" y="111239"/>
                    <a:pt x="632303" y="98614"/>
                    <a:pt x="617632" y="91279"/>
                  </a:cubicBezTo>
                  <a:cubicBezTo>
                    <a:pt x="604765" y="84845"/>
                    <a:pt x="589556" y="84065"/>
                    <a:pt x="576689" y="77631"/>
                  </a:cubicBezTo>
                  <a:cubicBezTo>
                    <a:pt x="482440" y="30507"/>
                    <a:pt x="594769" y="65092"/>
                    <a:pt x="481155" y="36688"/>
                  </a:cubicBezTo>
                  <a:cubicBezTo>
                    <a:pt x="397821" y="43355"/>
                    <a:pt x="175308" y="0"/>
                    <a:pt x="85370" y="104927"/>
                  </a:cubicBezTo>
                  <a:cubicBezTo>
                    <a:pt x="72130" y="120374"/>
                    <a:pt x="67173" y="141321"/>
                    <a:pt x="58074" y="159518"/>
                  </a:cubicBezTo>
                  <a:cubicBezTo>
                    <a:pt x="90790" y="257665"/>
                    <a:pt x="51104" y="135121"/>
                    <a:pt x="85370" y="255052"/>
                  </a:cubicBezTo>
                  <a:cubicBezTo>
                    <a:pt x="89322" y="268884"/>
                    <a:pt x="90030" y="284762"/>
                    <a:pt x="99017" y="295995"/>
                  </a:cubicBezTo>
                  <a:cubicBezTo>
                    <a:pt x="109264" y="308803"/>
                    <a:pt x="126313" y="314192"/>
                    <a:pt x="139961" y="323291"/>
                  </a:cubicBezTo>
                  <a:cubicBezTo>
                    <a:pt x="153609" y="341488"/>
                    <a:pt x="163430" y="363320"/>
                    <a:pt x="180904" y="377882"/>
                  </a:cubicBezTo>
                  <a:cubicBezTo>
                    <a:pt x="191956" y="387092"/>
                    <a:pt x="208980" y="385096"/>
                    <a:pt x="221847" y="391530"/>
                  </a:cubicBezTo>
                  <a:cubicBezTo>
                    <a:pt x="321152" y="441182"/>
                    <a:pt x="184586" y="407653"/>
                    <a:pt x="358325" y="432473"/>
                  </a:cubicBezTo>
                  <a:cubicBezTo>
                    <a:pt x="383979" y="449576"/>
                    <a:pt x="424558" y="479073"/>
                    <a:pt x="453859" y="487064"/>
                  </a:cubicBezTo>
                  <a:cubicBezTo>
                    <a:pt x="484893" y="495528"/>
                    <a:pt x="517548" y="496163"/>
                    <a:pt x="549393" y="500712"/>
                  </a:cubicBezTo>
                  <a:cubicBezTo>
                    <a:pt x="544844" y="532557"/>
                    <a:pt x="550132" y="567474"/>
                    <a:pt x="535746" y="596246"/>
                  </a:cubicBezTo>
                  <a:cubicBezTo>
                    <a:pt x="529312" y="609113"/>
                    <a:pt x="508759" y="606405"/>
                    <a:pt x="494802" y="609894"/>
                  </a:cubicBezTo>
                  <a:cubicBezTo>
                    <a:pt x="472298" y="615520"/>
                    <a:pt x="449310" y="618993"/>
                    <a:pt x="426564" y="623542"/>
                  </a:cubicBezTo>
                  <a:cubicBezTo>
                    <a:pt x="309219" y="701769"/>
                    <a:pt x="457690" y="607978"/>
                    <a:pt x="344677" y="664485"/>
                  </a:cubicBezTo>
                  <a:cubicBezTo>
                    <a:pt x="238853" y="717397"/>
                    <a:pt x="365702" y="671124"/>
                    <a:pt x="262790" y="705428"/>
                  </a:cubicBezTo>
                  <a:cubicBezTo>
                    <a:pt x="162113" y="772548"/>
                    <a:pt x="175743" y="745951"/>
                    <a:pt x="249143" y="978383"/>
                  </a:cubicBezTo>
                  <a:cubicBezTo>
                    <a:pt x="254791" y="996269"/>
                    <a:pt x="285537" y="987482"/>
                    <a:pt x="303734" y="992031"/>
                  </a:cubicBezTo>
                  <a:cubicBezTo>
                    <a:pt x="358325" y="987482"/>
                    <a:pt x="418510" y="1002881"/>
                    <a:pt x="467507" y="978383"/>
                  </a:cubicBezTo>
                  <a:cubicBezTo>
                    <a:pt x="714545" y="854864"/>
                    <a:pt x="543068" y="889176"/>
                    <a:pt x="631280" y="800963"/>
                  </a:cubicBezTo>
                  <a:cubicBezTo>
                    <a:pt x="642878" y="789365"/>
                    <a:pt x="658575" y="782766"/>
                    <a:pt x="672223" y="773667"/>
                  </a:cubicBezTo>
                  <a:cubicBezTo>
                    <a:pt x="676772" y="760019"/>
                    <a:pt x="676884" y="743958"/>
                    <a:pt x="685871" y="732724"/>
                  </a:cubicBezTo>
                  <a:cubicBezTo>
                    <a:pt x="715395" y="695819"/>
                    <a:pt x="768743" y="698440"/>
                    <a:pt x="808701" y="691780"/>
                  </a:cubicBezTo>
                  <a:cubicBezTo>
                    <a:pt x="836472" y="580697"/>
                    <a:pt x="837381" y="600462"/>
                    <a:pt x="808701" y="418825"/>
                  </a:cubicBezTo>
                  <a:cubicBezTo>
                    <a:pt x="806143" y="402623"/>
                    <a:pt x="794213" y="388129"/>
                    <a:pt x="781405" y="377882"/>
                  </a:cubicBezTo>
                  <a:cubicBezTo>
                    <a:pt x="770171" y="368895"/>
                    <a:pt x="754110" y="368783"/>
                    <a:pt x="740462" y="364234"/>
                  </a:cubicBezTo>
                  <a:cubicBezTo>
                    <a:pt x="558492" y="377882"/>
                    <a:pt x="375199" y="379370"/>
                    <a:pt x="194552" y="405177"/>
                  </a:cubicBezTo>
                  <a:cubicBezTo>
                    <a:pt x="178314" y="407497"/>
                    <a:pt x="172443" y="430560"/>
                    <a:pt x="167256" y="446121"/>
                  </a:cubicBezTo>
                  <a:cubicBezTo>
                    <a:pt x="158505" y="472373"/>
                    <a:pt x="163885" y="502314"/>
                    <a:pt x="153608" y="528007"/>
                  </a:cubicBezTo>
                  <a:cubicBezTo>
                    <a:pt x="145160" y="549126"/>
                    <a:pt x="125886" y="564089"/>
                    <a:pt x="112665" y="582598"/>
                  </a:cubicBezTo>
                  <a:cubicBezTo>
                    <a:pt x="71308" y="640499"/>
                    <a:pt x="103982" y="611135"/>
                    <a:pt x="44426" y="650837"/>
                  </a:cubicBezTo>
                  <a:cubicBezTo>
                    <a:pt x="39877" y="664485"/>
                    <a:pt x="36446" y="678557"/>
                    <a:pt x="30779" y="691780"/>
                  </a:cubicBezTo>
                  <a:cubicBezTo>
                    <a:pt x="22765" y="710480"/>
                    <a:pt x="4678" y="726061"/>
                    <a:pt x="3483" y="746371"/>
                  </a:cubicBezTo>
                  <a:cubicBezTo>
                    <a:pt x="0" y="805584"/>
                    <a:pt x="12582" y="864652"/>
                    <a:pt x="17131" y="923792"/>
                  </a:cubicBezTo>
                  <a:cubicBezTo>
                    <a:pt x="53525" y="919243"/>
                    <a:pt x="91844" y="922679"/>
                    <a:pt x="126313" y="910145"/>
                  </a:cubicBezTo>
                  <a:cubicBezTo>
                    <a:pt x="144452" y="903549"/>
                    <a:pt x="152602" y="881762"/>
                    <a:pt x="167256" y="869201"/>
                  </a:cubicBezTo>
                  <a:cubicBezTo>
                    <a:pt x="184526" y="854398"/>
                    <a:pt x="203650" y="841906"/>
                    <a:pt x="221847" y="828258"/>
                  </a:cubicBezTo>
                  <a:cubicBezTo>
                    <a:pt x="256152" y="725347"/>
                    <a:pt x="205887" y="848208"/>
                    <a:pt x="276438" y="760019"/>
                  </a:cubicBezTo>
                  <a:cubicBezTo>
                    <a:pt x="285425" y="748785"/>
                    <a:pt x="285537" y="732724"/>
                    <a:pt x="290086" y="719076"/>
                  </a:cubicBezTo>
                  <a:cubicBezTo>
                    <a:pt x="285537" y="664485"/>
                    <a:pt x="291487" y="607976"/>
                    <a:pt x="276438" y="555303"/>
                  </a:cubicBezTo>
                  <a:cubicBezTo>
                    <a:pt x="271932" y="539532"/>
                    <a:pt x="239473" y="543920"/>
                    <a:pt x="235495" y="528007"/>
                  </a:cubicBezTo>
                  <a:cubicBezTo>
                    <a:pt x="228784" y="501161"/>
                    <a:pt x="235200" y="470023"/>
                    <a:pt x="249143" y="446121"/>
                  </a:cubicBezTo>
                  <a:cubicBezTo>
                    <a:pt x="268593" y="412778"/>
                    <a:pt x="303733" y="391530"/>
                    <a:pt x="331029" y="364234"/>
                  </a:cubicBezTo>
                  <a:lnTo>
                    <a:pt x="371973" y="323291"/>
                  </a:lnTo>
                  <a:cubicBezTo>
                    <a:pt x="385621" y="309643"/>
                    <a:pt x="395653" y="290980"/>
                    <a:pt x="412916" y="282348"/>
                  </a:cubicBezTo>
                  <a:cubicBezTo>
                    <a:pt x="431113" y="273249"/>
                    <a:pt x="448807" y="263066"/>
                    <a:pt x="467507" y="255052"/>
                  </a:cubicBezTo>
                  <a:cubicBezTo>
                    <a:pt x="502708" y="239965"/>
                    <a:pt x="497245" y="241404"/>
                    <a:pt x="522098" y="24140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36868" name="Grup 2"/>
          <p:cNvGrpSpPr>
            <a:grpSpLocks/>
          </p:cNvGrpSpPr>
          <p:nvPr/>
        </p:nvGrpSpPr>
        <p:grpSpPr bwMode="auto">
          <a:xfrm>
            <a:off x="914400" y="633413"/>
            <a:ext cx="1600200" cy="1600200"/>
            <a:chOff x="2514600" y="4800600"/>
            <a:chExt cx="1600200" cy="1600200"/>
          </a:xfrm>
        </p:grpSpPr>
        <p:sp>
          <p:nvSpPr>
            <p:cNvPr id="29" name="Flowchart: Connector 28"/>
            <p:cNvSpPr/>
            <p:nvPr/>
          </p:nvSpPr>
          <p:spPr>
            <a:xfrm>
              <a:off x="2514600" y="4800600"/>
              <a:ext cx="1600200" cy="1600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Flowchart: Connector 37"/>
            <p:cNvSpPr/>
            <p:nvPr/>
          </p:nvSpPr>
          <p:spPr>
            <a:xfrm>
              <a:off x="2895600" y="5257800"/>
              <a:ext cx="914400" cy="838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Freeform 38"/>
            <p:cNvSpPr/>
            <p:nvPr/>
          </p:nvSpPr>
          <p:spPr>
            <a:xfrm>
              <a:off x="2971800" y="5334000"/>
              <a:ext cx="685800" cy="685800"/>
            </a:xfrm>
            <a:custGeom>
              <a:avLst/>
              <a:gdLst>
                <a:gd name="connsiteX0" fmla="*/ 235495 w 969200"/>
                <a:gd name="connsiteY0" fmla="*/ 200461 h 1002881"/>
                <a:gd name="connsiteX1" fmla="*/ 249143 w 969200"/>
                <a:gd name="connsiteY1" fmla="*/ 255052 h 1002881"/>
                <a:gd name="connsiteX2" fmla="*/ 262790 w 969200"/>
                <a:gd name="connsiteY2" fmla="*/ 377882 h 1002881"/>
                <a:gd name="connsiteX3" fmla="*/ 290086 w 969200"/>
                <a:gd name="connsiteY3" fmla="*/ 459768 h 1002881"/>
                <a:gd name="connsiteX4" fmla="*/ 303734 w 969200"/>
                <a:gd name="connsiteY4" fmla="*/ 500712 h 1002881"/>
                <a:gd name="connsiteX5" fmla="*/ 344677 w 969200"/>
                <a:gd name="connsiteY5" fmla="*/ 541655 h 1002881"/>
                <a:gd name="connsiteX6" fmla="*/ 399268 w 969200"/>
                <a:gd name="connsiteY6" fmla="*/ 582598 h 1002881"/>
                <a:gd name="connsiteX7" fmla="*/ 494802 w 969200"/>
                <a:gd name="connsiteY7" fmla="*/ 596246 h 1002881"/>
                <a:gd name="connsiteX8" fmla="*/ 603985 w 969200"/>
                <a:gd name="connsiteY8" fmla="*/ 541655 h 1002881"/>
                <a:gd name="connsiteX9" fmla="*/ 617632 w 969200"/>
                <a:gd name="connsiteY9" fmla="*/ 473416 h 1002881"/>
                <a:gd name="connsiteX10" fmla="*/ 603985 w 969200"/>
                <a:gd name="connsiteY10" fmla="*/ 377882 h 1002881"/>
                <a:gd name="connsiteX11" fmla="*/ 590337 w 969200"/>
                <a:gd name="connsiteY11" fmla="*/ 336939 h 1002881"/>
                <a:gd name="connsiteX12" fmla="*/ 563041 w 969200"/>
                <a:gd name="connsiteY12" fmla="*/ 186813 h 1002881"/>
                <a:gd name="connsiteX13" fmla="*/ 549393 w 969200"/>
                <a:gd name="connsiteY13" fmla="*/ 132222 h 1002881"/>
                <a:gd name="connsiteX14" fmla="*/ 617632 w 969200"/>
                <a:gd name="connsiteY14" fmla="*/ 173165 h 1002881"/>
                <a:gd name="connsiteX15" fmla="*/ 699519 w 969200"/>
                <a:gd name="connsiteY15" fmla="*/ 214109 h 1002881"/>
                <a:gd name="connsiteX16" fmla="*/ 822349 w 969200"/>
                <a:gd name="connsiteY16" fmla="*/ 282348 h 1002881"/>
                <a:gd name="connsiteX17" fmla="*/ 808701 w 969200"/>
                <a:gd name="connsiteY17" fmla="*/ 364234 h 1002881"/>
                <a:gd name="connsiteX18" fmla="*/ 781405 w 969200"/>
                <a:gd name="connsiteY18" fmla="*/ 473416 h 1002881"/>
                <a:gd name="connsiteX19" fmla="*/ 740462 w 969200"/>
                <a:gd name="connsiteY19" fmla="*/ 500712 h 1002881"/>
                <a:gd name="connsiteX20" fmla="*/ 713167 w 969200"/>
                <a:gd name="connsiteY20" fmla="*/ 541655 h 1002881"/>
                <a:gd name="connsiteX21" fmla="*/ 672223 w 969200"/>
                <a:gd name="connsiteY21" fmla="*/ 555303 h 1002881"/>
                <a:gd name="connsiteX22" fmla="*/ 644928 w 969200"/>
                <a:gd name="connsiteY22" fmla="*/ 637189 h 1002881"/>
                <a:gd name="connsiteX23" fmla="*/ 658576 w 969200"/>
                <a:gd name="connsiteY23" fmla="*/ 732724 h 1002881"/>
                <a:gd name="connsiteX24" fmla="*/ 713167 w 969200"/>
                <a:gd name="connsiteY24" fmla="*/ 828258 h 1002881"/>
                <a:gd name="connsiteX25" fmla="*/ 658576 w 969200"/>
                <a:gd name="connsiteY25" fmla="*/ 814610 h 1002881"/>
                <a:gd name="connsiteX26" fmla="*/ 603985 w 969200"/>
                <a:gd name="connsiteY26" fmla="*/ 760019 h 1002881"/>
                <a:gd name="connsiteX27" fmla="*/ 576689 w 969200"/>
                <a:gd name="connsiteY27" fmla="*/ 719076 h 1002881"/>
                <a:gd name="connsiteX28" fmla="*/ 535746 w 969200"/>
                <a:gd name="connsiteY28" fmla="*/ 678133 h 1002881"/>
                <a:gd name="connsiteX29" fmla="*/ 508450 w 969200"/>
                <a:gd name="connsiteY29" fmla="*/ 623542 h 1002881"/>
                <a:gd name="connsiteX30" fmla="*/ 467507 w 969200"/>
                <a:gd name="connsiteY30" fmla="*/ 541655 h 1002881"/>
                <a:gd name="connsiteX31" fmla="*/ 508450 w 969200"/>
                <a:gd name="connsiteY31" fmla="*/ 473416 h 1002881"/>
                <a:gd name="connsiteX32" fmla="*/ 522098 w 969200"/>
                <a:gd name="connsiteY32" fmla="*/ 432473 h 1002881"/>
                <a:gd name="connsiteX33" fmla="*/ 563041 w 969200"/>
                <a:gd name="connsiteY33" fmla="*/ 377882 h 1002881"/>
                <a:gd name="connsiteX34" fmla="*/ 494802 w 969200"/>
                <a:gd name="connsiteY34" fmla="*/ 173165 h 1002881"/>
                <a:gd name="connsiteX35" fmla="*/ 440211 w 969200"/>
                <a:gd name="connsiteY35" fmla="*/ 159518 h 1002881"/>
                <a:gd name="connsiteX36" fmla="*/ 385620 w 969200"/>
                <a:gd name="connsiteY36" fmla="*/ 186813 h 1002881"/>
                <a:gd name="connsiteX37" fmla="*/ 358325 w 969200"/>
                <a:gd name="connsiteY37" fmla="*/ 241404 h 1002881"/>
                <a:gd name="connsiteX38" fmla="*/ 344677 w 969200"/>
                <a:gd name="connsiteY38" fmla="*/ 650837 h 1002881"/>
                <a:gd name="connsiteX39" fmla="*/ 303734 w 969200"/>
                <a:gd name="connsiteY39" fmla="*/ 678133 h 1002881"/>
                <a:gd name="connsiteX40" fmla="*/ 221847 w 969200"/>
                <a:gd name="connsiteY40" fmla="*/ 760019 h 1002881"/>
                <a:gd name="connsiteX41" fmla="*/ 317382 w 969200"/>
                <a:gd name="connsiteY41" fmla="*/ 855554 h 1002881"/>
                <a:gd name="connsiteX42" fmla="*/ 412916 w 969200"/>
                <a:gd name="connsiteY42" fmla="*/ 869201 h 1002881"/>
                <a:gd name="connsiteX43" fmla="*/ 535746 w 969200"/>
                <a:gd name="connsiteY43" fmla="*/ 855554 h 1002881"/>
                <a:gd name="connsiteX44" fmla="*/ 590337 w 969200"/>
                <a:gd name="connsiteY44" fmla="*/ 773667 h 1002881"/>
                <a:gd name="connsiteX45" fmla="*/ 672223 w 969200"/>
                <a:gd name="connsiteY45" fmla="*/ 705428 h 1002881"/>
                <a:gd name="connsiteX46" fmla="*/ 767758 w 969200"/>
                <a:gd name="connsiteY46" fmla="*/ 582598 h 1002881"/>
                <a:gd name="connsiteX47" fmla="*/ 835996 w 969200"/>
                <a:gd name="connsiteY47" fmla="*/ 459768 h 1002881"/>
                <a:gd name="connsiteX48" fmla="*/ 876940 w 969200"/>
                <a:gd name="connsiteY48" fmla="*/ 432473 h 1002881"/>
                <a:gd name="connsiteX49" fmla="*/ 931531 w 969200"/>
                <a:gd name="connsiteY49" fmla="*/ 446121 h 1002881"/>
                <a:gd name="connsiteX50" fmla="*/ 958826 w 969200"/>
                <a:gd name="connsiteY50" fmla="*/ 487064 h 1002881"/>
                <a:gd name="connsiteX51" fmla="*/ 945179 w 969200"/>
                <a:gd name="connsiteY51" fmla="*/ 418825 h 1002881"/>
                <a:gd name="connsiteX52" fmla="*/ 849644 w 969200"/>
                <a:gd name="connsiteY52" fmla="*/ 282348 h 1002881"/>
                <a:gd name="connsiteX53" fmla="*/ 781405 w 969200"/>
                <a:gd name="connsiteY53" fmla="*/ 186813 h 1002881"/>
                <a:gd name="connsiteX54" fmla="*/ 740462 w 969200"/>
                <a:gd name="connsiteY54" fmla="*/ 173165 h 1002881"/>
                <a:gd name="connsiteX55" fmla="*/ 699519 w 969200"/>
                <a:gd name="connsiteY55" fmla="*/ 132222 h 1002881"/>
                <a:gd name="connsiteX56" fmla="*/ 658576 w 969200"/>
                <a:gd name="connsiteY56" fmla="*/ 118574 h 1002881"/>
                <a:gd name="connsiteX57" fmla="*/ 617632 w 969200"/>
                <a:gd name="connsiteY57" fmla="*/ 91279 h 1002881"/>
                <a:gd name="connsiteX58" fmla="*/ 576689 w 969200"/>
                <a:gd name="connsiteY58" fmla="*/ 77631 h 1002881"/>
                <a:gd name="connsiteX59" fmla="*/ 481155 w 969200"/>
                <a:gd name="connsiteY59" fmla="*/ 36688 h 1002881"/>
                <a:gd name="connsiteX60" fmla="*/ 85370 w 969200"/>
                <a:gd name="connsiteY60" fmla="*/ 104927 h 1002881"/>
                <a:gd name="connsiteX61" fmla="*/ 58074 w 969200"/>
                <a:gd name="connsiteY61" fmla="*/ 159518 h 1002881"/>
                <a:gd name="connsiteX62" fmla="*/ 85370 w 969200"/>
                <a:gd name="connsiteY62" fmla="*/ 255052 h 1002881"/>
                <a:gd name="connsiteX63" fmla="*/ 99017 w 969200"/>
                <a:gd name="connsiteY63" fmla="*/ 295995 h 1002881"/>
                <a:gd name="connsiteX64" fmla="*/ 139961 w 969200"/>
                <a:gd name="connsiteY64" fmla="*/ 323291 h 1002881"/>
                <a:gd name="connsiteX65" fmla="*/ 180904 w 969200"/>
                <a:gd name="connsiteY65" fmla="*/ 377882 h 1002881"/>
                <a:gd name="connsiteX66" fmla="*/ 221847 w 969200"/>
                <a:gd name="connsiteY66" fmla="*/ 391530 h 1002881"/>
                <a:gd name="connsiteX67" fmla="*/ 358325 w 969200"/>
                <a:gd name="connsiteY67" fmla="*/ 432473 h 1002881"/>
                <a:gd name="connsiteX68" fmla="*/ 453859 w 969200"/>
                <a:gd name="connsiteY68" fmla="*/ 487064 h 1002881"/>
                <a:gd name="connsiteX69" fmla="*/ 549393 w 969200"/>
                <a:gd name="connsiteY69" fmla="*/ 500712 h 1002881"/>
                <a:gd name="connsiteX70" fmla="*/ 535746 w 969200"/>
                <a:gd name="connsiteY70" fmla="*/ 596246 h 1002881"/>
                <a:gd name="connsiteX71" fmla="*/ 494802 w 969200"/>
                <a:gd name="connsiteY71" fmla="*/ 609894 h 1002881"/>
                <a:gd name="connsiteX72" fmla="*/ 426564 w 969200"/>
                <a:gd name="connsiteY72" fmla="*/ 623542 h 1002881"/>
                <a:gd name="connsiteX73" fmla="*/ 344677 w 969200"/>
                <a:gd name="connsiteY73" fmla="*/ 664485 h 1002881"/>
                <a:gd name="connsiteX74" fmla="*/ 262790 w 969200"/>
                <a:gd name="connsiteY74" fmla="*/ 705428 h 1002881"/>
                <a:gd name="connsiteX75" fmla="*/ 249143 w 969200"/>
                <a:gd name="connsiteY75" fmla="*/ 978383 h 1002881"/>
                <a:gd name="connsiteX76" fmla="*/ 303734 w 969200"/>
                <a:gd name="connsiteY76" fmla="*/ 992031 h 1002881"/>
                <a:gd name="connsiteX77" fmla="*/ 467507 w 969200"/>
                <a:gd name="connsiteY77" fmla="*/ 978383 h 1002881"/>
                <a:gd name="connsiteX78" fmla="*/ 631280 w 969200"/>
                <a:gd name="connsiteY78" fmla="*/ 800963 h 1002881"/>
                <a:gd name="connsiteX79" fmla="*/ 672223 w 969200"/>
                <a:gd name="connsiteY79" fmla="*/ 773667 h 1002881"/>
                <a:gd name="connsiteX80" fmla="*/ 685871 w 969200"/>
                <a:gd name="connsiteY80" fmla="*/ 732724 h 1002881"/>
                <a:gd name="connsiteX81" fmla="*/ 808701 w 969200"/>
                <a:gd name="connsiteY81" fmla="*/ 691780 h 1002881"/>
                <a:gd name="connsiteX82" fmla="*/ 808701 w 969200"/>
                <a:gd name="connsiteY82" fmla="*/ 418825 h 1002881"/>
                <a:gd name="connsiteX83" fmla="*/ 781405 w 969200"/>
                <a:gd name="connsiteY83" fmla="*/ 377882 h 1002881"/>
                <a:gd name="connsiteX84" fmla="*/ 740462 w 969200"/>
                <a:gd name="connsiteY84" fmla="*/ 364234 h 1002881"/>
                <a:gd name="connsiteX85" fmla="*/ 194552 w 969200"/>
                <a:gd name="connsiteY85" fmla="*/ 405177 h 1002881"/>
                <a:gd name="connsiteX86" fmla="*/ 167256 w 969200"/>
                <a:gd name="connsiteY86" fmla="*/ 446121 h 1002881"/>
                <a:gd name="connsiteX87" fmla="*/ 153608 w 969200"/>
                <a:gd name="connsiteY87" fmla="*/ 528007 h 1002881"/>
                <a:gd name="connsiteX88" fmla="*/ 112665 w 969200"/>
                <a:gd name="connsiteY88" fmla="*/ 582598 h 1002881"/>
                <a:gd name="connsiteX89" fmla="*/ 44426 w 969200"/>
                <a:gd name="connsiteY89" fmla="*/ 650837 h 1002881"/>
                <a:gd name="connsiteX90" fmla="*/ 30779 w 969200"/>
                <a:gd name="connsiteY90" fmla="*/ 691780 h 1002881"/>
                <a:gd name="connsiteX91" fmla="*/ 3483 w 969200"/>
                <a:gd name="connsiteY91" fmla="*/ 746371 h 1002881"/>
                <a:gd name="connsiteX92" fmla="*/ 17131 w 969200"/>
                <a:gd name="connsiteY92" fmla="*/ 923792 h 1002881"/>
                <a:gd name="connsiteX93" fmla="*/ 126313 w 969200"/>
                <a:gd name="connsiteY93" fmla="*/ 910145 h 1002881"/>
                <a:gd name="connsiteX94" fmla="*/ 167256 w 969200"/>
                <a:gd name="connsiteY94" fmla="*/ 869201 h 1002881"/>
                <a:gd name="connsiteX95" fmla="*/ 221847 w 969200"/>
                <a:gd name="connsiteY95" fmla="*/ 828258 h 1002881"/>
                <a:gd name="connsiteX96" fmla="*/ 276438 w 969200"/>
                <a:gd name="connsiteY96" fmla="*/ 760019 h 1002881"/>
                <a:gd name="connsiteX97" fmla="*/ 290086 w 969200"/>
                <a:gd name="connsiteY97" fmla="*/ 719076 h 1002881"/>
                <a:gd name="connsiteX98" fmla="*/ 276438 w 969200"/>
                <a:gd name="connsiteY98" fmla="*/ 555303 h 1002881"/>
                <a:gd name="connsiteX99" fmla="*/ 235495 w 969200"/>
                <a:gd name="connsiteY99" fmla="*/ 528007 h 1002881"/>
                <a:gd name="connsiteX100" fmla="*/ 249143 w 969200"/>
                <a:gd name="connsiteY100" fmla="*/ 446121 h 1002881"/>
                <a:gd name="connsiteX101" fmla="*/ 331029 w 969200"/>
                <a:gd name="connsiteY101" fmla="*/ 364234 h 1002881"/>
                <a:gd name="connsiteX102" fmla="*/ 371973 w 969200"/>
                <a:gd name="connsiteY102" fmla="*/ 323291 h 1002881"/>
                <a:gd name="connsiteX103" fmla="*/ 412916 w 969200"/>
                <a:gd name="connsiteY103" fmla="*/ 282348 h 1002881"/>
                <a:gd name="connsiteX104" fmla="*/ 467507 w 969200"/>
                <a:gd name="connsiteY104" fmla="*/ 255052 h 1002881"/>
                <a:gd name="connsiteX105" fmla="*/ 522098 w 969200"/>
                <a:gd name="connsiteY105" fmla="*/ 241404 h 100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969200" h="1002881">
                  <a:moveTo>
                    <a:pt x="235495" y="200461"/>
                  </a:moveTo>
                  <a:cubicBezTo>
                    <a:pt x="240044" y="218658"/>
                    <a:pt x="246291" y="236513"/>
                    <a:pt x="249143" y="255052"/>
                  </a:cubicBezTo>
                  <a:cubicBezTo>
                    <a:pt x="255407" y="295768"/>
                    <a:pt x="254711" y="337487"/>
                    <a:pt x="262790" y="377882"/>
                  </a:cubicBezTo>
                  <a:cubicBezTo>
                    <a:pt x="268433" y="406095"/>
                    <a:pt x="280987" y="432473"/>
                    <a:pt x="290086" y="459768"/>
                  </a:cubicBezTo>
                  <a:cubicBezTo>
                    <a:pt x="294635" y="473416"/>
                    <a:pt x="293561" y="490539"/>
                    <a:pt x="303734" y="500712"/>
                  </a:cubicBezTo>
                  <a:cubicBezTo>
                    <a:pt x="317382" y="514360"/>
                    <a:pt x="330023" y="529094"/>
                    <a:pt x="344677" y="541655"/>
                  </a:cubicBezTo>
                  <a:cubicBezTo>
                    <a:pt x="361947" y="556458"/>
                    <a:pt x="377891" y="574825"/>
                    <a:pt x="399268" y="582598"/>
                  </a:cubicBezTo>
                  <a:cubicBezTo>
                    <a:pt x="429499" y="593591"/>
                    <a:pt x="462957" y="591697"/>
                    <a:pt x="494802" y="596246"/>
                  </a:cubicBezTo>
                  <a:cubicBezTo>
                    <a:pt x="543676" y="586471"/>
                    <a:pt x="578498" y="592628"/>
                    <a:pt x="603985" y="541655"/>
                  </a:cubicBezTo>
                  <a:cubicBezTo>
                    <a:pt x="614359" y="520907"/>
                    <a:pt x="613083" y="496162"/>
                    <a:pt x="617632" y="473416"/>
                  </a:cubicBezTo>
                  <a:cubicBezTo>
                    <a:pt x="613083" y="441571"/>
                    <a:pt x="610294" y="409425"/>
                    <a:pt x="603985" y="377882"/>
                  </a:cubicBezTo>
                  <a:cubicBezTo>
                    <a:pt x="601164" y="363775"/>
                    <a:pt x="593351" y="351006"/>
                    <a:pt x="590337" y="336939"/>
                  </a:cubicBezTo>
                  <a:cubicBezTo>
                    <a:pt x="579680" y="287206"/>
                    <a:pt x="573016" y="236688"/>
                    <a:pt x="563041" y="186813"/>
                  </a:cubicBezTo>
                  <a:cubicBezTo>
                    <a:pt x="559362" y="168420"/>
                    <a:pt x="531196" y="136771"/>
                    <a:pt x="549393" y="132222"/>
                  </a:cubicBezTo>
                  <a:cubicBezTo>
                    <a:pt x="575127" y="125788"/>
                    <a:pt x="594345" y="160463"/>
                    <a:pt x="617632" y="173165"/>
                  </a:cubicBezTo>
                  <a:cubicBezTo>
                    <a:pt x="644423" y="187778"/>
                    <a:pt x="673159" y="198732"/>
                    <a:pt x="699519" y="214109"/>
                  </a:cubicBezTo>
                  <a:cubicBezTo>
                    <a:pt x="824660" y="287108"/>
                    <a:pt x="736564" y="253753"/>
                    <a:pt x="822349" y="282348"/>
                  </a:cubicBezTo>
                  <a:cubicBezTo>
                    <a:pt x="847552" y="357961"/>
                    <a:pt x="836714" y="289533"/>
                    <a:pt x="808701" y="364234"/>
                  </a:cubicBezTo>
                  <a:cubicBezTo>
                    <a:pt x="806901" y="369033"/>
                    <a:pt x="793291" y="458559"/>
                    <a:pt x="781405" y="473416"/>
                  </a:cubicBezTo>
                  <a:cubicBezTo>
                    <a:pt x="771158" y="486224"/>
                    <a:pt x="754110" y="491613"/>
                    <a:pt x="740462" y="500712"/>
                  </a:cubicBezTo>
                  <a:cubicBezTo>
                    <a:pt x="731364" y="514360"/>
                    <a:pt x="725975" y="531409"/>
                    <a:pt x="713167" y="541655"/>
                  </a:cubicBezTo>
                  <a:cubicBezTo>
                    <a:pt x="701933" y="550642"/>
                    <a:pt x="680585" y="543596"/>
                    <a:pt x="672223" y="555303"/>
                  </a:cubicBezTo>
                  <a:cubicBezTo>
                    <a:pt x="655500" y="578716"/>
                    <a:pt x="644928" y="637189"/>
                    <a:pt x="644928" y="637189"/>
                  </a:cubicBezTo>
                  <a:cubicBezTo>
                    <a:pt x="649477" y="669034"/>
                    <a:pt x="649333" y="701912"/>
                    <a:pt x="658576" y="732724"/>
                  </a:cubicBezTo>
                  <a:cubicBezTo>
                    <a:pt x="662304" y="745152"/>
                    <a:pt x="721764" y="815362"/>
                    <a:pt x="713167" y="828258"/>
                  </a:cubicBezTo>
                  <a:cubicBezTo>
                    <a:pt x="702763" y="843865"/>
                    <a:pt x="676773" y="819159"/>
                    <a:pt x="658576" y="814610"/>
                  </a:cubicBezTo>
                  <a:cubicBezTo>
                    <a:pt x="628799" y="725280"/>
                    <a:pt x="670156" y="812955"/>
                    <a:pt x="603985" y="760019"/>
                  </a:cubicBezTo>
                  <a:cubicBezTo>
                    <a:pt x="591177" y="749772"/>
                    <a:pt x="587190" y="731677"/>
                    <a:pt x="576689" y="719076"/>
                  </a:cubicBezTo>
                  <a:cubicBezTo>
                    <a:pt x="564333" y="704249"/>
                    <a:pt x="546964" y="693839"/>
                    <a:pt x="535746" y="678133"/>
                  </a:cubicBezTo>
                  <a:cubicBezTo>
                    <a:pt x="523921" y="661578"/>
                    <a:pt x="518544" y="641206"/>
                    <a:pt x="508450" y="623542"/>
                  </a:cubicBezTo>
                  <a:cubicBezTo>
                    <a:pt x="466121" y="549466"/>
                    <a:pt x="492529" y="616719"/>
                    <a:pt x="467507" y="541655"/>
                  </a:cubicBezTo>
                  <a:cubicBezTo>
                    <a:pt x="481155" y="518909"/>
                    <a:pt x="496587" y="497142"/>
                    <a:pt x="508450" y="473416"/>
                  </a:cubicBezTo>
                  <a:cubicBezTo>
                    <a:pt x="514884" y="460549"/>
                    <a:pt x="514961" y="444963"/>
                    <a:pt x="522098" y="432473"/>
                  </a:cubicBezTo>
                  <a:cubicBezTo>
                    <a:pt x="533383" y="412724"/>
                    <a:pt x="549393" y="396079"/>
                    <a:pt x="563041" y="377882"/>
                  </a:cubicBezTo>
                  <a:cubicBezTo>
                    <a:pt x="553424" y="272093"/>
                    <a:pt x="581666" y="227455"/>
                    <a:pt x="494802" y="173165"/>
                  </a:cubicBezTo>
                  <a:cubicBezTo>
                    <a:pt x="478896" y="163224"/>
                    <a:pt x="458408" y="164067"/>
                    <a:pt x="440211" y="159518"/>
                  </a:cubicBezTo>
                  <a:cubicBezTo>
                    <a:pt x="422014" y="168616"/>
                    <a:pt x="400006" y="172427"/>
                    <a:pt x="385620" y="186813"/>
                  </a:cubicBezTo>
                  <a:cubicBezTo>
                    <a:pt x="371234" y="201199"/>
                    <a:pt x="360113" y="221138"/>
                    <a:pt x="358325" y="241404"/>
                  </a:cubicBezTo>
                  <a:cubicBezTo>
                    <a:pt x="346323" y="377429"/>
                    <a:pt x="361614" y="515338"/>
                    <a:pt x="344677" y="650837"/>
                  </a:cubicBezTo>
                  <a:cubicBezTo>
                    <a:pt x="342643" y="667113"/>
                    <a:pt x="315993" y="667236"/>
                    <a:pt x="303734" y="678133"/>
                  </a:cubicBezTo>
                  <a:cubicBezTo>
                    <a:pt x="274883" y="703779"/>
                    <a:pt x="221847" y="760019"/>
                    <a:pt x="221847" y="760019"/>
                  </a:cubicBezTo>
                  <a:cubicBezTo>
                    <a:pt x="255071" y="859689"/>
                    <a:pt x="222065" y="839668"/>
                    <a:pt x="317382" y="855554"/>
                  </a:cubicBezTo>
                  <a:cubicBezTo>
                    <a:pt x="349112" y="860842"/>
                    <a:pt x="381071" y="864652"/>
                    <a:pt x="412916" y="869201"/>
                  </a:cubicBezTo>
                  <a:cubicBezTo>
                    <a:pt x="453859" y="864652"/>
                    <a:pt x="499475" y="875085"/>
                    <a:pt x="535746" y="855554"/>
                  </a:cubicBezTo>
                  <a:cubicBezTo>
                    <a:pt x="564630" y="840001"/>
                    <a:pt x="563042" y="791864"/>
                    <a:pt x="590337" y="773667"/>
                  </a:cubicBezTo>
                  <a:cubicBezTo>
                    <a:pt x="626730" y="749404"/>
                    <a:pt x="643932" y="741802"/>
                    <a:pt x="672223" y="705428"/>
                  </a:cubicBezTo>
                  <a:cubicBezTo>
                    <a:pt x="786493" y="558510"/>
                    <a:pt x="674804" y="675552"/>
                    <a:pt x="767758" y="582598"/>
                  </a:cubicBezTo>
                  <a:cubicBezTo>
                    <a:pt x="794128" y="503488"/>
                    <a:pt x="779424" y="506912"/>
                    <a:pt x="835996" y="459768"/>
                  </a:cubicBezTo>
                  <a:cubicBezTo>
                    <a:pt x="848597" y="449267"/>
                    <a:pt x="863292" y="441571"/>
                    <a:pt x="876940" y="432473"/>
                  </a:cubicBezTo>
                  <a:cubicBezTo>
                    <a:pt x="895137" y="437022"/>
                    <a:pt x="915924" y="435716"/>
                    <a:pt x="931531" y="446121"/>
                  </a:cubicBezTo>
                  <a:cubicBezTo>
                    <a:pt x="945179" y="455219"/>
                    <a:pt x="951491" y="501735"/>
                    <a:pt x="958826" y="487064"/>
                  </a:cubicBezTo>
                  <a:cubicBezTo>
                    <a:pt x="969200" y="466316"/>
                    <a:pt x="953506" y="440476"/>
                    <a:pt x="945179" y="418825"/>
                  </a:cubicBezTo>
                  <a:cubicBezTo>
                    <a:pt x="902472" y="307784"/>
                    <a:pt x="916697" y="327048"/>
                    <a:pt x="849644" y="282348"/>
                  </a:cubicBezTo>
                  <a:cubicBezTo>
                    <a:pt x="837195" y="263674"/>
                    <a:pt x="794106" y="197397"/>
                    <a:pt x="781405" y="186813"/>
                  </a:cubicBezTo>
                  <a:cubicBezTo>
                    <a:pt x="770353" y="177603"/>
                    <a:pt x="754110" y="177714"/>
                    <a:pt x="740462" y="173165"/>
                  </a:cubicBezTo>
                  <a:cubicBezTo>
                    <a:pt x="726814" y="159517"/>
                    <a:pt x="715578" y="142928"/>
                    <a:pt x="699519" y="132222"/>
                  </a:cubicBezTo>
                  <a:cubicBezTo>
                    <a:pt x="687549" y="124242"/>
                    <a:pt x="671443" y="125008"/>
                    <a:pt x="658576" y="118574"/>
                  </a:cubicBezTo>
                  <a:cubicBezTo>
                    <a:pt x="643905" y="111239"/>
                    <a:pt x="632303" y="98614"/>
                    <a:pt x="617632" y="91279"/>
                  </a:cubicBezTo>
                  <a:cubicBezTo>
                    <a:pt x="604765" y="84845"/>
                    <a:pt x="589556" y="84065"/>
                    <a:pt x="576689" y="77631"/>
                  </a:cubicBezTo>
                  <a:cubicBezTo>
                    <a:pt x="482440" y="30507"/>
                    <a:pt x="594769" y="65092"/>
                    <a:pt x="481155" y="36688"/>
                  </a:cubicBezTo>
                  <a:cubicBezTo>
                    <a:pt x="397821" y="43355"/>
                    <a:pt x="175308" y="0"/>
                    <a:pt x="85370" y="104927"/>
                  </a:cubicBezTo>
                  <a:cubicBezTo>
                    <a:pt x="72130" y="120374"/>
                    <a:pt x="67173" y="141321"/>
                    <a:pt x="58074" y="159518"/>
                  </a:cubicBezTo>
                  <a:cubicBezTo>
                    <a:pt x="90790" y="257665"/>
                    <a:pt x="51104" y="135121"/>
                    <a:pt x="85370" y="255052"/>
                  </a:cubicBezTo>
                  <a:cubicBezTo>
                    <a:pt x="89322" y="268884"/>
                    <a:pt x="90030" y="284762"/>
                    <a:pt x="99017" y="295995"/>
                  </a:cubicBezTo>
                  <a:cubicBezTo>
                    <a:pt x="109264" y="308803"/>
                    <a:pt x="126313" y="314192"/>
                    <a:pt x="139961" y="323291"/>
                  </a:cubicBezTo>
                  <a:cubicBezTo>
                    <a:pt x="153609" y="341488"/>
                    <a:pt x="163430" y="363320"/>
                    <a:pt x="180904" y="377882"/>
                  </a:cubicBezTo>
                  <a:cubicBezTo>
                    <a:pt x="191956" y="387092"/>
                    <a:pt x="208980" y="385096"/>
                    <a:pt x="221847" y="391530"/>
                  </a:cubicBezTo>
                  <a:cubicBezTo>
                    <a:pt x="321152" y="441182"/>
                    <a:pt x="184586" y="407653"/>
                    <a:pt x="358325" y="432473"/>
                  </a:cubicBezTo>
                  <a:cubicBezTo>
                    <a:pt x="383979" y="449576"/>
                    <a:pt x="424558" y="479073"/>
                    <a:pt x="453859" y="487064"/>
                  </a:cubicBezTo>
                  <a:cubicBezTo>
                    <a:pt x="484893" y="495528"/>
                    <a:pt x="517548" y="496163"/>
                    <a:pt x="549393" y="500712"/>
                  </a:cubicBezTo>
                  <a:cubicBezTo>
                    <a:pt x="544844" y="532557"/>
                    <a:pt x="550132" y="567474"/>
                    <a:pt x="535746" y="596246"/>
                  </a:cubicBezTo>
                  <a:cubicBezTo>
                    <a:pt x="529312" y="609113"/>
                    <a:pt x="508759" y="606405"/>
                    <a:pt x="494802" y="609894"/>
                  </a:cubicBezTo>
                  <a:cubicBezTo>
                    <a:pt x="472298" y="615520"/>
                    <a:pt x="449310" y="618993"/>
                    <a:pt x="426564" y="623542"/>
                  </a:cubicBezTo>
                  <a:cubicBezTo>
                    <a:pt x="309219" y="701769"/>
                    <a:pt x="457690" y="607978"/>
                    <a:pt x="344677" y="664485"/>
                  </a:cubicBezTo>
                  <a:cubicBezTo>
                    <a:pt x="238853" y="717397"/>
                    <a:pt x="365702" y="671124"/>
                    <a:pt x="262790" y="705428"/>
                  </a:cubicBezTo>
                  <a:cubicBezTo>
                    <a:pt x="162113" y="772548"/>
                    <a:pt x="175743" y="745951"/>
                    <a:pt x="249143" y="978383"/>
                  </a:cubicBezTo>
                  <a:cubicBezTo>
                    <a:pt x="254791" y="996269"/>
                    <a:pt x="285537" y="987482"/>
                    <a:pt x="303734" y="992031"/>
                  </a:cubicBezTo>
                  <a:cubicBezTo>
                    <a:pt x="358325" y="987482"/>
                    <a:pt x="418510" y="1002881"/>
                    <a:pt x="467507" y="978383"/>
                  </a:cubicBezTo>
                  <a:cubicBezTo>
                    <a:pt x="714545" y="854864"/>
                    <a:pt x="543068" y="889176"/>
                    <a:pt x="631280" y="800963"/>
                  </a:cubicBezTo>
                  <a:cubicBezTo>
                    <a:pt x="642878" y="789365"/>
                    <a:pt x="658575" y="782766"/>
                    <a:pt x="672223" y="773667"/>
                  </a:cubicBezTo>
                  <a:cubicBezTo>
                    <a:pt x="676772" y="760019"/>
                    <a:pt x="676884" y="743958"/>
                    <a:pt x="685871" y="732724"/>
                  </a:cubicBezTo>
                  <a:cubicBezTo>
                    <a:pt x="715395" y="695819"/>
                    <a:pt x="768743" y="698440"/>
                    <a:pt x="808701" y="691780"/>
                  </a:cubicBezTo>
                  <a:cubicBezTo>
                    <a:pt x="836472" y="580697"/>
                    <a:pt x="837381" y="600462"/>
                    <a:pt x="808701" y="418825"/>
                  </a:cubicBezTo>
                  <a:cubicBezTo>
                    <a:pt x="806143" y="402623"/>
                    <a:pt x="794213" y="388129"/>
                    <a:pt x="781405" y="377882"/>
                  </a:cubicBezTo>
                  <a:cubicBezTo>
                    <a:pt x="770171" y="368895"/>
                    <a:pt x="754110" y="368783"/>
                    <a:pt x="740462" y="364234"/>
                  </a:cubicBezTo>
                  <a:cubicBezTo>
                    <a:pt x="558492" y="377882"/>
                    <a:pt x="375199" y="379370"/>
                    <a:pt x="194552" y="405177"/>
                  </a:cubicBezTo>
                  <a:cubicBezTo>
                    <a:pt x="178314" y="407497"/>
                    <a:pt x="172443" y="430560"/>
                    <a:pt x="167256" y="446121"/>
                  </a:cubicBezTo>
                  <a:cubicBezTo>
                    <a:pt x="158505" y="472373"/>
                    <a:pt x="163885" y="502314"/>
                    <a:pt x="153608" y="528007"/>
                  </a:cubicBezTo>
                  <a:cubicBezTo>
                    <a:pt x="145160" y="549126"/>
                    <a:pt x="125886" y="564089"/>
                    <a:pt x="112665" y="582598"/>
                  </a:cubicBezTo>
                  <a:cubicBezTo>
                    <a:pt x="71308" y="640499"/>
                    <a:pt x="103982" y="611135"/>
                    <a:pt x="44426" y="650837"/>
                  </a:cubicBezTo>
                  <a:cubicBezTo>
                    <a:pt x="39877" y="664485"/>
                    <a:pt x="36446" y="678557"/>
                    <a:pt x="30779" y="691780"/>
                  </a:cubicBezTo>
                  <a:cubicBezTo>
                    <a:pt x="22765" y="710480"/>
                    <a:pt x="4678" y="726061"/>
                    <a:pt x="3483" y="746371"/>
                  </a:cubicBezTo>
                  <a:cubicBezTo>
                    <a:pt x="0" y="805584"/>
                    <a:pt x="12582" y="864652"/>
                    <a:pt x="17131" y="923792"/>
                  </a:cubicBezTo>
                  <a:cubicBezTo>
                    <a:pt x="53525" y="919243"/>
                    <a:pt x="91844" y="922679"/>
                    <a:pt x="126313" y="910145"/>
                  </a:cubicBezTo>
                  <a:cubicBezTo>
                    <a:pt x="144452" y="903549"/>
                    <a:pt x="152602" y="881762"/>
                    <a:pt x="167256" y="869201"/>
                  </a:cubicBezTo>
                  <a:cubicBezTo>
                    <a:pt x="184526" y="854398"/>
                    <a:pt x="203650" y="841906"/>
                    <a:pt x="221847" y="828258"/>
                  </a:cubicBezTo>
                  <a:cubicBezTo>
                    <a:pt x="256152" y="725347"/>
                    <a:pt x="205887" y="848208"/>
                    <a:pt x="276438" y="760019"/>
                  </a:cubicBezTo>
                  <a:cubicBezTo>
                    <a:pt x="285425" y="748785"/>
                    <a:pt x="285537" y="732724"/>
                    <a:pt x="290086" y="719076"/>
                  </a:cubicBezTo>
                  <a:cubicBezTo>
                    <a:pt x="285537" y="664485"/>
                    <a:pt x="291487" y="607976"/>
                    <a:pt x="276438" y="555303"/>
                  </a:cubicBezTo>
                  <a:cubicBezTo>
                    <a:pt x="271932" y="539532"/>
                    <a:pt x="239473" y="543920"/>
                    <a:pt x="235495" y="528007"/>
                  </a:cubicBezTo>
                  <a:cubicBezTo>
                    <a:pt x="228784" y="501161"/>
                    <a:pt x="235200" y="470023"/>
                    <a:pt x="249143" y="446121"/>
                  </a:cubicBezTo>
                  <a:cubicBezTo>
                    <a:pt x="268593" y="412778"/>
                    <a:pt x="303733" y="391530"/>
                    <a:pt x="331029" y="364234"/>
                  </a:cubicBezTo>
                  <a:lnTo>
                    <a:pt x="371973" y="323291"/>
                  </a:lnTo>
                  <a:cubicBezTo>
                    <a:pt x="385621" y="309643"/>
                    <a:pt x="395653" y="290980"/>
                    <a:pt x="412916" y="282348"/>
                  </a:cubicBezTo>
                  <a:cubicBezTo>
                    <a:pt x="431113" y="273249"/>
                    <a:pt x="448807" y="263066"/>
                    <a:pt x="467507" y="255052"/>
                  </a:cubicBezTo>
                  <a:cubicBezTo>
                    <a:pt x="502708" y="239965"/>
                    <a:pt x="497245" y="241404"/>
                    <a:pt x="522098" y="241404"/>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Flowchart: Connector 39"/>
            <p:cNvSpPr/>
            <p:nvPr/>
          </p:nvSpPr>
          <p:spPr>
            <a:xfrm>
              <a:off x="3581400" y="5791200"/>
              <a:ext cx="762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6869" name="Picture 14" descr="alliuminterphase2"/>
          <p:cNvPicPr>
            <a:picLocks noChangeAspect="1" noChangeArrowheads="1"/>
          </p:cNvPicPr>
          <p:nvPr/>
        </p:nvPicPr>
        <p:blipFill>
          <a:blip r:embed="rId3">
            <a:extLst>
              <a:ext uri="{28A0092B-C50C-407E-A947-70E740481C1C}">
                <a14:useLocalDpi xmlns:a14="http://schemas.microsoft.com/office/drawing/2010/main" val="0"/>
              </a:ext>
            </a:extLst>
          </a:blip>
          <a:srcRect l="10864" t="27"/>
          <a:stretch>
            <a:fillRect/>
          </a:stretch>
        </p:blipFill>
        <p:spPr bwMode="auto">
          <a:xfrm>
            <a:off x="4551363" y="2928938"/>
            <a:ext cx="40116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4" descr="interphas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5" y="2940050"/>
            <a:ext cx="3224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10"/>
          <p:cNvSpPr txBox="1">
            <a:spLocks noChangeArrowheads="1"/>
          </p:cNvSpPr>
          <p:nvPr/>
        </p:nvSpPr>
        <p:spPr bwMode="auto">
          <a:xfrm>
            <a:off x="1258888" y="5229225"/>
            <a:ext cx="228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Hayvan Hücresi </a:t>
            </a:r>
            <a:endParaRPr lang="en-US" sz="2000"/>
          </a:p>
        </p:txBody>
      </p:sp>
      <p:sp>
        <p:nvSpPr>
          <p:cNvPr id="36872" name="Text Box 11"/>
          <p:cNvSpPr txBox="1">
            <a:spLocks noChangeArrowheads="1"/>
          </p:cNvSpPr>
          <p:nvPr/>
        </p:nvSpPr>
        <p:spPr bwMode="auto">
          <a:xfrm>
            <a:off x="5441950" y="5260975"/>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spcBef>
                <a:spcPct val="50000"/>
              </a:spcBef>
            </a:pPr>
            <a:r>
              <a:rPr lang="tr-TR" sz="2000"/>
              <a:t>Bitki Hücresi</a:t>
            </a:r>
            <a:endParaRPr lang="en-US" sz="200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124075" y="107950"/>
            <a:ext cx="6753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a:r>
              <a:rPr lang="tr-TR" sz="3200" b="1" i="1">
                <a:solidFill>
                  <a:schemeClr val="tx2"/>
                </a:solidFill>
              </a:rPr>
              <a:t>Hayvan Hücrelerinde mitoz</a:t>
            </a:r>
            <a:endParaRPr lang="en-US" sz="3200" i="1"/>
          </a:p>
        </p:txBody>
      </p:sp>
      <p:graphicFrame>
        <p:nvGraphicFramePr>
          <p:cNvPr id="35864" name="Group 24"/>
          <p:cNvGraphicFramePr>
            <a:graphicFrameLocks noGrp="1"/>
          </p:cNvGraphicFramePr>
          <p:nvPr/>
        </p:nvGraphicFramePr>
        <p:xfrm>
          <a:off x="925513" y="981075"/>
          <a:ext cx="7391400" cy="5578475"/>
        </p:xfrm>
        <a:graphic>
          <a:graphicData uri="http://schemas.openxmlformats.org/drawingml/2006/table">
            <a:tbl>
              <a:tblPr/>
              <a:tblGrid>
                <a:gridCol w="3733800"/>
                <a:gridCol w="3657600"/>
              </a:tblGrid>
              <a:tr h="1858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Comic Sans MS" charset="0"/>
                          <a:ea typeface="ＭＳ Ｐゴシック" charset="0"/>
                          <a:cs typeface="Arial" charset="0"/>
                        </a:rPr>
                        <a:t>Interfaz</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r>
                      <a:br>
                        <a:rPr kumimoji="0" lang="en-US" sz="1800" b="0" i="0" u="none" strike="noStrike" cap="none" normalizeH="0" baseline="0">
                          <a:ln>
                            <a:noFill/>
                          </a:ln>
                          <a:solidFill>
                            <a:schemeClr val="tx1"/>
                          </a:solidFill>
                          <a:effectLst/>
                          <a:latin typeface="Comic Sans MS" charset="0"/>
                          <a:ea typeface="ＭＳ Ｐゴシック" charset="0"/>
                          <a:cs typeface="Arial" charset="0"/>
                        </a:rPr>
                      </a:b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r>
                        <a:rPr kumimoji="0" lang="en-US" sz="8000" b="0" i="0" u="none" strike="noStrike" cap="none" normalizeH="0" baseline="0">
                          <a:ln>
                            <a:noFill/>
                          </a:ln>
                          <a:solidFill>
                            <a:schemeClr val="tx1"/>
                          </a:solidFill>
                          <a:effectLst/>
                          <a:latin typeface="Comic Sans MS" charset="0"/>
                          <a:ea typeface="ＭＳ Ｐゴシック" charset="0"/>
                          <a:cs typeface="Arial" charset="0"/>
                        </a:rPr>
                        <a:t> </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Comic Sans MS" charset="0"/>
                          <a:ea typeface="ＭＳ Ｐゴシック" charset="0"/>
                          <a:cs typeface="Arial" charset="0"/>
                        </a:rPr>
                        <a:t>Profaz</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r>
                      <a:br>
                        <a:rPr kumimoji="0" lang="en-US" sz="1800" b="0" i="0" u="none" strike="noStrike" cap="none" normalizeH="0" baseline="0">
                          <a:ln>
                            <a:noFill/>
                          </a:ln>
                          <a:solidFill>
                            <a:schemeClr val="tx1"/>
                          </a:solidFill>
                          <a:effectLst/>
                          <a:latin typeface="Comic Sans MS" charset="0"/>
                          <a:ea typeface="ＭＳ Ｐゴシック" charset="0"/>
                          <a:cs typeface="Arial" charset="0"/>
                        </a:rPr>
                      </a:b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r>
                        <a:rPr kumimoji="0" lang="en-US" sz="8000" b="0" i="0" u="none" strike="noStrike" cap="none" normalizeH="0" baseline="0">
                          <a:ln>
                            <a:noFill/>
                          </a:ln>
                          <a:solidFill>
                            <a:schemeClr val="tx1"/>
                          </a:solidFill>
                          <a:effectLst/>
                          <a:latin typeface="Comic Sans MS" charset="0"/>
                          <a:ea typeface="ＭＳ Ｐゴシック" charset="0"/>
                          <a:cs typeface="Arial" charset="0"/>
                        </a:rPr>
                        <a:t> </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858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charset="0"/>
                          <a:ea typeface="ＭＳ Ｐゴシック" charset="0"/>
                          <a:cs typeface="Arial" charset="0"/>
                        </a:rPr>
                        <a:t>Meta</a:t>
                      </a:r>
                      <a:r>
                        <a:rPr kumimoji="0" lang="tr-TR" sz="1800" b="1" i="0" u="none" strike="noStrike" cap="none" normalizeH="0" baseline="0">
                          <a:ln>
                            <a:noFill/>
                          </a:ln>
                          <a:solidFill>
                            <a:schemeClr val="tx1"/>
                          </a:solidFill>
                          <a:effectLst/>
                          <a:latin typeface="Comic Sans MS" charset="0"/>
                          <a:ea typeface="ＭＳ Ｐゴシック" charset="0"/>
                          <a:cs typeface="Arial" charset="0"/>
                        </a:rPr>
                        <a:t>faz</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r>
                      <a:br>
                        <a:rPr kumimoji="0" lang="en-US" sz="1800" b="0" i="0" u="none" strike="noStrike" cap="none" normalizeH="0" baseline="0">
                          <a:ln>
                            <a:noFill/>
                          </a:ln>
                          <a:solidFill>
                            <a:schemeClr val="tx1"/>
                          </a:solidFill>
                          <a:effectLst/>
                          <a:latin typeface="Comic Sans MS" charset="0"/>
                          <a:ea typeface="ＭＳ Ｐゴシック" charset="0"/>
                          <a:cs typeface="Arial" charset="0"/>
                        </a:rPr>
                      </a:b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r>
                        <a:rPr kumimoji="0" lang="en-US" sz="8000" b="0" i="0" u="none" strike="noStrike" cap="none" normalizeH="0" baseline="0">
                          <a:ln>
                            <a:noFill/>
                          </a:ln>
                          <a:solidFill>
                            <a:schemeClr val="tx1"/>
                          </a:solidFill>
                          <a:effectLst/>
                          <a:latin typeface="Comic Sans MS" charset="0"/>
                          <a:ea typeface="ＭＳ Ｐゴシック" charset="0"/>
                          <a:cs typeface="Arial" charset="0"/>
                        </a:rPr>
                        <a:t> </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charset="0"/>
                          <a:ea typeface="ＭＳ Ｐゴシック" charset="0"/>
                          <a:cs typeface="Arial" charset="0"/>
                        </a:rPr>
                        <a:t>Ana</a:t>
                      </a:r>
                      <a:r>
                        <a:rPr kumimoji="0" lang="tr-TR" sz="1800" b="1" i="0" u="none" strike="noStrike" cap="none" normalizeH="0" baseline="0">
                          <a:ln>
                            <a:noFill/>
                          </a:ln>
                          <a:solidFill>
                            <a:schemeClr val="tx1"/>
                          </a:solidFill>
                          <a:effectLst/>
                          <a:latin typeface="Comic Sans MS" charset="0"/>
                          <a:ea typeface="ＭＳ Ｐゴシック" charset="0"/>
                          <a:cs typeface="Arial" charset="0"/>
                        </a:rPr>
                        <a:t>faz</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r>
                      <a:br>
                        <a:rPr kumimoji="0" lang="en-US" sz="1800" b="0" i="0" u="none" strike="noStrike" cap="none" normalizeH="0" baseline="0">
                          <a:ln>
                            <a:noFill/>
                          </a:ln>
                          <a:solidFill>
                            <a:schemeClr val="tx1"/>
                          </a:solidFill>
                          <a:effectLst/>
                          <a:latin typeface="Comic Sans MS" charset="0"/>
                          <a:ea typeface="ＭＳ Ｐゴシック" charset="0"/>
                          <a:cs typeface="Arial" charset="0"/>
                        </a:rPr>
                      </a:b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r>
                        <a:rPr kumimoji="0" lang="en-US" sz="8000" b="0" i="0" u="none" strike="noStrike" cap="none" normalizeH="0" baseline="0">
                          <a:ln>
                            <a:noFill/>
                          </a:ln>
                          <a:solidFill>
                            <a:schemeClr val="tx1"/>
                          </a:solidFill>
                          <a:effectLst/>
                          <a:latin typeface="Comic Sans MS" charset="0"/>
                          <a:ea typeface="ＭＳ Ｐゴシック" charset="0"/>
                          <a:cs typeface="Arial" charset="0"/>
                        </a:rPr>
                        <a:t> </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1858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mic Sans MS" charset="0"/>
                          <a:ea typeface="ＭＳ Ｐゴシック" charset="0"/>
                          <a:cs typeface="Arial" charset="0"/>
                        </a:rPr>
                        <a:t>Telo</a:t>
                      </a:r>
                      <a:r>
                        <a:rPr kumimoji="0" lang="tr-TR" sz="1800" b="1" i="0" u="none" strike="noStrike" cap="none" normalizeH="0" baseline="0">
                          <a:ln>
                            <a:noFill/>
                          </a:ln>
                          <a:solidFill>
                            <a:schemeClr val="tx1"/>
                          </a:solidFill>
                          <a:effectLst/>
                          <a:latin typeface="Comic Sans MS" charset="0"/>
                          <a:ea typeface="ＭＳ Ｐゴシック" charset="0"/>
                          <a:cs typeface="Arial" charset="0"/>
                        </a:rPr>
                        <a:t>faz</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r>
                      <a:br>
                        <a:rPr kumimoji="0" lang="en-US" sz="1800" b="0" i="0" u="none" strike="noStrike" cap="none" normalizeH="0" baseline="0">
                          <a:ln>
                            <a:noFill/>
                          </a:ln>
                          <a:solidFill>
                            <a:schemeClr val="tx1"/>
                          </a:solidFill>
                          <a:effectLst/>
                          <a:latin typeface="Comic Sans MS" charset="0"/>
                          <a:ea typeface="ＭＳ Ｐゴシック" charset="0"/>
                          <a:cs typeface="Arial" charset="0"/>
                        </a:rPr>
                      </a:b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r>
                        <a:rPr kumimoji="0" lang="en-US" sz="8000" b="0" i="0" u="none" strike="noStrike" cap="none" normalizeH="0" baseline="0">
                          <a:ln>
                            <a:noFill/>
                          </a:ln>
                          <a:solidFill>
                            <a:schemeClr val="tx1"/>
                          </a:solidFill>
                          <a:effectLst/>
                          <a:latin typeface="Comic Sans MS" charset="0"/>
                          <a:ea typeface="ＭＳ Ｐゴシック" charset="0"/>
                          <a:cs typeface="Arial" charset="0"/>
                        </a:rPr>
                        <a:t> </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Comic Sans MS" charset="0"/>
                          <a:ea typeface="ＭＳ Ｐゴシック" charset="0"/>
                          <a:cs typeface="Arial" charset="0"/>
                        </a:rPr>
                        <a:t>Sitokinez</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r>
                      <a:br>
                        <a:rPr kumimoji="0" lang="en-US" sz="1800" b="0" i="0" u="none" strike="noStrike" cap="none" normalizeH="0" baseline="0">
                          <a:ln>
                            <a:noFill/>
                          </a:ln>
                          <a:solidFill>
                            <a:schemeClr val="tx1"/>
                          </a:solidFill>
                          <a:effectLst/>
                          <a:latin typeface="Comic Sans MS" charset="0"/>
                          <a:ea typeface="ＭＳ Ｐゴシック" charset="0"/>
                          <a:cs typeface="Arial" charset="0"/>
                        </a:rPr>
                      </a:b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r>
                        <a:rPr kumimoji="0" lang="en-US" sz="8000" b="0" i="0" u="none" strike="noStrike" cap="none" normalizeH="0" baseline="0">
                          <a:ln>
                            <a:noFill/>
                          </a:ln>
                          <a:solidFill>
                            <a:schemeClr val="tx1"/>
                          </a:solidFill>
                          <a:effectLst/>
                          <a:latin typeface="Comic Sans MS" charset="0"/>
                          <a:ea typeface="ＭＳ Ｐゴシック" charset="0"/>
                          <a:cs typeface="Arial" charset="0"/>
                        </a:rPr>
                        <a:t> </a:t>
                      </a:r>
                      <a:r>
                        <a:rPr kumimoji="0" lang="en-US" sz="1800" b="0" i="0" u="none" strike="noStrike" cap="none" normalizeH="0" baseline="0">
                          <a:ln>
                            <a:noFill/>
                          </a:ln>
                          <a:solidFill>
                            <a:schemeClr val="tx1"/>
                          </a:solidFill>
                          <a:effectLst/>
                          <a:latin typeface="Comic Sans MS" charset="0"/>
                          <a:ea typeface="ＭＳ Ｐゴシック" charset="0"/>
                          <a:cs typeface="Arial" charset="0"/>
                        </a:rPr>
                        <a:t>                                                           </a:t>
                      </a:r>
                    </a:p>
                  </a:txBody>
                  <a:tcPr marT="45725" marB="45725"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7905" name="Picture 4" descr="interphas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134143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6" descr="prop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725" y="134143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8" descr="metaph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725" y="324643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10" descr="anaph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0525" y="324643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12" descr="telophas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6725" y="507523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14" descr="interphase-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6725" y="5151438"/>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ChangeArrowheads="1"/>
          </p:cNvSpPr>
          <p:nvPr>
            <p:ph type="title"/>
          </p:nvPr>
        </p:nvSpPr>
        <p:spPr/>
        <p:txBody>
          <a:bodyPr/>
          <a:lstStyle/>
          <a:p>
            <a:pPr algn="r" eaLnBrk="1" hangingPunct="1"/>
            <a:r>
              <a:rPr lang="tr-TR" sz="3200" b="1" i="1">
                <a:latin typeface="Comic Sans MS" charset="0"/>
              </a:rPr>
              <a:t>Mitoz Animasyon</a:t>
            </a:r>
            <a:endParaRPr lang="en-US" sz="3200" b="1" i="1">
              <a:latin typeface="Comic Sans MS" charset="0"/>
            </a:endParaRPr>
          </a:p>
        </p:txBody>
      </p:sp>
      <p:sp>
        <p:nvSpPr>
          <p:cNvPr id="38915" name="Text Box 5"/>
          <p:cNvSpPr txBox="1">
            <a:spLocks noChangeArrowheads="1"/>
          </p:cNvSpPr>
          <p:nvPr/>
        </p:nvSpPr>
        <p:spPr bwMode="auto">
          <a:xfrm>
            <a:off x="468313" y="2427288"/>
            <a:ext cx="8153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spcBef>
                <a:spcPct val="50000"/>
              </a:spcBef>
            </a:pPr>
            <a:r>
              <a:rPr lang="en-US" sz="2800" b="1">
                <a:hlinkClick r:id="rId2"/>
              </a:rPr>
              <a:t>http://www.cellsalive.com/mitosis.htm </a:t>
            </a:r>
            <a:endParaRPr lang="en-US" sz="2800" b="1"/>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651500" y="333375"/>
            <a:ext cx="3322638" cy="1096963"/>
          </a:xfrm>
        </p:spPr>
        <p:txBody>
          <a:bodyPr/>
          <a:lstStyle/>
          <a:p>
            <a:pPr algn="r" eaLnBrk="1" hangingPunct="1"/>
            <a:r>
              <a:rPr lang="tr-TR" i="1">
                <a:latin typeface="Comic Sans MS" charset="0"/>
              </a:rPr>
              <a:t>Mayoz Bölünme</a:t>
            </a:r>
          </a:p>
        </p:txBody>
      </p:sp>
      <p:grpSp>
        <p:nvGrpSpPr>
          <p:cNvPr id="39939" name="Grup 3"/>
          <p:cNvGrpSpPr>
            <a:grpSpLocks/>
          </p:cNvGrpSpPr>
          <p:nvPr/>
        </p:nvGrpSpPr>
        <p:grpSpPr bwMode="auto">
          <a:xfrm>
            <a:off x="250825" y="44450"/>
            <a:ext cx="5883275" cy="6724650"/>
            <a:chOff x="107504" y="88160"/>
            <a:chExt cx="5883335" cy="6725216"/>
          </a:xfrm>
        </p:grpSpPr>
        <p:pic>
          <p:nvPicPr>
            <p:cNvPr id="399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8160"/>
              <a:ext cx="4723299" cy="67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142429" y="332656"/>
              <a:ext cx="819158" cy="276248"/>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rgbClr val="0D0D0D"/>
                  </a:solidFill>
                </a:rPr>
                <a:t>İnterfaz</a:t>
              </a:r>
            </a:p>
          </p:txBody>
        </p:sp>
        <p:sp>
          <p:nvSpPr>
            <p:cNvPr id="8" name="Metin kutusu 7"/>
            <p:cNvSpPr txBox="1"/>
            <p:nvPr/>
          </p:nvSpPr>
          <p:spPr>
            <a:xfrm>
              <a:off x="167830" y="908967"/>
              <a:ext cx="660407" cy="276248"/>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Profaz</a:t>
              </a:r>
              <a:endParaRPr lang="tr-TR" sz="1200" dirty="0">
                <a:solidFill>
                  <a:schemeClr val="bg1">
                    <a:lumMod val="95000"/>
                    <a:lumOff val="5000"/>
                  </a:schemeClr>
                </a:solidFill>
                <a:latin typeface="Comic Sans MS" pitchFamily="66" charset="0"/>
                <a:ea typeface="+mn-ea"/>
              </a:endParaRPr>
            </a:p>
          </p:txBody>
        </p:sp>
        <p:sp>
          <p:nvSpPr>
            <p:cNvPr id="9" name="Metin kutusu 8"/>
            <p:cNvSpPr txBox="1"/>
            <p:nvPr/>
          </p:nvSpPr>
          <p:spPr>
            <a:xfrm>
              <a:off x="140842" y="6237065"/>
              <a:ext cx="830270" cy="277835"/>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sitokinez</a:t>
              </a:r>
              <a:endParaRPr lang="tr-TR" sz="1200" dirty="0">
                <a:solidFill>
                  <a:schemeClr val="bg1">
                    <a:lumMod val="95000"/>
                    <a:lumOff val="5000"/>
                  </a:schemeClr>
                </a:solidFill>
                <a:latin typeface="Comic Sans MS" pitchFamily="66" charset="0"/>
                <a:ea typeface="+mn-ea"/>
              </a:endParaRPr>
            </a:p>
          </p:txBody>
        </p:sp>
        <p:sp>
          <p:nvSpPr>
            <p:cNvPr id="10" name="Metin kutusu 9"/>
            <p:cNvSpPr txBox="1"/>
            <p:nvPr/>
          </p:nvSpPr>
          <p:spPr>
            <a:xfrm>
              <a:off x="159893" y="5660754"/>
              <a:ext cx="877896" cy="277836"/>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Telofaz</a:t>
              </a:r>
              <a:r>
                <a:rPr lang="tr-TR" sz="1200" dirty="0">
                  <a:solidFill>
                    <a:schemeClr val="bg1">
                      <a:lumMod val="95000"/>
                      <a:lumOff val="5000"/>
                    </a:schemeClr>
                  </a:solidFill>
                  <a:latin typeface="Comic Sans MS" pitchFamily="66" charset="0"/>
                  <a:ea typeface="+mn-ea"/>
                </a:rPr>
                <a:t> 2</a:t>
              </a:r>
            </a:p>
          </p:txBody>
        </p:sp>
        <p:sp>
          <p:nvSpPr>
            <p:cNvPr id="11" name="Metin kutusu 10"/>
            <p:cNvSpPr txBox="1"/>
            <p:nvPr/>
          </p:nvSpPr>
          <p:spPr>
            <a:xfrm>
              <a:off x="155129" y="5012999"/>
              <a:ext cx="838209" cy="277836"/>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Anafaz</a:t>
              </a:r>
              <a:r>
                <a:rPr lang="tr-TR" sz="1200" dirty="0">
                  <a:solidFill>
                    <a:schemeClr val="bg1">
                      <a:lumMod val="95000"/>
                      <a:lumOff val="5000"/>
                    </a:schemeClr>
                  </a:solidFill>
                  <a:latin typeface="Comic Sans MS" pitchFamily="66" charset="0"/>
                  <a:ea typeface="+mn-ea"/>
                </a:rPr>
                <a:t> 2</a:t>
              </a:r>
            </a:p>
          </p:txBody>
        </p:sp>
        <p:sp>
          <p:nvSpPr>
            <p:cNvPr id="12" name="Metin kutusu 11"/>
            <p:cNvSpPr txBox="1"/>
            <p:nvPr/>
          </p:nvSpPr>
          <p:spPr>
            <a:xfrm>
              <a:off x="177355" y="4365245"/>
              <a:ext cx="938223" cy="276248"/>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Metafaz</a:t>
              </a:r>
              <a:r>
                <a:rPr lang="tr-TR" sz="1200" dirty="0">
                  <a:solidFill>
                    <a:schemeClr val="bg1">
                      <a:lumMod val="95000"/>
                      <a:lumOff val="5000"/>
                    </a:schemeClr>
                  </a:solidFill>
                  <a:latin typeface="Comic Sans MS" pitchFamily="66" charset="0"/>
                  <a:ea typeface="+mn-ea"/>
                </a:rPr>
                <a:t> 2</a:t>
              </a:r>
            </a:p>
          </p:txBody>
        </p:sp>
        <p:sp>
          <p:nvSpPr>
            <p:cNvPr id="13" name="Metin kutusu 12"/>
            <p:cNvSpPr txBox="1"/>
            <p:nvPr/>
          </p:nvSpPr>
          <p:spPr>
            <a:xfrm>
              <a:off x="196405" y="3800047"/>
              <a:ext cx="960448" cy="276248"/>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200">
                  <a:solidFill>
                    <a:srgbClr val="0D0D0D"/>
                  </a:solidFill>
                </a:rPr>
                <a:t>İnterfaz 2</a:t>
              </a:r>
            </a:p>
          </p:txBody>
        </p:sp>
        <p:sp>
          <p:nvSpPr>
            <p:cNvPr id="14" name="Metin kutusu 13"/>
            <p:cNvSpPr txBox="1"/>
            <p:nvPr/>
          </p:nvSpPr>
          <p:spPr>
            <a:xfrm>
              <a:off x="178943" y="3152293"/>
              <a:ext cx="852496" cy="276248"/>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Telofaz</a:t>
              </a:r>
              <a:r>
                <a:rPr lang="tr-TR" sz="1200" dirty="0">
                  <a:solidFill>
                    <a:schemeClr val="bg1">
                      <a:lumMod val="95000"/>
                      <a:lumOff val="5000"/>
                    </a:schemeClr>
                  </a:solidFill>
                  <a:latin typeface="Comic Sans MS" pitchFamily="66" charset="0"/>
                  <a:ea typeface="+mn-ea"/>
                </a:rPr>
                <a:t> 1</a:t>
              </a:r>
            </a:p>
          </p:txBody>
        </p:sp>
        <p:sp>
          <p:nvSpPr>
            <p:cNvPr id="15" name="Metin kutusu 14"/>
            <p:cNvSpPr txBox="1"/>
            <p:nvPr/>
          </p:nvSpPr>
          <p:spPr>
            <a:xfrm>
              <a:off x="178943" y="2647425"/>
              <a:ext cx="811220" cy="277836"/>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Anafaz</a:t>
              </a:r>
              <a:r>
                <a:rPr lang="tr-TR" sz="1200" dirty="0">
                  <a:solidFill>
                    <a:schemeClr val="bg1">
                      <a:lumMod val="95000"/>
                      <a:lumOff val="5000"/>
                    </a:schemeClr>
                  </a:solidFill>
                  <a:latin typeface="Comic Sans MS" pitchFamily="66" charset="0"/>
                  <a:ea typeface="+mn-ea"/>
                </a:rPr>
                <a:t> 1</a:t>
              </a:r>
            </a:p>
          </p:txBody>
        </p:sp>
        <p:sp>
          <p:nvSpPr>
            <p:cNvPr id="16" name="Metin kutusu 15"/>
            <p:cNvSpPr txBox="1"/>
            <p:nvPr/>
          </p:nvSpPr>
          <p:spPr>
            <a:xfrm>
              <a:off x="142429" y="2061589"/>
              <a:ext cx="912822" cy="276248"/>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Metafaz</a:t>
              </a:r>
              <a:r>
                <a:rPr lang="tr-TR" sz="1200" dirty="0">
                  <a:solidFill>
                    <a:schemeClr val="bg1">
                      <a:lumMod val="95000"/>
                      <a:lumOff val="5000"/>
                    </a:schemeClr>
                  </a:solidFill>
                  <a:latin typeface="Comic Sans MS" pitchFamily="66" charset="0"/>
                  <a:ea typeface="+mn-ea"/>
                </a:rPr>
                <a:t> 1</a:t>
              </a:r>
            </a:p>
          </p:txBody>
        </p:sp>
        <p:sp>
          <p:nvSpPr>
            <p:cNvPr id="17" name="Metin kutusu 16"/>
            <p:cNvSpPr txBox="1"/>
            <p:nvPr/>
          </p:nvSpPr>
          <p:spPr>
            <a:xfrm>
              <a:off x="167830" y="1412246"/>
              <a:ext cx="1017598" cy="277836"/>
            </a:xfrm>
            <a:prstGeom prst="rect">
              <a:avLst/>
            </a:prstGeom>
            <a:solidFill>
              <a:schemeClr val="tx1"/>
            </a:solidFill>
          </p:spPr>
          <p:txBody>
            <a:bodyPr wrap="none">
              <a:spAutoFit/>
            </a:bodyPr>
            <a:lstStyle/>
            <a:p>
              <a:pPr>
                <a:defRPr/>
              </a:pPr>
              <a:r>
                <a:rPr lang="tr-TR" sz="1200" dirty="0" err="1">
                  <a:solidFill>
                    <a:schemeClr val="bg1">
                      <a:lumMod val="95000"/>
                      <a:lumOff val="5000"/>
                    </a:schemeClr>
                  </a:solidFill>
                  <a:latin typeface="Comic Sans MS" pitchFamily="66" charset="0"/>
                  <a:ea typeface="+mn-ea"/>
                </a:rPr>
                <a:t>Prometafaz</a:t>
              </a:r>
              <a:endParaRPr lang="tr-TR" sz="1200" dirty="0">
                <a:solidFill>
                  <a:schemeClr val="bg1">
                    <a:lumMod val="95000"/>
                    <a:lumOff val="5000"/>
                  </a:schemeClr>
                </a:solidFill>
                <a:latin typeface="Comic Sans MS" pitchFamily="66" charset="0"/>
                <a:ea typeface="+mn-ea"/>
              </a:endParaRPr>
            </a:p>
          </p:txBody>
        </p:sp>
        <p:sp>
          <p:nvSpPr>
            <p:cNvPr id="18" name="Metin kutusu 17"/>
            <p:cNvSpPr txBox="1"/>
            <p:nvPr/>
          </p:nvSpPr>
          <p:spPr>
            <a:xfrm>
              <a:off x="3700054" y="2052063"/>
              <a:ext cx="1674829" cy="446125"/>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Kromozomlar hücrenin </a:t>
              </a:r>
            </a:p>
            <a:p>
              <a:pPr eaLnBrk="1" hangingPunct="1"/>
              <a:r>
                <a:rPr lang="tr-TR" sz="1100">
                  <a:solidFill>
                    <a:srgbClr val="0D0D0D"/>
                  </a:solidFill>
                </a:rPr>
                <a:t>ortasında dizilir</a:t>
              </a:r>
            </a:p>
          </p:txBody>
        </p:sp>
        <p:sp>
          <p:nvSpPr>
            <p:cNvPr id="22" name="Metin kutusu 21"/>
            <p:cNvSpPr txBox="1"/>
            <p:nvPr/>
          </p:nvSpPr>
          <p:spPr>
            <a:xfrm>
              <a:off x="3636553" y="6165621"/>
              <a:ext cx="1887556" cy="430249"/>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Her biri 23 kromozom</a:t>
              </a:r>
            </a:p>
            <a:p>
              <a:pPr eaLnBrk="1" hangingPunct="1"/>
              <a:r>
                <a:rPr lang="tr-TR" sz="1100">
                  <a:solidFill>
                    <a:srgbClr val="0D0D0D"/>
                  </a:solidFill>
                </a:rPr>
                <a:t>içeren 4 hücre oluşmuştur</a:t>
              </a:r>
            </a:p>
          </p:txBody>
        </p:sp>
        <p:sp>
          <p:nvSpPr>
            <p:cNvPr id="23" name="Metin kutusu 22"/>
            <p:cNvSpPr txBox="1"/>
            <p:nvPr/>
          </p:nvSpPr>
          <p:spPr>
            <a:xfrm>
              <a:off x="3654015" y="3723841"/>
              <a:ext cx="1782781" cy="430249"/>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46 </a:t>
              </a:r>
              <a:r>
                <a:rPr lang="ja-JP" altLang="tr-TR" sz="1100">
                  <a:solidFill>
                    <a:srgbClr val="0D0D0D"/>
                  </a:solidFill>
                </a:rPr>
                <a:t>‘</a:t>
              </a:r>
              <a:r>
                <a:rPr lang="tr-TR" sz="1100">
                  <a:solidFill>
                    <a:srgbClr val="0D0D0D"/>
                  </a:solidFill>
                </a:rPr>
                <a:t>şar kromozom içeren</a:t>
              </a:r>
            </a:p>
            <a:p>
              <a:pPr eaLnBrk="1" hangingPunct="1"/>
              <a:r>
                <a:rPr lang="tr-TR" sz="1100">
                  <a:solidFill>
                    <a:srgbClr val="0D0D0D"/>
                  </a:solidFill>
                </a:rPr>
                <a:t> iki hücre oluşur</a:t>
              </a:r>
            </a:p>
          </p:txBody>
        </p:sp>
        <p:sp>
          <p:nvSpPr>
            <p:cNvPr id="24" name="Metin kutusu 23"/>
            <p:cNvSpPr txBox="1"/>
            <p:nvPr/>
          </p:nvSpPr>
          <p:spPr>
            <a:xfrm>
              <a:off x="3684178" y="3161819"/>
              <a:ext cx="1706579" cy="431836"/>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Mikrotübüller yok olur.</a:t>
              </a:r>
            </a:p>
            <a:p>
              <a:pPr eaLnBrk="1" hangingPunct="1"/>
              <a:r>
                <a:rPr lang="tr-TR" sz="1100">
                  <a:solidFill>
                    <a:srgbClr val="0D0D0D"/>
                  </a:solidFill>
                </a:rPr>
                <a:t>Hücre bölünmesi başlar</a:t>
              </a:r>
            </a:p>
          </p:txBody>
        </p:sp>
        <p:sp>
          <p:nvSpPr>
            <p:cNvPr id="25" name="Metin kutusu 24"/>
            <p:cNvSpPr txBox="1"/>
            <p:nvPr/>
          </p:nvSpPr>
          <p:spPr>
            <a:xfrm>
              <a:off x="3707991" y="2631549"/>
              <a:ext cx="1530366" cy="430249"/>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Ayrılan kromozomlar</a:t>
              </a:r>
            </a:p>
            <a:p>
              <a:pPr eaLnBrk="1" hangingPunct="1"/>
              <a:r>
                <a:rPr lang="tr-TR" sz="1100">
                  <a:solidFill>
                    <a:srgbClr val="0D0D0D"/>
                  </a:solidFill>
                </a:rPr>
                <a:t> iki uca çekilir</a:t>
              </a:r>
            </a:p>
          </p:txBody>
        </p:sp>
        <p:sp>
          <p:nvSpPr>
            <p:cNvPr id="26" name="Metin kutusu 25"/>
            <p:cNvSpPr txBox="1"/>
            <p:nvPr/>
          </p:nvSpPr>
          <p:spPr>
            <a:xfrm>
              <a:off x="3707991" y="1404309"/>
              <a:ext cx="2282848" cy="600126"/>
            </a:xfrm>
            <a:prstGeom prst="rect">
              <a:avLst/>
            </a:prstGeom>
            <a:solidFill>
              <a:schemeClr val="tx1"/>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Nükleus yok olur ve </a:t>
              </a:r>
            </a:p>
            <a:p>
              <a:pPr eaLnBrk="1" hangingPunct="1"/>
              <a:r>
                <a:rPr lang="tr-TR" sz="1100">
                  <a:solidFill>
                    <a:srgbClr val="0D0D0D"/>
                  </a:solidFill>
                </a:rPr>
                <a:t>mikrotübüller sentromerlerle </a:t>
              </a:r>
            </a:p>
            <a:p>
              <a:pPr eaLnBrk="1" hangingPunct="1"/>
              <a:r>
                <a:rPr lang="tr-TR" sz="1100">
                  <a:solidFill>
                    <a:srgbClr val="0D0D0D"/>
                  </a:solidFill>
                </a:rPr>
                <a:t>bağlantı kurar.</a:t>
              </a:r>
            </a:p>
          </p:txBody>
        </p:sp>
        <p:sp>
          <p:nvSpPr>
            <p:cNvPr id="27" name="Metin kutusu 26"/>
            <p:cNvSpPr txBox="1"/>
            <p:nvPr/>
          </p:nvSpPr>
          <p:spPr>
            <a:xfrm>
              <a:off x="3744504" y="693049"/>
              <a:ext cx="2051071" cy="600126"/>
            </a:xfrm>
            <a:prstGeom prst="rect">
              <a:avLst/>
            </a:prstGeom>
            <a:solidFill>
              <a:schemeClr val="tx1"/>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Kromozom sayısı 92</a:t>
              </a:r>
              <a:r>
                <a:rPr lang="ja-JP" altLang="tr-TR" sz="1100">
                  <a:solidFill>
                    <a:srgbClr val="0D0D0D"/>
                  </a:solidFill>
                </a:rPr>
                <a:t>’</a:t>
              </a:r>
              <a:r>
                <a:rPr lang="tr-TR" sz="1100">
                  <a:solidFill>
                    <a:srgbClr val="0D0D0D"/>
                  </a:solidFill>
                </a:rPr>
                <a:t>ye </a:t>
              </a:r>
            </a:p>
            <a:p>
              <a:pPr eaLnBrk="1" hangingPunct="1"/>
              <a:r>
                <a:rPr lang="tr-TR" sz="1100">
                  <a:solidFill>
                    <a:srgbClr val="0D0D0D"/>
                  </a:solidFill>
                </a:rPr>
                <a:t>yükselir ve krossover </a:t>
              </a:r>
            </a:p>
            <a:p>
              <a:pPr eaLnBrk="1" hangingPunct="1"/>
              <a:r>
                <a:rPr lang="tr-TR" sz="1100">
                  <a:solidFill>
                    <a:srgbClr val="0D0D0D"/>
                  </a:solidFill>
                </a:rPr>
                <a:t>gerçekleşir </a:t>
              </a:r>
            </a:p>
          </p:txBody>
        </p:sp>
        <p:sp>
          <p:nvSpPr>
            <p:cNvPr id="28" name="Metin kutusu 27"/>
            <p:cNvSpPr txBox="1"/>
            <p:nvPr/>
          </p:nvSpPr>
          <p:spPr>
            <a:xfrm>
              <a:off x="3636553" y="327893"/>
              <a:ext cx="1141424" cy="261959"/>
            </a:xfrm>
            <a:prstGeom prst="rect">
              <a:avLst/>
            </a:prstGeom>
            <a:solidFill>
              <a:schemeClr val="tx1"/>
            </a:solidFill>
          </p:spPr>
          <p:txBody>
            <a:bodyPr wrap="none">
              <a:spAutoFit/>
            </a:bodyPr>
            <a:lstStyle/>
            <a:p>
              <a:pPr>
                <a:defRPr/>
              </a:pPr>
              <a:r>
                <a:rPr lang="tr-TR" sz="1100" dirty="0">
                  <a:solidFill>
                    <a:schemeClr val="bg1">
                      <a:lumMod val="95000"/>
                      <a:lumOff val="5000"/>
                    </a:schemeClr>
                  </a:solidFill>
                  <a:latin typeface="Comic Sans MS" pitchFamily="66" charset="0"/>
                  <a:ea typeface="+mn-ea"/>
                </a:rPr>
                <a:t>  46 kromozom</a:t>
              </a:r>
            </a:p>
          </p:txBody>
        </p:sp>
        <p:sp>
          <p:nvSpPr>
            <p:cNvPr id="29" name="Metin kutusu 28"/>
            <p:cNvSpPr txBox="1"/>
            <p:nvPr/>
          </p:nvSpPr>
          <p:spPr>
            <a:xfrm>
              <a:off x="3636553" y="4293802"/>
              <a:ext cx="2282848" cy="430248"/>
            </a:xfrm>
            <a:prstGeom prst="rect">
              <a:avLst/>
            </a:prstGeom>
            <a:solidFill>
              <a:schemeClr val="tx1"/>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mikrotübüller sentromerlerle </a:t>
              </a:r>
            </a:p>
            <a:p>
              <a:pPr eaLnBrk="1" hangingPunct="1"/>
              <a:r>
                <a:rPr lang="tr-TR" sz="1100">
                  <a:solidFill>
                    <a:srgbClr val="0D0D0D"/>
                  </a:solidFill>
                </a:rPr>
                <a:t>bağlantı kurar.</a:t>
              </a:r>
            </a:p>
          </p:txBody>
        </p:sp>
        <p:sp>
          <p:nvSpPr>
            <p:cNvPr id="30" name="Metin kutusu 29"/>
            <p:cNvSpPr txBox="1"/>
            <p:nvPr/>
          </p:nvSpPr>
          <p:spPr>
            <a:xfrm>
              <a:off x="3684178" y="4936793"/>
              <a:ext cx="1595453" cy="430249"/>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kromozomlar</a:t>
              </a:r>
            </a:p>
            <a:p>
              <a:pPr eaLnBrk="1" hangingPunct="1"/>
              <a:r>
                <a:rPr lang="tr-TR" sz="1100">
                  <a:solidFill>
                    <a:srgbClr val="0D0D0D"/>
                  </a:solidFill>
                </a:rPr>
                <a:t> iki uca çekilir            </a:t>
              </a:r>
            </a:p>
          </p:txBody>
        </p:sp>
        <p:sp>
          <p:nvSpPr>
            <p:cNvPr id="31" name="Metin kutusu 30"/>
            <p:cNvSpPr txBox="1"/>
            <p:nvPr/>
          </p:nvSpPr>
          <p:spPr>
            <a:xfrm>
              <a:off x="3657190" y="5517867"/>
              <a:ext cx="1706580" cy="430249"/>
            </a:xfrm>
            <a:prstGeom prst="rect">
              <a:avLst/>
            </a:prstGeom>
            <a:solidFill>
              <a:schemeClr val="tx1"/>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r>
                <a:rPr lang="tr-TR" sz="1100">
                  <a:solidFill>
                    <a:srgbClr val="0D0D0D"/>
                  </a:solidFill>
                </a:rPr>
                <a:t>Mikrotübüller yok olur.</a:t>
              </a:r>
            </a:p>
            <a:p>
              <a:pPr eaLnBrk="1" hangingPunct="1"/>
              <a:r>
                <a:rPr lang="tr-TR" sz="1100">
                  <a:solidFill>
                    <a:srgbClr val="0D0D0D"/>
                  </a:solidFill>
                </a:rPr>
                <a:t>Hücre bölünmesi başlar</a:t>
              </a:r>
            </a:p>
          </p:txBody>
        </p:sp>
      </p:gr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42875"/>
            <a:ext cx="8229600" cy="1143000"/>
          </a:xfrm>
        </p:spPr>
        <p:txBody>
          <a:bodyPr/>
          <a:lstStyle/>
          <a:p>
            <a:pPr algn="r" eaLnBrk="1" hangingPunct="1"/>
            <a:r>
              <a:rPr lang="tr-TR" i="1">
                <a:latin typeface="Comic Sans MS" charset="0"/>
              </a:rPr>
              <a:t>Krossover</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l="17578" t="22794" r="18555" b="53123"/>
          <a:stretch>
            <a:fillRect/>
          </a:stretch>
        </p:blipFill>
        <p:spPr bwMode="auto">
          <a:xfrm>
            <a:off x="0" y="1844675"/>
            <a:ext cx="91440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0"/>
          <p:cNvGrpSpPr>
            <a:grpSpLocks/>
          </p:cNvGrpSpPr>
          <p:nvPr/>
        </p:nvGrpSpPr>
        <p:grpSpPr bwMode="auto">
          <a:xfrm>
            <a:off x="546100" y="428625"/>
            <a:ext cx="7000875" cy="3000375"/>
            <a:chOff x="500034" y="1428736"/>
            <a:chExt cx="7000924" cy="3000396"/>
          </a:xfrm>
        </p:grpSpPr>
        <p:pic>
          <p:nvPicPr>
            <p:cNvPr id="41991" name="Picture 3"/>
            <p:cNvPicPr>
              <a:picLocks noChangeAspect="1" noChangeArrowheads="1"/>
            </p:cNvPicPr>
            <p:nvPr/>
          </p:nvPicPr>
          <p:blipFill>
            <a:blip r:embed="rId2">
              <a:extLst>
                <a:ext uri="{28A0092B-C50C-407E-A947-70E740481C1C}">
                  <a14:useLocalDpi xmlns:a14="http://schemas.microsoft.com/office/drawing/2010/main" val="0"/>
                </a:ext>
              </a:extLst>
            </a:blip>
            <a:srcRect l="24805" t="34619" r="47656" b="34619"/>
            <a:stretch>
              <a:fillRect/>
            </a:stretch>
          </p:blipFill>
          <p:spPr bwMode="auto">
            <a:xfrm>
              <a:off x="500034" y="1428736"/>
              <a:ext cx="3357586" cy="3000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
            <p:cNvPicPr>
              <a:picLocks noChangeAspect="1" noChangeArrowheads="1"/>
            </p:cNvPicPr>
            <p:nvPr/>
          </p:nvPicPr>
          <p:blipFill>
            <a:blip r:embed="rId2">
              <a:extLst>
                <a:ext uri="{28A0092B-C50C-407E-A947-70E740481C1C}">
                  <a14:useLocalDpi xmlns:a14="http://schemas.microsoft.com/office/drawing/2010/main" val="0"/>
                </a:ext>
              </a:extLst>
            </a:blip>
            <a:srcRect l="52344" t="34619" r="17773" b="41211"/>
            <a:stretch>
              <a:fillRect/>
            </a:stretch>
          </p:blipFill>
          <p:spPr bwMode="auto">
            <a:xfrm>
              <a:off x="3857620" y="1428736"/>
              <a:ext cx="3643338"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87" name="Group 9"/>
          <p:cNvGrpSpPr>
            <a:grpSpLocks/>
          </p:cNvGrpSpPr>
          <p:nvPr/>
        </p:nvGrpSpPr>
        <p:grpSpPr bwMode="auto">
          <a:xfrm>
            <a:off x="471488" y="2997200"/>
            <a:ext cx="8286750" cy="3357563"/>
            <a:chOff x="500034" y="3000372"/>
            <a:chExt cx="8286808" cy="3357586"/>
          </a:xfrm>
        </p:grpSpPr>
        <p:pic>
          <p:nvPicPr>
            <p:cNvPr id="41989" name="Picture 4"/>
            <p:cNvPicPr>
              <a:picLocks noChangeAspect="1" noChangeArrowheads="1"/>
            </p:cNvPicPr>
            <p:nvPr/>
          </p:nvPicPr>
          <p:blipFill>
            <a:blip r:embed="rId3">
              <a:extLst>
                <a:ext uri="{28A0092B-C50C-407E-A947-70E740481C1C}">
                  <a14:useLocalDpi xmlns:a14="http://schemas.microsoft.com/office/drawing/2010/main" val="0"/>
                </a:ext>
              </a:extLst>
            </a:blip>
            <a:srcRect l="78516" t="55664" r="11523" b="9912"/>
            <a:stretch>
              <a:fillRect/>
            </a:stretch>
          </p:blipFill>
          <p:spPr bwMode="auto">
            <a:xfrm>
              <a:off x="7572396" y="3000372"/>
              <a:ext cx="1214446" cy="335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4"/>
            <p:cNvPicPr>
              <a:picLocks noChangeAspect="1" noChangeArrowheads="1"/>
            </p:cNvPicPr>
            <p:nvPr/>
          </p:nvPicPr>
          <p:blipFill>
            <a:blip r:embed="rId3">
              <a:extLst>
                <a:ext uri="{28A0092B-C50C-407E-A947-70E740481C1C}">
                  <a14:useLocalDpi xmlns:a14="http://schemas.microsoft.com/office/drawing/2010/main" val="0"/>
                </a:ext>
              </a:extLst>
            </a:blip>
            <a:srcRect l="21680" t="65820" r="20390" b="23193"/>
            <a:stretch>
              <a:fillRect/>
            </a:stretch>
          </p:blipFill>
          <p:spPr bwMode="auto">
            <a:xfrm>
              <a:off x="500034" y="4000504"/>
              <a:ext cx="7062838" cy="107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2241550" y="5643563"/>
            <a:ext cx="2973388" cy="246062"/>
          </a:xfrm>
          <a:prstGeom prst="rect">
            <a:avLst/>
          </a:prstGeom>
          <a:noFill/>
        </p:spPr>
        <p:txBody>
          <a:bodyPr wrap="none">
            <a:spAutoFit/>
          </a:bodyPr>
          <a:lstStyle/>
          <a:p>
            <a:pPr>
              <a:defRPr/>
            </a:pPr>
            <a:r>
              <a:rPr lang="tr-TR" sz="1000" b="1" i="1" dirty="0">
                <a:latin typeface="+mj-lt"/>
                <a:ea typeface="+mn-ea"/>
              </a:rPr>
              <a:t>Pierce B., Genetics: A conceptual Approach,</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42900" y="-214313"/>
            <a:ext cx="8229600" cy="1143001"/>
          </a:xfrm>
        </p:spPr>
        <p:txBody>
          <a:bodyPr/>
          <a:lstStyle/>
          <a:p>
            <a:pPr algn="r" eaLnBrk="1" hangingPunct="1"/>
            <a:r>
              <a:rPr lang="tr-TR" i="1">
                <a:latin typeface="Comic Sans MS" charset="0"/>
              </a:rPr>
              <a:t>Rekombinasyon</a:t>
            </a:r>
          </a:p>
        </p:txBody>
      </p:sp>
      <p:pic>
        <p:nvPicPr>
          <p:cNvPr id="43011" name="Picture 5"/>
          <p:cNvPicPr>
            <a:picLocks noChangeAspect="1" noChangeArrowheads="1"/>
          </p:cNvPicPr>
          <p:nvPr/>
        </p:nvPicPr>
        <p:blipFill>
          <a:blip r:embed="rId2">
            <a:extLst>
              <a:ext uri="{28A0092B-C50C-407E-A947-70E740481C1C}">
                <a14:useLocalDpi xmlns:a14="http://schemas.microsoft.com/office/drawing/2010/main" val="0"/>
              </a:ext>
            </a:extLst>
          </a:blip>
          <a:srcRect l="26527" t="13184" r="49023" b="17378"/>
          <a:stretch>
            <a:fillRect/>
          </a:stretch>
        </p:blipFill>
        <p:spPr bwMode="auto">
          <a:xfrm>
            <a:off x="4786313" y="785813"/>
            <a:ext cx="2571750" cy="58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p:cNvPicPr>
            <a:picLocks noChangeAspect="1" noChangeArrowheads="1"/>
          </p:cNvPicPr>
          <p:nvPr/>
        </p:nvPicPr>
        <p:blipFill>
          <a:blip r:embed="rId3">
            <a:extLst>
              <a:ext uri="{28A0092B-C50C-407E-A947-70E740481C1C}">
                <a14:useLocalDpi xmlns:a14="http://schemas.microsoft.com/office/drawing/2010/main" val="0"/>
              </a:ext>
            </a:extLst>
          </a:blip>
          <a:srcRect l="62695" t="29297" r="25584" b="22363"/>
          <a:stretch>
            <a:fillRect/>
          </a:stretch>
        </p:blipFill>
        <p:spPr bwMode="auto">
          <a:xfrm>
            <a:off x="1928813" y="857250"/>
            <a:ext cx="17145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85875" y="6611938"/>
            <a:ext cx="2973388" cy="246062"/>
          </a:xfrm>
          <a:prstGeom prst="rect">
            <a:avLst/>
          </a:prstGeom>
          <a:noFill/>
        </p:spPr>
        <p:txBody>
          <a:bodyPr wrap="none">
            <a:spAutoFit/>
          </a:bodyPr>
          <a:lstStyle/>
          <a:p>
            <a:pPr>
              <a:defRPr/>
            </a:pPr>
            <a:r>
              <a:rPr lang="tr-TR" sz="1000" b="1" i="1" dirty="0">
                <a:latin typeface="+mj-lt"/>
                <a:ea typeface="+mn-ea"/>
              </a:rPr>
              <a:t>Pierce B., Genetics: A conceptual Approach,</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1075"/>
            <a:ext cx="8229600" cy="5145088"/>
          </a:xfrm>
        </p:spPr>
        <p:txBody>
          <a:bodyPr>
            <a:normAutofit/>
          </a:bodyPr>
          <a:lstStyle/>
          <a:p>
            <a:pPr eaLnBrk="1" hangingPunct="1">
              <a:lnSpc>
                <a:spcPct val="90000"/>
              </a:lnSpc>
            </a:pPr>
            <a:r>
              <a:rPr lang="tr-TR" sz="2000">
                <a:solidFill>
                  <a:srgbClr val="F2F2F2"/>
                </a:solidFill>
                <a:latin typeface="Comic Sans MS" charset="0"/>
              </a:rPr>
              <a:t>1865 </a:t>
            </a:r>
            <a:r>
              <a:rPr lang="tr-TR" sz="2000">
                <a:latin typeface="Comic Sans MS" charset="0"/>
              </a:rPr>
              <a:t>–</a:t>
            </a:r>
            <a:r>
              <a:rPr lang="tr-TR" sz="2000">
                <a:solidFill>
                  <a:srgbClr val="FFC000"/>
                </a:solidFill>
                <a:latin typeface="Comic Sans MS" charset="0"/>
              </a:rPr>
              <a:t> Mendel </a:t>
            </a:r>
            <a:r>
              <a:rPr lang="tr-TR" sz="2000">
                <a:latin typeface="Comic Sans MS" charset="0"/>
              </a:rPr>
              <a:t>kalıtım materyali ile ilgili en ufak bir fikri yokken  </a:t>
            </a:r>
            <a:r>
              <a:rPr lang="tr-TR" sz="2000" u="sng">
                <a:latin typeface="Comic Sans MS" charset="0"/>
              </a:rPr>
              <a:t>kalıtım kurallarının </a:t>
            </a:r>
            <a:r>
              <a:rPr lang="tr-TR" sz="2000">
                <a:latin typeface="Comic Sans MS" charset="0"/>
              </a:rPr>
              <a:t>temelini attı</a:t>
            </a:r>
          </a:p>
          <a:p>
            <a:pPr eaLnBrk="1" hangingPunct="1">
              <a:lnSpc>
                <a:spcPct val="90000"/>
              </a:lnSpc>
            </a:pPr>
            <a:endParaRPr lang="tr-TR" sz="2000">
              <a:latin typeface="Comic Sans MS" charset="0"/>
            </a:endParaRPr>
          </a:p>
          <a:p>
            <a:pPr eaLnBrk="1" hangingPunct="1">
              <a:lnSpc>
                <a:spcPct val="90000"/>
              </a:lnSpc>
            </a:pPr>
            <a:r>
              <a:rPr lang="tr-TR" sz="2000">
                <a:solidFill>
                  <a:srgbClr val="F2F2F2"/>
                </a:solidFill>
                <a:latin typeface="Comic Sans MS" charset="0"/>
              </a:rPr>
              <a:t>1869</a:t>
            </a:r>
            <a:r>
              <a:rPr lang="tr-TR" sz="2000">
                <a:latin typeface="Comic Sans MS" charset="0"/>
              </a:rPr>
              <a:t>- </a:t>
            </a:r>
            <a:r>
              <a:rPr lang="tr-TR" sz="2000">
                <a:solidFill>
                  <a:srgbClr val="FFC000"/>
                </a:solidFill>
                <a:latin typeface="Comic Sans MS" charset="0"/>
              </a:rPr>
              <a:t>Friedrich Miescher </a:t>
            </a:r>
            <a:r>
              <a:rPr lang="tr-TR" sz="2000" u="sng">
                <a:latin typeface="Comic Sans MS" charset="0"/>
              </a:rPr>
              <a:t>DNA</a:t>
            </a:r>
            <a:r>
              <a:rPr lang="tr-TR" sz="2000">
                <a:latin typeface="Comic Sans MS" charset="0"/>
              </a:rPr>
              <a:t> molekülünü ilk kez izole etti.</a:t>
            </a:r>
          </a:p>
          <a:p>
            <a:pPr eaLnBrk="1" hangingPunct="1">
              <a:lnSpc>
                <a:spcPct val="90000"/>
              </a:lnSpc>
            </a:pPr>
            <a:endParaRPr lang="tr-TR" sz="2000">
              <a:latin typeface="Comic Sans MS" charset="0"/>
            </a:endParaRPr>
          </a:p>
          <a:p>
            <a:pPr eaLnBrk="1" hangingPunct="1">
              <a:lnSpc>
                <a:spcPct val="90000"/>
              </a:lnSpc>
            </a:pPr>
            <a:r>
              <a:rPr lang="tr-TR" sz="2000">
                <a:solidFill>
                  <a:srgbClr val="F2F2F2"/>
                </a:solidFill>
                <a:latin typeface="Comic Sans MS" charset="0"/>
              </a:rPr>
              <a:t>1902</a:t>
            </a:r>
            <a:r>
              <a:rPr lang="tr-TR" sz="2000">
                <a:latin typeface="Comic Sans MS" charset="0"/>
              </a:rPr>
              <a:t>- </a:t>
            </a:r>
            <a:r>
              <a:rPr lang="tr-TR" sz="2000">
                <a:solidFill>
                  <a:srgbClr val="FFC000"/>
                </a:solidFill>
                <a:latin typeface="Comic Sans MS" charset="0"/>
              </a:rPr>
              <a:t>Walter Sutton </a:t>
            </a:r>
            <a:r>
              <a:rPr lang="tr-TR" sz="2000" u="sng">
                <a:latin typeface="Comic Sans MS" charset="0"/>
              </a:rPr>
              <a:t>kromozomların</a:t>
            </a:r>
            <a:r>
              <a:rPr lang="tr-TR" sz="2000">
                <a:latin typeface="Comic Sans MS" charset="0"/>
              </a:rPr>
              <a:t> kalıtımdaki rolünü açığa çıkarttı</a:t>
            </a:r>
          </a:p>
          <a:p>
            <a:pPr eaLnBrk="1" hangingPunct="1">
              <a:lnSpc>
                <a:spcPct val="90000"/>
              </a:lnSpc>
            </a:pPr>
            <a:endParaRPr lang="tr-TR" sz="2000">
              <a:latin typeface="Comic Sans MS" charset="0"/>
            </a:endParaRPr>
          </a:p>
          <a:p>
            <a:pPr eaLnBrk="1" hangingPunct="1">
              <a:lnSpc>
                <a:spcPct val="90000"/>
              </a:lnSpc>
            </a:pPr>
            <a:r>
              <a:rPr lang="tr-TR" sz="2000">
                <a:solidFill>
                  <a:srgbClr val="F2F2F2"/>
                </a:solidFill>
                <a:latin typeface="Comic Sans MS" charset="0"/>
              </a:rPr>
              <a:t>1909</a:t>
            </a:r>
            <a:r>
              <a:rPr lang="tr-TR" sz="2000">
                <a:latin typeface="Comic Sans MS" charset="0"/>
              </a:rPr>
              <a:t>- </a:t>
            </a:r>
            <a:r>
              <a:rPr lang="tr-TR" sz="2000">
                <a:solidFill>
                  <a:srgbClr val="FFC000"/>
                </a:solidFill>
                <a:latin typeface="Comic Sans MS" charset="0"/>
              </a:rPr>
              <a:t>Wilhem Johannsen </a:t>
            </a:r>
            <a:r>
              <a:rPr lang="tr-TR" sz="2000">
                <a:latin typeface="Comic Sans MS" charset="0"/>
              </a:rPr>
              <a:t>ilk kez </a:t>
            </a:r>
            <a:r>
              <a:rPr lang="tr-TR" sz="2000" u="sng">
                <a:latin typeface="Comic Sans MS" charset="0"/>
              </a:rPr>
              <a:t>gen </a:t>
            </a:r>
            <a:r>
              <a:rPr lang="tr-TR" sz="2000">
                <a:latin typeface="Comic Sans MS" charset="0"/>
              </a:rPr>
              <a:t>terimini kullandı </a:t>
            </a:r>
          </a:p>
          <a:p>
            <a:pPr eaLnBrk="1" hangingPunct="1">
              <a:lnSpc>
                <a:spcPct val="90000"/>
              </a:lnSpc>
            </a:pPr>
            <a:endParaRPr lang="tr-TR" sz="2000">
              <a:latin typeface="Comic Sans MS" charset="0"/>
            </a:endParaRPr>
          </a:p>
          <a:p>
            <a:pPr eaLnBrk="1" hangingPunct="1">
              <a:lnSpc>
                <a:spcPct val="90000"/>
              </a:lnSpc>
            </a:pPr>
            <a:r>
              <a:rPr lang="tr-TR" sz="2000">
                <a:latin typeface="Comic Sans MS" charset="0"/>
              </a:rPr>
              <a:t>1952- </a:t>
            </a:r>
            <a:r>
              <a:rPr lang="en-GB" sz="2000">
                <a:solidFill>
                  <a:srgbClr val="FFC000"/>
                </a:solidFill>
                <a:latin typeface="Comic Sans MS" charset="0"/>
              </a:rPr>
              <a:t>Hershey</a:t>
            </a:r>
            <a:r>
              <a:rPr lang="en-GB" sz="2000">
                <a:latin typeface="Comic Sans MS" charset="0"/>
              </a:rPr>
              <a:t> ve </a:t>
            </a:r>
            <a:r>
              <a:rPr lang="en-GB" sz="2000">
                <a:solidFill>
                  <a:srgbClr val="FFC000"/>
                </a:solidFill>
                <a:latin typeface="Comic Sans MS" charset="0"/>
              </a:rPr>
              <a:t>Chase</a:t>
            </a:r>
            <a:r>
              <a:rPr lang="en-GB" sz="2000">
                <a:latin typeface="Comic Sans MS" charset="0"/>
              </a:rPr>
              <a:t> </a:t>
            </a:r>
            <a:r>
              <a:rPr lang="en-GB" sz="2000" u="sng">
                <a:latin typeface="Comic Sans MS" charset="0"/>
              </a:rPr>
              <a:t>DNA’nın kalıtım materyeli</a:t>
            </a:r>
            <a:r>
              <a:rPr lang="tr-TR" sz="2000" u="sng">
                <a:latin typeface="Comic Sans MS" charset="0"/>
              </a:rPr>
              <a:t> </a:t>
            </a:r>
            <a:r>
              <a:rPr lang="en-GB" sz="2000">
                <a:latin typeface="Comic Sans MS" charset="0"/>
              </a:rPr>
              <a:t>olduğunu gösterdiler.</a:t>
            </a:r>
            <a:endParaRPr lang="tr-TR" sz="2000">
              <a:latin typeface="Comic Sans MS" charset="0"/>
            </a:endParaRPr>
          </a:p>
          <a:p>
            <a:pPr eaLnBrk="1" hangingPunct="1">
              <a:lnSpc>
                <a:spcPct val="90000"/>
              </a:lnSpc>
            </a:pPr>
            <a:endParaRPr lang="tr-TR" sz="2000">
              <a:latin typeface="Comic Sans MS" charset="0"/>
            </a:endParaRPr>
          </a:p>
          <a:p>
            <a:pPr eaLnBrk="1" hangingPunct="1">
              <a:lnSpc>
                <a:spcPct val="90000"/>
              </a:lnSpc>
            </a:pPr>
            <a:r>
              <a:rPr lang="tr-TR" sz="2000">
                <a:latin typeface="Comic Sans MS" charset="0"/>
              </a:rPr>
              <a:t>1953- </a:t>
            </a:r>
            <a:r>
              <a:rPr lang="tr-TR" sz="2000">
                <a:solidFill>
                  <a:srgbClr val="FFC000"/>
                </a:solidFill>
                <a:latin typeface="Comic Sans MS" charset="0"/>
              </a:rPr>
              <a:t>Watson</a:t>
            </a:r>
            <a:r>
              <a:rPr lang="tr-TR" sz="2000">
                <a:latin typeface="Comic Sans MS" charset="0"/>
              </a:rPr>
              <a:t> &amp; </a:t>
            </a:r>
            <a:r>
              <a:rPr lang="tr-TR" sz="2000">
                <a:solidFill>
                  <a:srgbClr val="FFC000"/>
                </a:solidFill>
                <a:latin typeface="Comic Sans MS" charset="0"/>
              </a:rPr>
              <a:t>Crick </a:t>
            </a:r>
            <a:r>
              <a:rPr lang="tr-TR" sz="2000">
                <a:latin typeface="Comic Sans MS" charset="0"/>
              </a:rPr>
              <a:t>DNA</a:t>
            </a:r>
            <a:r>
              <a:rPr lang="ja-JP" altLang="tr-TR" sz="2000">
                <a:latin typeface="Comic Sans MS" charset="0"/>
              </a:rPr>
              <a:t>’</a:t>
            </a:r>
            <a:r>
              <a:rPr lang="tr-TR" sz="2000">
                <a:latin typeface="Comic Sans MS" charset="0"/>
              </a:rPr>
              <a:t>nın </a:t>
            </a:r>
            <a:r>
              <a:rPr lang="tr-TR" sz="2000" u="sng">
                <a:latin typeface="Comic Sans MS" charset="0"/>
              </a:rPr>
              <a:t>çift sarmal </a:t>
            </a:r>
            <a:r>
              <a:rPr lang="tr-TR" sz="2000">
                <a:latin typeface="Comic Sans MS" charset="0"/>
              </a:rPr>
              <a:t>yapısını açıkladı</a:t>
            </a:r>
          </a:p>
          <a:p>
            <a:pPr lvl="1" eaLnBrk="1" hangingPunct="1">
              <a:lnSpc>
                <a:spcPct val="90000"/>
              </a:lnSpc>
            </a:pPr>
            <a:r>
              <a:rPr lang="tr-TR" sz="1600">
                <a:latin typeface="Comic Sans MS" charset="0"/>
              </a:rPr>
              <a:t>Bu çalışma ile </a:t>
            </a:r>
            <a:r>
              <a:rPr lang="tr-TR" sz="1600">
                <a:solidFill>
                  <a:srgbClr val="FF0000"/>
                </a:solidFill>
                <a:latin typeface="Comic Sans MS" charset="0"/>
              </a:rPr>
              <a:t>NOBEL</a:t>
            </a:r>
            <a:r>
              <a:rPr lang="tr-TR" sz="1600">
                <a:latin typeface="Comic Sans MS" charset="0"/>
              </a:rPr>
              <a:t> aldılar</a:t>
            </a:r>
            <a:endParaRPr lang="en-GB" sz="1600">
              <a:latin typeface="Comic Sans MS" charset="0"/>
            </a:endParaRPr>
          </a:p>
          <a:p>
            <a:pPr eaLnBrk="1" hangingPunct="1">
              <a:lnSpc>
                <a:spcPct val="90000"/>
              </a:lnSpc>
            </a:pPr>
            <a:endParaRPr lang="tr-TR" sz="2000">
              <a:latin typeface="Comic Sans MS" charset="0"/>
            </a:endParaRPr>
          </a:p>
        </p:txBody>
      </p:sp>
      <p:pic>
        <p:nvPicPr>
          <p:cNvPr id="7171" name="Picture 2" descr="C:\Documents and Settings\özdağ\Local Settings\Temporary Internet Files\Content.IE5\CP56DK0S\MC900339898[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404813"/>
            <a:ext cx="542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3">
            <a:extLst>
              <a:ext uri="{28A0092B-C50C-407E-A947-70E740481C1C}">
                <a14:useLocalDpi xmlns:a14="http://schemas.microsoft.com/office/drawing/2010/main" val="0"/>
              </a:ext>
            </a:extLst>
          </a:blip>
          <a:srcRect l="20409" t="42165" r="63550" b="32762"/>
          <a:stretch>
            <a:fillRect/>
          </a:stretch>
        </p:blipFill>
        <p:spPr bwMode="auto">
          <a:xfrm>
            <a:off x="7885113" y="5445125"/>
            <a:ext cx="1001712"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6988"/>
            <a:ext cx="8229600" cy="1143001"/>
          </a:xfrm>
        </p:spPr>
        <p:txBody>
          <a:bodyPr/>
          <a:lstStyle/>
          <a:p>
            <a:pPr algn="r" eaLnBrk="1" hangingPunct="1"/>
            <a:r>
              <a:rPr lang="tr-TR" i="1">
                <a:latin typeface="Comic Sans MS" charset="0"/>
              </a:rPr>
              <a:t>Mitoz/Mayoz</a:t>
            </a:r>
          </a:p>
        </p:txBody>
      </p:sp>
      <p:pic>
        <p:nvPicPr>
          <p:cNvPr id="440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89038"/>
            <a:ext cx="7559675"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pPr eaLnBrk="1" hangingPunct="1"/>
            <a:endParaRPr lang="en-US">
              <a:latin typeface="Comic Sans MS" charset="0"/>
            </a:endParaRPr>
          </a:p>
        </p:txBody>
      </p:sp>
      <p:sp>
        <p:nvSpPr>
          <p:cNvPr id="45059" name="2 İçerik Yer Tutucusu"/>
          <p:cNvSpPr>
            <a:spLocks noGrp="1"/>
          </p:cNvSpPr>
          <p:nvPr>
            <p:ph idx="1"/>
          </p:nvPr>
        </p:nvSpPr>
        <p:spPr/>
        <p:txBody>
          <a:bodyPr/>
          <a:lstStyle/>
          <a:p>
            <a:pPr eaLnBrk="1" hangingPunct="1"/>
            <a:r>
              <a:rPr lang="tr-TR">
                <a:latin typeface="Comic Sans MS" charset="0"/>
                <a:hlinkClick r:id="rId2"/>
              </a:rPr>
              <a:t>http://www.zerobio.com/crossing_over.htm</a:t>
            </a:r>
            <a:endParaRPr lang="tr-TR">
              <a:latin typeface="Comic Sans MS" charset="0"/>
            </a:endParaRPr>
          </a:p>
          <a:p>
            <a:pPr eaLnBrk="1" hangingPunct="1"/>
            <a:endParaRPr lang="tr-TR">
              <a:latin typeface="Comic Sans MS" charset="0"/>
            </a:endParaRPr>
          </a:p>
          <a:p>
            <a:pPr eaLnBrk="1" hangingPunct="1"/>
            <a:r>
              <a:rPr lang="tr-TR">
                <a:latin typeface="Comic Sans MS" charset="0"/>
              </a:rPr>
              <a:t>Genetic variation</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150"/>
            <a:ext cx="8229600" cy="5434013"/>
          </a:xfrm>
        </p:spPr>
        <p:txBody>
          <a:bodyPr>
            <a:normAutofit/>
          </a:bodyPr>
          <a:lstStyle/>
          <a:p>
            <a:pPr eaLnBrk="1" hangingPunct="1"/>
            <a:r>
              <a:rPr lang="tr-TR" sz="2000">
                <a:solidFill>
                  <a:srgbClr val="F2F2F2"/>
                </a:solidFill>
                <a:latin typeface="Comic Sans MS" charset="0"/>
              </a:rPr>
              <a:t>1966- </a:t>
            </a:r>
            <a:r>
              <a:rPr lang="tr-TR" sz="2000" u="sng">
                <a:solidFill>
                  <a:srgbClr val="F2F2F2"/>
                </a:solidFill>
                <a:latin typeface="Comic Sans MS" charset="0"/>
              </a:rPr>
              <a:t>Genetik kod </a:t>
            </a:r>
            <a:r>
              <a:rPr lang="tr-TR" sz="2000">
                <a:solidFill>
                  <a:srgbClr val="F2F2F2"/>
                </a:solidFill>
                <a:latin typeface="Comic Sans MS" charset="0"/>
              </a:rPr>
              <a:t>çözüldü. </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1972- İlk </a:t>
            </a:r>
            <a:r>
              <a:rPr lang="tr-TR" sz="2000" u="sng">
                <a:solidFill>
                  <a:srgbClr val="F2F2F2"/>
                </a:solidFill>
                <a:latin typeface="Comic Sans MS" charset="0"/>
              </a:rPr>
              <a:t>rekombinant DNA </a:t>
            </a:r>
            <a:r>
              <a:rPr lang="tr-TR" sz="2000">
                <a:solidFill>
                  <a:srgbClr val="F2F2F2"/>
                </a:solidFill>
                <a:latin typeface="Comic Sans MS" charset="0"/>
              </a:rPr>
              <a:t>üretildi </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1975-77- </a:t>
            </a:r>
            <a:r>
              <a:rPr lang="en-GB" sz="2000">
                <a:solidFill>
                  <a:srgbClr val="FFC000"/>
                </a:solidFill>
                <a:latin typeface="Comic Sans MS" charset="0"/>
              </a:rPr>
              <a:t>Maxam-Gilbert</a:t>
            </a:r>
            <a:r>
              <a:rPr lang="en-GB" sz="2000">
                <a:solidFill>
                  <a:srgbClr val="F2F2F2"/>
                </a:solidFill>
                <a:latin typeface="Comic Sans MS" charset="0"/>
              </a:rPr>
              <a:t> ve </a:t>
            </a:r>
            <a:r>
              <a:rPr lang="en-GB" sz="2000">
                <a:solidFill>
                  <a:srgbClr val="FFC000"/>
                </a:solidFill>
                <a:latin typeface="Comic Sans MS" charset="0"/>
              </a:rPr>
              <a:t>Fred Sanger</a:t>
            </a:r>
            <a:r>
              <a:rPr lang="tr-TR" sz="2000">
                <a:solidFill>
                  <a:srgbClr val="FFC000"/>
                </a:solidFill>
                <a:latin typeface="Comic Sans MS" charset="0"/>
              </a:rPr>
              <a:t> </a:t>
            </a:r>
            <a:r>
              <a:rPr lang="en-GB" sz="2000" u="sng">
                <a:solidFill>
                  <a:srgbClr val="F2F2F2"/>
                </a:solidFill>
                <a:latin typeface="Comic Sans MS" charset="0"/>
              </a:rPr>
              <a:t>DNA dizileme tekniğini </a:t>
            </a:r>
            <a:r>
              <a:rPr lang="en-GB" sz="2000">
                <a:solidFill>
                  <a:srgbClr val="F2F2F2"/>
                </a:solidFill>
                <a:latin typeface="Comic Sans MS" charset="0"/>
              </a:rPr>
              <a:t>geliştirerek </a:t>
            </a:r>
            <a:endParaRPr lang="tr-TR" sz="2000">
              <a:solidFill>
                <a:srgbClr val="F2F2F2"/>
              </a:solidFill>
              <a:latin typeface="Comic Sans MS" charset="0"/>
            </a:endParaRPr>
          </a:p>
          <a:p>
            <a:pPr lvl="1" eaLnBrk="1" hangingPunct="1"/>
            <a:r>
              <a:rPr lang="tr-TR" sz="1600">
                <a:latin typeface="Comic Sans MS" charset="0"/>
              </a:rPr>
              <a:t>Bu çalışmaları ile </a:t>
            </a:r>
            <a:r>
              <a:rPr lang="tr-TR" sz="1600">
                <a:solidFill>
                  <a:srgbClr val="FF0000"/>
                </a:solidFill>
                <a:latin typeface="Comic Sans MS" charset="0"/>
              </a:rPr>
              <a:t>NOBEL</a:t>
            </a:r>
            <a:r>
              <a:rPr lang="tr-TR" sz="1600">
                <a:latin typeface="Comic Sans MS" charset="0"/>
              </a:rPr>
              <a:t> aldılar</a:t>
            </a:r>
            <a:endParaRPr lang="en-GB" sz="1600">
              <a:latin typeface="Comic Sans MS" charset="0"/>
            </a:endParaRP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1976- İlk genetik müh. şirketi </a:t>
            </a:r>
            <a:r>
              <a:rPr lang="ja-JP" altLang="tr-TR" sz="2000">
                <a:solidFill>
                  <a:srgbClr val="F2F2F2"/>
                </a:solidFill>
                <a:latin typeface="Comic Sans MS" charset="0"/>
              </a:rPr>
              <a:t>“</a:t>
            </a:r>
            <a:r>
              <a:rPr lang="tr-TR" sz="2000" u="sng">
                <a:solidFill>
                  <a:srgbClr val="F2F2F2"/>
                </a:solidFill>
                <a:latin typeface="Comic Sans MS" charset="0"/>
              </a:rPr>
              <a:t>Genentech</a:t>
            </a:r>
            <a:r>
              <a:rPr lang="ja-JP" altLang="tr-TR" sz="2000">
                <a:solidFill>
                  <a:srgbClr val="F2F2F2"/>
                </a:solidFill>
                <a:latin typeface="Comic Sans MS" charset="0"/>
              </a:rPr>
              <a:t>”</a:t>
            </a:r>
            <a:r>
              <a:rPr lang="tr-TR" sz="2000">
                <a:solidFill>
                  <a:srgbClr val="F2F2F2"/>
                </a:solidFill>
                <a:latin typeface="Comic Sans MS" charset="0"/>
              </a:rPr>
              <a:t> kuruldu.</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1983- Hastalığa neden olan gen ilk kez tanımlandı.</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1983- PCR keşfedildi. </a:t>
            </a:r>
          </a:p>
          <a:p>
            <a:pPr lvl="1" eaLnBrk="1" hangingPunct="1"/>
            <a:r>
              <a:rPr lang="tr-TR" sz="1600">
                <a:latin typeface="Comic Sans MS" charset="0"/>
              </a:rPr>
              <a:t>Bu çalışma da </a:t>
            </a:r>
            <a:r>
              <a:rPr lang="tr-TR" sz="1600">
                <a:solidFill>
                  <a:srgbClr val="FF0000"/>
                </a:solidFill>
                <a:latin typeface="Comic Sans MS" charset="0"/>
              </a:rPr>
              <a:t>NOBEL </a:t>
            </a:r>
            <a:r>
              <a:rPr lang="tr-TR" sz="1600">
                <a:latin typeface="Comic Sans MS" charset="0"/>
              </a:rPr>
              <a:t>ile onurlandırıldı</a:t>
            </a:r>
            <a:endParaRPr lang="tr-TR" sz="2000">
              <a:latin typeface="Comic Sans MS" charset="0"/>
            </a:endParaRPr>
          </a:p>
        </p:txBody>
      </p:sp>
      <p:pic>
        <p:nvPicPr>
          <p:cNvPr id="819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33375"/>
            <a:ext cx="3243262"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150"/>
            <a:ext cx="8229600" cy="5434013"/>
          </a:xfrm>
        </p:spPr>
        <p:txBody>
          <a:bodyPr>
            <a:normAutofit/>
          </a:bodyPr>
          <a:lstStyle/>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1990 – HGP (</a:t>
            </a:r>
            <a:r>
              <a:rPr lang="tr-TR" sz="2000" u="sng">
                <a:solidFill>
                  <a:srgbClr val="F2F2F2"/>
                </a:solidFill>
                <a:latin typeface="Comic Sans MS" charset="0"/>
              </a:rPr>
              <a:t>İnsan genom projesi</a:t>
            </a:r>
            <a:r>
              <a:rPr lang="tr-TR" sz="2000">
                <a:solidFill>
                  <a:srgbClr val="F2F2F2"/>
                </a:solidFill>
                <a:latin typeface="Comic Sans MS" charset="0"/>
              </a:rPr>
              <a:t>) başlatıldı.</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1998 – İnsan genomunda </a:t>
            </a:r>
            <a:r>
              <a:rPr lang="tr-TR" sz="2000" u="sng">
                <a:solidFill>
                  <a:srgbClr val="F2F2F2"/>
                </a:solidFill>
                <a:latin typeface="Comic Sans MS" charset="0"/>
              </a:rPr>
              <a:t>bireylerarası çeşitliliğin haritasının</a:t>
            </a:r>
            <a:r>
              <a:rPr lang="tr-TR" sz="2000">
                <a:solidFill>
                  <a:srgbClr val="F2F2F2"/>
                </a:solidFill>
                <a:latin typeface="Comic Sans MS" charset="0"/>
              </a:rPr>
              <a:t> çıkarılması projesi başlatıldı</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2001 – İnsan genomunun dizilemesi bitirildi.</a:t>
            </a:r>
          </a:p>
          <a:p>
            <a:pPr eaLnBrk="1" hangingPunct="1"/>
            <a:endParaRPr lang="tr-TR" sz="2000">
              <a:solidFill>
                <a:srgbClr val="F2F2F2"/>
              </a:solidFill>
              <a:latin typeface="Comic Sans MS" charset="0"/>
            </a:endParaRPr>
          </a:p>
          <a:p>
            <a:pPr eaLnBrk="1" hangingPunct="1"/>
            <a:r>
              <a:rPr lang="tr-TR" sz="2000">
                <a:solidFill>
                  <a:srgbClr val="F2F2F2"/>
                </a:solidFill>
                <a:latin typeface="Comic Sans MS" charset="0"/>
              </a:rPr>
              <a:t>2001  sonrası ; </a:t>
            </a:r>
          </a:p>
          <a:p>
            <a:pPr lvl="2" eaLnBrk="1" hangingPunct="1"/>
            <a:endParaRPr lang="tr-TR" sz="1200">
              <a:solidFill>
                <a:srgbClr val="F2F2F2"/>
              </a:solidFill>
              <a:latin typeface="Comic Sans MS" charset="0"/>
            </a:endParaRPr>
          </a:p>
          <a:p>
            <a:pPr lvl="2" eaLnBrk="1" hangingPunct="1"/>
            <a:r>
              <a:rPr lang="tr-TR" sz="1600">
                <a:solidFill>
                  <a:srgbClr val="F2F2F2"/>
                </a:solidFill>
                <a:latin typeface="Comic Sans MS" charset="0"/>
              </a:rPr>
              <a:t>Genom projesi tamamlanan onlarca canlı </a:t>
            </a:r>
          </a:p>
          <a:p>
            <a:pPr lvl="2" eaLnBrk="1" hangingPunct="1"/>
            <a:r>
              <a:rPr lang="tr-TR" sz="1600">
                <a:solidFill>
                  <a:srgbClr val="F2F2F2"/>
                </a:solidFill>
                <a:latin typeface="Comic Sans MS" charset="0"/>
              </a:rPr>
              <a:t>Genetik mühendisliği sonucu elde edilen yeni türler</a:t>
            </a:r>
          </a:p>
          <a:p>
            <a:pPr lvl="2" eaLnBrk="1" hangingPunct="1"/>
            <a:r>
              <a:rPr lang="tr-TR" sz="1600">
                <a:solidFill>
                  <a:srgbClr val="F2F2F2"/>
                </a:solidFill>
                <a:latin typeface="Comic Sans MS" charset="0"/>
              </a:rPr>
              <a:t>Yenilebilen aşılar……….</a:t>
            </a:r>
          </a:p>
          <a:p>
            <a:pPr lvl="2" eaLnBrk="1" hangingPunct="1"/>
            <a:r>
              <a:rPr lang="tr-TR" sz="1600">
                <a:solidFill>
                  <a:srgbClr val="F2F2F2"/>
                </a:solidFill>
                <a:latin typeface="Comic Sans MS" charset="0"/>
              </a:rPr>
              <a:t>……….</a:t>
            </a:r>
          </a:p>
          <a:p>
            <a:pPr lvl="2" eaLnBrk="1" hangingPunct="1"/>
            <a:r>
              <a:rPr lang="tr-TR" sz="1600">
                <a:solidFill>
                  <a:srgbClr val="F2F2F2"/>
                </a:solidFill>
                <a:latin typeface="Comic Sans MS" charset="0"/>
              </a:rPr>
              <a:t>………..</a:t>
            </a:r>
          </a:p>
          <a:p>
            <a:pPr eaLnBrk="1" hangingPunct="1"/>
            <a:endParaRPr lang="tr-TR" sz="2000">
              <a:solidFill>
                <a:srgbClr val="F2F2F2"/>
              </a:solidFill>
              <a:latin typeface="Comic Sans MS"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p:txBody>
          <a:bodyPr/>
          <a:lstStyle/>
          <a:p>
            <a:pPr algn="r" eaLnBrk="1" hangingPunct="1"/>
            <a:r>
              <a:rPr lang="tr-TR" i="1">
                <a:latin typeface="Comic Sans MS" charset="0"/>
              </a:rPr>
              <a:t>Ökaryotik bir hücre.. </a:t>
            </a:r>
          </a:p>
        </p:txBody>
      </p:sp>
      <p:pic>
        <p:nvPicPr>
          <p:cNvPr id="1024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557338"/>
            <a:ext cx="6264275" cy="4695825"/>
          </a:xfr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çerik Yer Tutucusu 2"/>
          <p:cNvSpPr>
            <a:spLocks noGrp="1"/>
          </p:cNvSpPr>
          <p:nvPr>
            <p:ph idx="1"/>
          </p:nvPr>
        </p:nvSpPr>
        <p:spPr>
          <a:xfrm>
            <a:off x="1835150" y="5445125"/>
            <a:ext cx="6851650" cy="681038"/>
          </a:xfrm>
        </p:spPr>
        <p:txBody>
          <a:bodyPr/>
          <a:lstStyle/>
          <a:p>
            <a:pPr algn="r" eaLnBrk="1" hangingPunct="1"/>
            <a:r>
              <a:rPr lang="tr-TR" i="1">
                <a:latin typeface="Comic Sans MS" charset="0"/>
              </a:rPr>
              <a:t>Hücre Döngüsü ve Düzenlenmesi</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p:txBody>
          <a:bodyPr/>
          <a:lstStyle/>
          <a:p>
            <a:pPr algn="r" eaLnBrk="1" hangingPunct="1"/>
            <a:r>
              <a:rPr lang="tr-TR" i="1">
                <a:latin typeface="Comic Sans MS" charset="0"/>
              </a:rPr>
              <a:t>Hücre Döngüsü</a:t>
            </a:r>
          </a:p>
        </p:txBody>
      </p:sp>
      <p:grpSp>
        <p:nvGrpSpPr>
          <p:cNvPr id="12291" name="Grup 4"/>
          <p:cNvGrpSpPr>
            <a:grpSpLocks/>
          </p:cNvGrpSpPr>
          <p:nvPr/>
        </p:nvGrpSpPr>
        <p:grpSpPr bwMode="auto">
          <a:xfrm>
            <a:off x="1150938" y="1355725"/>
            <a:ext cx="6553200" cy="4810125"/>
            <a:chOff x="1151620" y="1355323"/>
            <a:chExt cx="6552728" cy="4809981"/>
          </a:xfrm>
        </p:grpSpPr>
        <p:pic>
          <p:nvPicPr>
            <p:cNvPr id="12292" name="Picture 2" descr="Cell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620" y="1355323"/>
              <a:ext cx="6552728" cy="480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etin kutusu 3"/>
            <p:cNvSpPr txBox="1"/>
            <p:nvPr/>
          </p:nvSpPr>
          <p:spPr>
            <a:xfrm>
              <a:off x="2196120" y="2636398"/>
              <a:ext cx="1306418" cy="615932"/>
            </a:xfrm>
            <a:prstGeom prst="rect">
              <a:avLst/>
            </a:prstGeom>
            <a:solidFill>
              <a:schemeClr val="bg2">
                <a:lumMod val="60000"/>
                <a:lumOff val="4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lnSpc>
                  <a:spcPct val="150000"/>
                </a:lnSpc>
              </a:pPr>
              <a:r>
                <a:rPr lang="tr-TR" sz="1200">
                  <a:solidFill>
                    <a:schemeClr val="bg1"/>
                  </a:solidFill>
                </a:rPr>
                <a:t>Mitoza hazırlık </a:t>
              </a:r>
            </a:p>
            <a:p>
              <a:pPr algn="ctr" eaLnBrk="1" hangingPunct="1">
                <a:lnSpc>
                  <a:spcPct val="150000"/>
                </a:lnSpc>
              </a:pPr>
              <a:r>
                <a:rPr lang="tr-TR" sz="1200">
                  <a:solidFill>
                    <a:schemeClr val="bg1"/>
                  </a:solidFill>
                </a:rPr>
                <a:t>% 19</a:t>
              </a:r>
            </a:p>
          </p:txBody>
        </p:sp>
        <p:sp>
          <p:nvSpPr>
            <p:cNvPr id="6" name="Metin kutusu 5"/>
            <p:cNvSpPr txBox="1"/>
            <p:nvPr/>
          </p:nvSpPr>
          <p:spPr>
            <a:xfrm>
              <a:off x="3780331" y="2420504"/>
              <a:ext cx="863538" cy="769914"/>
            </a:xfrm>
            <a:prstGeom prst="rect">
              <a:avLst/>
            </a:prstGeom>
            <a:solidFill>
              <a:schemeClr val="bg2">
                <a:lumMod val="60000"/>
                <a:lumOff val="4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tr-TR" sz="1100">
                  <a:solidFill>
                    <a:schemeClr val="bg1"/>
                  </a:solidFill>
                </a:rPr>
                <a:t>Mitoz ve</a:t>
              </a:r>
            </a:p>
            <a:p>
              <a:pPr algn="ctr" eaLnBrk="1" hangingPunct="1"/>
              <a:r>
                <a:rPr lang="tr-TR" sz="1100">
                  <a:solidFill>
                    <a:schemeClr val="bg1"/>
                  </a:solidFill>
                </a:rPr>
                <a:t> hücre </a:t>
              </a:r>
            </a:p>
            <a:p>
              <a:pPr algn="ctr" eaLnBrk="1" hangingPunct="1"/>
              <a:r>
                <a:rPr lang="tr-TR" sz="1100">
                  <a:solidFill>
                    <a:schemeClr val="bg1"/>
                  </a:solidFill>
                </a:rPr>
                <a:t>bölünmesi </a:t>
              </a:r>
            </a:p>
            <a:p>
              <a:pPr algn="ctr" eaLnBrk="1" hangingPunct="1"/>
              <a:r>
                <a:rPr lang="tr-TR" sz="1100">
                  <a:solidFill>
                    <a:schemeClr val="bg1"/>
                  </a:solidFill>
                </a:rPr>
                <a:t>% 2</a:t>
              </a:r>
            </a:p>
          </p:txBody>
        </p:sp>
        <p:sp>
          <p:nvSpPr>
            <p:cNvPr id="7" name="Metin kutusu 6"/>
            <p:cNvSpPr txBox="1"/>
            <p:nvPr/>
          </p:nvSpPr>
          <p:spPr>
            <a:xfrm>
              <a:off x="3923195" y="3833337"/>
              <a:ext cx="1009577" cy="1108042"/>
            </a:xfrm>
            <a:prstGeom prst="rect">
              <a:avLst/>
            </a:prstGeom>
            <a:solidFill>
              <a:schemeClr val="bg2">
                <a:lumMod val="60000"/>
                <a:lumOff val="4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tr-TR" sz="1100">
                  <a:solidFill>
                    <a:schemeClr val="bg1"/>
                  </a:solidFill>
                </a:rPr>
                <a:t>DNA sentezinde gerekli bileşenlerin sentezi</a:t>
              </a:r>
            </a:p>
            <a:p>
              <a:pPr algn="ctr" eaLnBrk="1" hangingPunct="1"/>
              <a:r>
                <a:rPr lang="tr-TR" sz="1100">
                  <a:solidFill>
                    <a:schemeClr val="bg1"/>
                  </a:solidFill>
                </a:rPr>
                <a:t>% 40</a:t>
              </a:r>
            </a:p>
          </p:txBody>
        </p:sp>
        <p:sp>
          <p:nvSpPr>
            <p:cNvPr id="8" name="Metin kutusu 7"/>
            <p:cNvSpPr txBox="1"/>
            <p:nvPr/>
          </p:nvSpPr>
          <p:spPr>
            <a:xfrm>
              <a:off x="2051667" y="4079391"/>
              <a:ext cx="1101646" cy="646094"/>
            </a:xfrm>
            <a:prstGeom prst="rect">
              <a:avLst/>
            </a:prstGeom>
            <a:solidFill>
              <a:schemeClr val="bg2">
                <a:lumMod val="60000"/>
                <a:lumOff val="40000"/>
              </a:schemeClr>
            </a:solidFill>
          </p:spPr>
          <p:txBody>
            <a:bodyPr wrap="none">
              <a:spAutoFit/>
            </a:bodyPr>
            <a:lstStyle/>
            <a:p>
              <a:pPr algn="ctr" fontAlgn="auto">
                <a:lnSpc>
                  <a:spcPct val="150000"/>
                </a:lnSpc>
                <a:spcBef>
                  <a:spcPts val="0"/>
                </a:spcBef>
                <a:spcAft>
                  <a:spcPts val="0"/>
                </a:spcAft>
                <a:defRPr/>
              </a:pPr>
              <a:r>
                <a:rPr lang="tr-TR" sz="1200" dirty="0">
                  <a:solidFill>
                    <a:schemeClr val="bg1"/>
                  </a:solidFill>
                  <a:latin typeface="+mn-lt"/>
                  <a:ea typeface="+mn-ea"/>
                </a:rPr>
                <a:t>DNA sentezi</a:t>
              </a:r>
            </a:p>
            <a:p>
              <a:pPr algn="ctr" fontAlgn="auto">
                <a:lnSpc>
                  <a:spcPct val="150000"/>
                </a:lnSpc>
                <a:spcBef>
                  <a:spcPts val="0"/>
                </a:spcBef>
                <a:spcAft>
                  <a:spcPts val="0"/>
                </a:spcAft>
                <a:defRPr/>
              </a:pPr>
              <a:r>
                <a:rPr lang="tr-TR" sz="1200" dirty="0">
                  <a:solidFill>
                    <a:schemeClr val="bg1"/>
                  </a:solidFill>
                  <a:latin typeface="+mn-lt"/>
                  <a:ea typeface="+mn-ea"/>
                </a:rPr>
                <a:t>% 39</a:t>
              </a:r>
            </a:p>
          </p:txBody>
        </p:sp>
        <p:sp>
          <p:nvSpPr>
            <p:cNvPr id="9" name="Metin kutusu 8"/>
            <p:cNvSpPr txBox="1"/>
            <p:nvPr/>
          </p:nvSpPr>
          <p:spPr>
            <a:xfrm>
              <a:off x="2640588" y="3563470"/>
              <a:ext cx="1571512" cy="369876"/>
            </a:xfrm>
            <a:prstGeom prst="rect">
              <a:avLst/>
            </a:prstGeom>
            <a:solidFill>
              <a:schemeClr val="bg2">
                <a:lumMod val="60000"/>
                <a:lumOff val="40000"/>
              </a:schemeClr>
            </a:solidFill>
          </p:spPr>
          <p:txBody>
            <a:bodyPr wrap="none">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lnSpc>
                  <a:spcPct val="150000"/>
                </a:lnSpc>
              </a:pPr>
              <a:r>
                <a:rPr lang="tr-TR" sz="1200" b="1">
                  <a:solidFill>
                    <a:schemeClr val="bg1"/>
                  </a:solidFill>
                </a:rPr>
                <a:t>HÜCRE DÖNGÜSÜ</a:t>
              </a:r>
            </a:p>
          </p:txBody>
        </p:sp>
        <p:sp>
          <p:nvSpPr>
            <p:cNvPr id="10" name="Metin kutusu 9"/>
            <p:cNvSpPr txBox="1"/>
            <p:nvPr/>
          </p:nvSpPr>
          <p:spPr>
            <a:xfrm>
              <a:off x="5867742" y="3401550"/>
              <a:ext cx="865126" cy="601644"/>
            </a:xfrm>
            <a:prstGeom prst="rect">
              <a:avLst/>
            </a:prstGeom>
            <a:solidFill>
              <a:schemeClr val="bg2">
                <a:lumMod val="60000"/>
                <a:lumOff val="40000"/>
              </a:schemeClr>
            </a:solidFill>
          </p:spPr>
          <p:txBody>
            <a:bodyPr>
              <a:spAutoFit/>
            </a:bodyPr>
            <a:lstStyle>
              <a:lvl1pPr eaLnBrk="0" hangingPunct="0">
                <a:defRPr>
                  <a:solidFill>
                    <a:schemeClr val="tx1"/>
                  </a:solidFill>
                  <a:latin typeface="Comic Sans MS" charset="0"/>
                  <a:ea typeface="ＭＳ Ｐゴシック" charset="0"/>
                </a:defRPr>
              </a:lvl1pPr>
              <a:lvl2pPr marL="742950" indent="-285750" eaLnBrk="0" hangingPunct="0">
                <a:defRPr>
                  <a:solidFill>
                    <a:schemeClr val="tx1"/>
                  </a:solidFill>
                  <a:latin typeface="Comic Sans MS" charset="0"/>
                  <a:ea typeface="ＭＳ Ｐゴシック" charset="0"/>
                </a:defRPr>
              </a:lvl2pPr>
              <a:lvl3pPr marL="1143000" indent="-228600" eaLnBrk="0" hangingPunct="0">
                <a:defRPr>
                  <a:solidFill>
                    <a:schemeClr val="tx1"/>
                  </a:solidFill>
                  <a:latin typeface="Comic Sans MS" charset="0"/>
                  <a:ea typeface="ＭＳ Ｐゴシック" charset="0"/>
                </a:defRPr>
              </a:lvl3pPr>
              <a:lvl4pPr marL="1600200" indent="-228600" eaLnBrk="0" hangingPunct="0">
                <a:defRPr>
                  <a:solidFill>
                    <a:schemeClr val="tx1"/>
                  </a:solidFill>
                  <a:latin typeface="Comic Sans MS" charset="0"/>
                  <a:ea typeface="ＭＳ Ｐゴシック" charset="0"/>
                </a:defRPr>
              </a:lvl4pPr>
              <a:lvl5pPr marL="2057400" indent="-228600" eaLnBrk="0" hangingPunct="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eaLnBrk="1" hangingPunct="1"/>
              <a:r>
                <a:rPr lang="tr-TR" sz="1100">
                  <a:solidFill>
                    <a:schemeClr val="bg1"/>
                  </a:solidFill>
                </a:rPr>
                <a:t>Durgunluk evresi </a:t>
              </a:r>
            </a:p>
            <a:p>
              <a:pPr algn="ctr" eaLnBrk="1" hangingPunct="1"/>
              <a:r>
                <a:rPr lang="tr-TR" sz="1100">
                  <a:solidFill>
                    <a:schemeClr val="bg1"/>
                  </a:solidFill>
                </a:rPr>
                <a:t>(değişken)</a:t>
              </a:r>
            </a:p>
          </p:txBody>
        </p:sp>
      </p:gr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Yeşim's choice">
      <a:majorFont>
        <a:latin typeface="Comic Sans MS"/>
        <a:ea typeface=""/>
        <a:cs typeface=""/>
      </a:majorFont>
      <a:minorFont>
        <a:latin typeface="Comic Sans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3464</TotalTime>
  <Words>2554</Words>
  <Application>Microsoft Macintosh PowerPoint</Application>
  <PresentationFormat>On-screen Show (4:3)</PresentationFormat>
  <Paragraphs>422</Paragraphs>
  <Slides>41</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Comic Sans MS</vt:lpstr>
      <vt:lpstr>Arial</vt:lpstr>
      <vt:lpstr>Calibri</vt:lpstr>
      <vt:lpstr>Wingdings</vt:lpstr>
      <vt:lpstr>ＭＳ Ｐゴシック</vt:lpstr>
      <vt:lpstr>Times</vt:lpstr>
      <vt:lpstr>Ofis Teması</vt:lpstr>
      <vt:lpstr>PowerPoint Presentation</vt:lpstr>
      <vt:lpstr>PowerPoint Presentation</vt:lpstr>
      <vt:lpstr>PowerPoint Presentation</vt:lpstr>
      <vt:lpstr>PowerPoint Presentation</vt:lpstr>
      <vt:lpstr>PowerPoint Presentation</vt:lpstr>
      <vt:lpstr>PowerPoint Presentation</vt:lpstr>
      <vt:lpstr>Ökaryotik bir hücre.. </vt:lpstr>
      <vt:lpstr>PowerPoint Presentation</vt:lpstr>
      <vt:lpstr>Hücre Döngüsü</vt:lpstr>
      <vt:lpstr>PowerPoint Presentation</vt:lpstr>
      <vt:lpstr>PowerPoint Presentation</vt:lpstr>
      <vt:lpstr>PowerPoint Presentation</vt:lpstr>
      <vt:lpstr>Hücre Döngüsünün Regülasyonu</vt:lpstr>
      <vt:lpstr>Siklin – CDK kompleksleri</vt:lpstr>
      <vt:lpstr>PowerPoint Presentation</vt:lpstr>
      <vt:lpstr>Mitotik siklin-CDK kompleksi ; </vt:lpstr>
      <vt:lpstr>Örnek işleyiş ;</vt:lpstr>
      <vt:lpstr>PowerPoint Presentation</vt:lpstr>
      <vt:lpstr>PowerPoint Presentation</vt:lpstr>
      <vt:lpstr>PowerPoint Presentation</vt:lpstr>
      <vt:lpstr>PowerPoint Presentation</vt:lpstr>
      <vt:lpstr>PowerPoint Presentation</vt:lpstr>
      <vt:lpstr>PowerPoint Presentation</vt:lpstr>
      <vt:lpstr>Homolog Kromozomlar</vt:lpstr>
      <vt:lpstr>Kromozomun yapısı</vt:lpstr>
      <vt:lpstr>Kromozom Dublikasyonu</vt:lpstr>
      <vt:lpstr>Mitoz </vt:lpstr>
      <vt:lpstr>İnterfaz</vt:lpstr>
      <vt:lpstr>Profaz  </vt:lpstr>
      <vt:lpstr>Metafaz  </vt:lpstr>
      <vt:lpstr>Anafaz  </vt:lpstr>
      <vt:lpstr>Telofaz </vt:lpstr>
      <vt:lpstr>Sitokinez  </vt:lpstr>
      <vt:lpstr>PowerPoint Presentation</vt:lpstr>
      <vt:lpstr>Mitoz Animasyon</vt:lpstr>
      <vt:lpstr>Mayoz Bölünme</vt:lpstr>
      <vt:lpstr>Krossover</vt:lpstr>
      <vt:lpstr>PowerPoint Presentation</vt:lpstr>
      <vt:lpstr>Rekombinasyon</vt:lpstr>
      <vt:lpstr>Mitoz/Mayoz</vt:lpstr>
      <vt:lpstr>PowerPoint Presentation</vt:lpstr>
    </vt:vector>
  </TitlesOfParts>
  <Company>bteml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Moleküler Genetik </dc:title>
  <dc:creator>genom</dc:creator>
  <cp:lastModifiedBy>HILAL OZDAG</cp:lastModifiedBy>
  <cp:revision>112</cp:revision>
  <dcterms:created xsi:type="dcterms:W3CDTF">2013-07-22T06:51:53Z</dcterms:created>
  <dcterms:modified xsi:type="dcterms:W3CDTF">2013-10-07T06:17:47Z</dcterms:modified>
</cp:coreProperties>
</file>