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3" r:id="rId6"/>
    <p:sldId id="260" r:id="rId7"/>
    <p:sldId id="261" r:id="rId8"/>
    <p:sldId id="264" r:id="rId9"/>
    <p:sldId id="265" r:id="rId10"/>
    <p:sldId id="266" r:id="rId11"/>
    <p:sldId id="262" r:id="rId12"/>
    <p:sldId id="267" r:id="rId13"/>
    <p:sldId id="268" r:id="rId14"/>
    <p:sldId id="269" r:id="rId15"/>
    <p:sldId id="270" r:id="rId16"/>
    <p:sldId id="271" r:id="rId17"/>
    <p:sldId id="272" r:id="rId1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50"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8E0F77F7-6B8E-4C3E-9080-0232742F847C}" type="datetimeFigureOut">
              <a:rPr lang="tr-TR" smtClean="0"/>
              <a:t>1.12.2019</a:t>
            </a:fld>
            <a:endParaRPr lang="tr-TR"/>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773919D1-0782-4D87-A8E8-E84ADA18CB00}" type="slidenum">
              <a:rPr lang="tr-TR" smtClean="0"/>
              <a:t>‹#›</a:t>
            </a:fld>
            <a:endParaRPr lang="tr-TR"/>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endPar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8E0F77F7-6B8E-4C3E-9080-0232742F847C}" type="datetimeFigureOut">
              <a:rPr lang="tr-TR" smtClean="0"/>
              <a:t>1.12.2019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73919D1-0782-4D87-A8E8-E84ADA18CB00}" type="slidenum">
              <a:rPr lang="tr-TR" smtClean="0"/>
              <a:t>‹#›</a:t>
            </a:fld>
            <a:endParaRPr lang="tr-TR"/>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8E0F77F7-6B8E-4C3E-9080-0232742F847C}" type="datetimeFigureOut">
              <a:rPr lang="tr-TR" smtClean="0"/>
              <a:t>1.12.2019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73919D1-0782-4D87-A8E8-E84ADA18CB00}" type="slidenum">
              <a:rPr lang="tr-TR" smtClean="0"/>
              <a:t>‹#›</a:t>
            </a:fld>
            <a:endParaRPr lang="tr-TR"/>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8E0F77F7-6B8E-4C3E-9080-0232742F847C}" type="datetimeFigureOut">
              <a:rPr lang="tr-TR" smtClean="0"/>
              <a:t>1.12.2019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73919D1-0782-4D87-A8E8-E84ADA18CB00}" type="slidenum">
              <a:rPr lang="tr-TR" smtClean="0"/>
              <a:t>‹#›</a:t>
            </a:fld>
            <a:endParaRPr lang="tr-TR"/>
          </a:p>
        </p:txBody>
      </p:sp>
      <p:sp>
        <p:nvSpPr>
          <p:cNvPr id="11" name="Title 10"/>
          <p:cNvSpPr>
            <a:spLocks noGrp="1"/>
          </p:cNvSpPr>
          <p:nvPr>
            <p:ph type="title"/>
          </p:nvPr>
        </p:nvSpPr>
        <p:spPr/>
        <p:txBody>
          <a:bodyPr/>
          <a:lstStyle/>
          <a:p>
            <a:r>
              <a:rPr lang="tr-TR" smtClean="0"/>
              <a:t>Asıl başlık stili için tıklatın</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8E0F77F7-6B8E-4C3E-9080-0232742F847C}" type="datetimeFigureOut">
              <a:rPr lang="tr-TR" smtClean="0"/>
              <a:t>1.12.2019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73919D1-0782-4D87-A8E8-E84ADA18CB00}"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8E0F77F7-6B8E-4C3E-9080-0232742F847C}" type="datetimeFigureOut">
              <a:rPr lang="tr-TR" smtClean="0"/>
              <a:t>1.12.2019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73919D1-0782-4D87-A8E8-E84ADA18CB00}" type="slidenum">
              <a:rPr lang="tr-TR" smtClean="0"/>
              <a:t>‹#›</a:t>
            </a:fld>
            <a:endParaRPr lang="tr-TR"/>
          </a:p>
        </p:txBody>
      </p:sp>
      <p:sp>
        <p:nvSpPr>
          <p:cNvPr id="12" name="Title 11"/>
          <p:cNvSpPr>
            <a:spLocks noGrp="1"/>
          </p:cNvSpPr>
          <p:nvPr>
            <p:ph type="title"/>
          </p:nvPr>
        </p:nvSpPr>
        <p:spPr/>
        <p:txBody>
          <a:bodyPr/>
          <a:lstStyle>
            <a:lvl1pPr>
              <a:defRPr>
                <a:solidFill>
                  <a:schemeClr val="tx2"/>
                </a:solidFill>
              </a:defRPr>
            </a:lvl1pPr>
          </a:lstStyle>
          <a:p>
            <a:r>
              <a:rPr lang="tr-TR" smtClean="0"/>
              <a:t>Asıl başlık stili için tıklatın</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8E0F77F7-6B8E-4C3E-9080-0232742F847C}" type="datetimeFigureOut">
              <a:rPr lang="tr-TR" smtClean="0"/>
              <a:t>1.12.2019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773919D1-0782-4D87-A8E8-E84ADA18CB00}" type="slidenum">
              <a:rPr lang="tr-TR" smtClean="0"/>
              <a:t>‹#›</a:t>
            </a:fld>
            <a:endParaRPr lang="tr-TR"/>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8E0F77F7-6B8E-4C3E-9080-0232742F847C}" type="datetimeFigureOut">
              <a:rPr lang="tr-TR" smtClean="0"/>
              <a:t>1.12.2019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773919D1-0782-4D87-A8E8-E84ADA18CB00}" type="slidenum">
              <a:rPr lang="tr-TR" smtClean="0"/>
              <a:t>‹#›</a:t>
            </a:fld>
            <a:endParaRPr lang="tr-TR"/>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0F77F7-6B8E-4C3E-9080-0232742F847C}" type="datetimeFigureOut">
              <a:rPr lang="tr-TR" smtClean="0"/>
              <a:t>1.12.2019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773919D1-0782-4D87-A8E8-E84ADA18CB00}"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tr-TR" smtClean="0"/>
              <a:t>Asıl başlık stili için tıklatın</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8E0F77F7-6B8E-4C3E-9080-0232742F847C}" type="datetimeFigureOut">
              <a:rPr lang="tr-TR" smtClean="0"/>
              <a:t>1.12.2019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73919D1-0782-4D87-A8E8-E84ADA18CB00}"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tr-TR" smtClean="0"/>
              <a:t>Asıl başlık stili için tıklatın</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8E0F77F7-6B8E-4C3E-9080-0232742F847C}" type="datetimeFigureOut">
              <a:rPr lang="tr-TR" smtClean="0"/>
              <a:t>1.12.2019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73919D1-0782-4D87-A8E8-E84ADA18CB00}"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8E0F77F7-6B8E-4C3E-9080-0232742F847C}" type="datetimeFigureOut">
              <a:rPr lang="tr-TR" smtClean="0"/>
              <a:t>1.12.2019</a:t>
            </a:fld>
            <a:endParaRPr lang="tr-TR"/>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tr-TR"/>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773919D1-0782-4D87-A8E8-E84ADA18CB00}"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Rehin Hakları</a:t>
            </a:r>
            <a:endParaRPr lang="tr-TR" dirty="0"/>
          </a:p>
        </p:txBody>
      </p:sp>
    </p:spTree>
    <p:extLst>
      <p:ext uri="{BB962C8B-B14F-4D97-AF65-F5344CB8AC3E}">
        <p14:creationId xmlns:p14="http://schemas.microsoft.com/office/powerpoint/2010/main" val="4511528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95536" y="2248347"/>
            <a:ext cx="8424935" cy="4349005"/>
          </a:xfrm>
        </p:spPr>
        <p:txBody>
          <a:bodyPr/>
          <a:lstStyle/>
          <a:p>
            <a:pPr marL="0" indent="0">
              <a:buNone/>
            </a:pPr>
            <a:r>
              <a:rPr lang="tr-TR" sz="2800" b="1" dirty="0" smtClean="0"/>
              <a:t>II. Taşınmaz </a:t>
            </a:r>
            <a:r>
              <a:rPr lang="tr-TR" sz="2800" b="1" dirty="0" err="1" smtClean="0"/>
              <a:t>Rehninde</a:t>
            </a:r>
            <a:r>
              <a:rPr lang="tr-TR" sz="2800" b="1" dirty="0" smtClean="0"/>
              <a:t> Açıklık İlkesi</a:t>
            </a:r>
          </a:p>
          <a:p>
            <a:pPr marL="457200" indent="-457200">
              <a:buAutoNum type="alphaUcPeriod"/>
            </a:pPr>
            <a:r>
              <a:rPr lang="tr-TR" b="1" dirty="0" smtClean="0"/>
              <a:t>Taşınmaz </a:t>
            </a:r>
            <a:r>
              <a:rPr lang="tr-TR" b="1" dirty="0" err="1" smtClean="0"/>
              <a:t>Rehninin</a:t>
            </a:r>
            <a:r>
              <a:rPr lang="tr-TR" b="1" dirty="0" smtClean="0"/>
              <a:t> Kazanılması</a:t>
            </a:r>
          </a:p>
          <a:p>
            <a:pPr marL="457200" indent="-457200">
              <a:buAutoNum type="arabicPeriod"/>
            </a:pPr>
            <a:r>
              <a:rPr lang="tr-TR" sz="2000" b="1" dirty="0" smtClean="0"/>
              <a:t>Taşınmaz </a:t>
            </a:r>
            <a:r>
              <a:rPr lang="tr-TR" sz="2000" b="1" dirty="0" err="1" smtClean="0"/>
              <a:t>Rehninin</a:t>
            </a:r>
            <a:r>
              <a:rPr lang="tr-TR" sz="2000" b="1" dirty="0" smtClean="0"/>
              <a:t> Tescille Kazanılması</a:t>
            </a:r>
          </a:p>
          <a:p>
            <a:pPr marL="0" indent="0">
              <a:buNone/>
            </a:pPr>
            <a:r>
              <a:rPr lang="tr-TR" sz="1800" dirty="0" smtClean="0"/>
              <a:t>Taşınmaz </a:t>
            </a:r>
            <a:r>
              <a:rPr lang="tr-TR" sz="1800" dirty="0" err="1" smtClean="0"/>
              <a:t>rehni</a:t>
            </a:r>
            <a:r>
              <a:rPr lang="tr-TR" sz="1800" dirty="0" smtClean="0"/>
              <a:t> kural olarak tescille kurulur.</a:t>
            </a:r>
          </a:p>
          <a:p>
            <a:r>
              <a:rPr lang="tr-TR" sz="1800" dirty="0" smtClean="0"/>
              <a:t>Kazanma sebebi (</a:t>
            </a:r>
            <a:r>
              <a:rPr lang="tr-TR" sz="1400" dirty="0" smtClean="0"/>
              <a:t>Kazanma sebebi tescilin hukuki sebebini oluşturur.)</a:t>
            </a:r>
          </a:p>
          <a:p>
            <a:r>
              <a:rPr lang="tr-TR" sz="1800" dirty="0" smtClean="0"/>
              <a:t>Tescil istemi</a:t>
            </a:r>
          </a:p>
          <a:p>
            <a:pPr marL="0" indent="0">
              <a:buNone/>
            </a:pPr>
            <a:r>
              <a:rPr lang="tr-TR" sz="2000" b="1" dirty="0" smtClean="0"/>
              <a:t>2. Sicil Dışı Kazanım</a:t>
            </a:r>
          </a:p>
          <a:p>
            <a:pPr marL="0" indent="0">
              <a:buNone/>
            </a:pPr>
            <a:endParaRPr lang="tr-TR" dirty="0"/>
          </a:p>
        </p:txBody>
      </p:sp>
    </p:spTree>
    <p:extLst>
      <p:ext uri="{BB962C8B-B14F-4D97-AF65-F5344CB8AC3E}">
        <p14:creationId xmlns:p14="http://schemas.microsoft.com/office/powerpoint/2010/main" val="41195095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67545" y="2248347"/>
            <a:ext cx="7977208" cy="3877815"/>
          </a:xfrm>
        </p:spPr>
        <p:txBody>
          <a:bodyPr/>
          <a:lstStyle/>
          <a:p>
            <a:pPr marL="0" indent="0" algn="just">
              <a:buNone/>
            </a:pPr>
            <a:r>
              <a:rPr lang="tr-TR" sz="2800" b="1" dirty="0" smtClean="0"/>
              <a:t>B. Taşınmaz </a:t>
            </a:r>
            <a:r>
              <a:rPr lang="tr-TR" sz="2800" b="1" dirty="0" err="1" smtClean="0"/>
              <a:t>Rehninin</a:t>
            </a:r>
            <a:r>
              <a:rPr lang="tr-TR" sz="2800" b="1" dirty="0" smtClean="0"/>
              <a:t> Sona Ermesi</a:t>
            </a:r>
          </a:p>
          <a:p>
            <a:pPr marL="0" indent="0" algn="just">
              <a:buNone/>
            </a:pPr>
            <a:r>
              <a:rPr lang="tr-TR" b="1" dirty="0" smtClean="0"/>
              <a:t>1.Terkinle Sona Erme</a:t>
            </a:r>
          </a:p>
          <a:p>
            <a:pPr marL="0" indent="0" algn="just">
              <a:buNone/>
            </a:pPr>
            <a:r>
              <a:rPr lang="tr-TR" b="1" dirty="0" smtClean="0"/>
              <a:t>2. Sicil Dışı Sona Erme</a:t>
            </a:r>
          </a:p>
          <a:p>
            <a:pPr marL="457200" indent="-457200" algn="just">
              <a:buFont typeface="+mj-lt"/>
              <a:buAutoNum type="alphaLcPeriod"/>
            </a:pPr>
            <a:r>
              <a:rPr lang="tr-TR" dirty="0" err="1" smtClean="0"/>
              <a:t>Rehnin</a:t>
            </a:r>
            <a:r>
              <a:rPr lang="tr-TR" dirty="0" smtClean="0"/>
              <a:t> Alacağa Bağlı Olarak Sona Ermesi</a:t>
            </a:r>
          </a:p>
          <a:p>
            <a:pPr marL="457200" indent="-457200" algn="just">
              <a:buFont typeface="+mj-lt"/>
              <a:buAutoNum type="alphaLcPeriod"/>
            </a:pPr>
            <a:r>
              <a:rPr lang="tr-TR" dirty="0" err="1" smtClean="0"/>
              <a:t>Rehnin</a:t>
            </a:r>
            <a:r>
              <a:rPr lang="tr-TR" dirty="0" smtClean="0"/>
              <a:t> Alacaktan Bağımsız Olarak Sona Ermesi</a:t>
            </a:r>
          </a:p>
          <a:p>
            <a:pPr algn="just">
              <a:buFont typeface="Arial" pitchFamily="34" charset="0"/>
              <a:buChar char="•"/>
            </a:pPr>
            <a:r>
              <a:rPr lang="tr-TR" dirty="0" smtClean="0"/>
              <a:t>Kamulaştırma</a:t>
            </a:r>
          </a:p>
          <a:p>
            <a:pPr algn="just">
              <a:buFont typeface="Arial" pitchFamily="34" charset="0"/>
              <a:buChar char="•"/>
            </a:pPr>
            <a:r>
              <a:rPr lang="tr-TR" dirty="0" err="1" smtClean="0"/>
              <a:t>Rehnedilen</a:t>
            </a:r>
            <a:r>
              <a:rPr lang="tr-TR" dirty="0" smtClean="0"/>
              <a:t> Taşınmazın Tamamen Yok Olması</a:t>
            </a:r>
          </a:p>
          <a:p>
            <a:pPr algn="just">
              <a:buFont typeface="Arial" pitchFamily="34" charset="0"/>
              <a:buChar char="•"/>
            </a:pPr>
            <a:r>
              <a:rPr lang="tr-TR" dirty="0" smtClean="0"/>
              <a:t>Sürenin Dolması</a:t>
            </a:r>
          </a:p>
          <a:p>
            <a:pPr algn="just"/>
            <a:endParaRPr lang="tr-TR" dirty="0"/>
          </a:p>
        </p:txBody>
      </p:sp>
    </p:spTree>
    <p:extLst>
      <p:ext uri="{BB962C8B-B14F-4D97-AF65-F5344CB8AC3E}">
        <p14:creationId xmlns:p14="http://schemas.microsoft.com/office/powerpoint/2010/main" val="4047499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23528" y="2248347"/>
            <a:ext cx="8568951" cy="4276997"/>
          </a:xfrm>
        </p:spPr>
        <p:txBody>
          <a:bodyPr/>
          <a:lstStyle/>
          <a:p>
            <a:pPr marL="0" indent="0" algn="just">
              <a:buNone/>
            </a:pPr>
            <a:r>
              <a:rPr lang="tr-TR" b="1" dirty="0" smtClean="0"/>
              <a:t>C. Taşınmaz </a:t>
            </a:r>
            <a:r>
              <a:rPr lang="tr-TR" b="1" dirty="0" err="1" smtClean="0"/>
              <a:t>Rehninde</a:t>
            </a:r>
            <a:r>
              <a:rPr lang="tr-TR" b="1" dirty="0"/>
              <a:t> </a:t>
            </a:r>
            <a:r>
              <a:rPr lang="tr-TR" b="1" dirty="0" smtClean="0"/>
              <a:t>Temin Edilen Alacak Hakkında Zamanaşımının İşlememesi</a:t>
            </a:r>
          </a:p>
          <a:p>
            <a:pPr marL="0" indent="0" algn="just">
              <a:buNone/>
            </a:pPr>
            <a:r>
              <a:rPr lang="tr-TR" b="1" dirty="0"/>
              <a:t> </a:t>
            </a:r>
            <a:r>
              <a:rPr lang="tr-TR" dirty="0" err="1"/>
              <a:t>Rehnin</a:t>
            </a:r>
            <a:r>
              <a:rPr lang="tr-TR" dirty="0"/>
              <a:t> tapu kütüğüne tescil edilmesinden sonra alacak için zamanaşımı işlemez</a:t>
            </a:r>
            <a:r>
              <a:rPr lang="tr-TR" dirty="0" smtClean="0"/>
              <a:t>. (MK m. 864)</a:t>
            </a:r>
          </a:p>
          <a:p>
            <a:pPr marL="0" indent="0" algn="just">
              <a:buNone/>
            </a:pPr>
            <a:r>
              <a:rPr lang="tr-TR" dirty="0" smtClean="0"/>
              <a:t>Tescilsiz olarak doğan rehin haklarıyla temin edilen alacaklar için, tescil yapılmadıkça, MK m. 864 uygulanmaz.</a:t>
            </a:r>
          </a:p>
          <a:p>
            <a:pPr marL="0" indent="0" algn="just">
              <a:buNone/>
            </a:pPr>
            <a:r>
              <a:rPr lang="tr-TR" dirty="0" smtClean="0"/>
              <a:t>Zamanaşımının işlememesi, rehinle temin edilmiş asıl alacak için söz konusudur.</a:t>
            </a:r>
            <a:endParaRPr lang="tr-TR" dirty="0"/>
          </a:p>
        </p:txBody>
      </p:sp>
    </p:spTree>
    <p:extLst>
      <p:ext uri="{BB962C8B-B14F-4D97-AF65-F5344CB8AC3E}">
        <p14:creationId xmlns:p14="http://schemas.microsoft.com/office/powerpoint/2010/main" val="40464957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179512" y="2276872"/>
            <a:ext cx="8712968" cy="4320480"/>
          </a:xfrm>
        </p:spPr>
        <p:txBody>
          <a:bodyPr/>
          <a:lstStyle/>
          <a:p>
            <a:pPr marL="0" indent="0" algn="just">
              <a:buNone/>
            </a:pPr>
            <a:r>
              <a:rPr lang="tr-TR" sz="2800" b="1" dirty="0" smtClean="0"/>
              <a:t>III. Taşınmaz </a:t>
            </a:r>
            <a:r>
              <a:rPr lang="tr-TR" sz="2800" b="1" dirty="0" err="1" smtClean="0"/>
              <a:t>Rehninde</a:t>
            </a:r>
            <a:r>
              <a:rPr lang="tr-TR" sz="2800" b="1" dirty="0" smtClean="0"/>
              <a:t> Derecelerin Sabitliği İlkesi</a:t>
            </a:r>
          </a:p>
          <a:p>
            <a:pPr marL="457200" indent="-457200" algn="just">
              <a:buAutoNum type="alphaUcPeriod"/>
            </a:pPr>
            <a:r>
              <a:rPr lang="tr-TR" b="1" dirty="0" smtClean="0"/>
              <a:t>Taşınmaz Rehinleri Arasında Sıra</a:t>
            </a:r>
          </a:p>
          <a:p>
            <a:pPr marL="457200" indent="-457200" algn="just">
              <a:buAutoNum type="arabicPeriod"/>
            </a:pPr>
            <a:r>
              <a:rPr lang="tr-TR" sz="2000" b="1" dirty="0" smtClean="0"/>
              <a:t>Rehin Haklarının İlerlemesi Sistemi </a:t>
            </a:r>
          </a:p>
          <a:p>
            <a:pPr marL="0" indent="0" algn="just">
              <a:buNone/>
            </a:pPr>
            <a:r>
              <a:rPr lang="tr-TR" sz="2000" dirty="0" smtClean="0"/>
              <a:t>Rehin hakkı taşınmazın değerinin tümünü kapsar; rehinli alacaklı rehinli taşınmazın paraya çevrilmesinden elde edilen tutarın tamamından alacağının ödenmesini talep edebilir. Taşınmaz üzerinde  birden fazla rehin varsa, rehin hakları, tarafların bu konudaki iradesine bakılmaksızın, sıralarını kuruluş tarihine göre alır.</a:t>
            </a:r>
          </a:p>
          <a:p>
            <a:pPr marL="0" indent="0" algn="just">
              <a:buNone/>
            </a:pPr>
            <a:r>
              <a:rPr lang="tr-TR" sz="2000" dirty="0" smtClean="0"/>
              <a:t>İlerleme sisteminde daha öndeki sırada bir rehin kurulmadan, daha sonraki bir sırada bir rehin kurulamaz. </a:t>
            </a:r>
          </a:p>
        </p:txBody>
      </p:sp>
    </p:spTree>
    <p:extLst>
      <p:ext uri="{BB962C8B-B14F-4D97-AF65-F5344CB8AC3E}">
        <p14:creationId xmlns:p14="http://schemas.microsoft.com/office/powerpoint/2010/main" val="32893649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23529" y="2248347"/>
            <a:ext cx="8121224" cy="3877815"/>
          </a:xfrm>
        </p:spPr>
        <p:txBody>
          <a:bodyPr/>
          <a:lstStyle/>
          <a:p>
            <a:pPr marL="0" indent="0" algn="just">
              <a:buNone/>
            </a:pPr>
            <a:r>
              <a:rPr lang="tr-TR" b="1" dirty="0" smtClean="0"/>
              <a:t>2. Sabit Dereceler Sistemi</a:t>
            </a:r>
          </a:p>
          <a:p>
            <a:pPr marL="0" indent="0" algn="just">
              <a:buNone/>
            </a:pPr>
            <a:r>
              <a:rPr lang="tr-TR" dirty="0" smtClean="0"/>
              <a:t>Bu sistemde taşınmaz farazi olarak değer parçalarına bölünür ve her bir rehin hakkı taşınmazın değerinin belli bir parçasını kapsar. Taşınmazın bölündüğü farazi değer parçalarına derece denir. Her derecede derecenin değeri kadar rehin kurulabilir.</a:t>
            </a:r>
            <a:endParaRPr lang="tr-TR" dirty="0"/>
          </a:p>
        </p:txBody>
      </p:sp>
    </p:spTree>
    <p:extLst>
      <p:ext uri="{BB962C8B-B14F-4D97-AF65-F5344CB8AC3E}">
        <p14:creationId xmlns:p14="http://schemas.microsoft.com/office/powerpoint/2010/main" val="12708561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fontScale="92500" lnSpcReduction="10000"/>
          </a:bodyPr>
          <a:lstStyle/>
          <a:p>
            <a:pPr marL="0" indent="0" algn="just">
              <a:buNone/>
            </a:pPr>
            <a:r>
              <a:rPr lang="tr-TR" b="1" dirty="0" smtClean="0"/>
              <a:t>B. Türk Hukukunda Sabit Dereceler Sistemi</a:t>
            </a:r>
          </a:p>
          <a:p>
            <a:pPr marL="0" indent="0" algn="just">
              <a:buNone/>
            </a:pPr>
            <a:r>
              <a:rPr lang="tr-TR" dirty="0" smtClean="0"/>
              <a:t>Türk Medeni Kanunu, taşınmaz rehinlerinin sırası konusunda, sabit dereceler sistemini benimsemiştir.</a:t>
            </a:r>
          </a:p>
          <a:p>
            <a:pPr marL="457200" indent="-457200" algn="just">
              <a:buAutoNum type="arabicPeriod"/>
            </a:pPr>
            <a:r>
              <a:rPr lang="tr-TR" b="1" dirty="0" smtClean="0"/>
              <a:t>Sabit Dereceler Sisteminin Sonuçları</a:t>
            </a:r>
          </a:p>
          <a:p>
            <a:pPr algn="just"/>
            <a:r>
              <a:rPr lang="tr-TR" dirty="0" err="1" smtClean="0"/>
              <a:t>Rehnin</a:t>
            </a:r>
            <a:r>
              <a:rPr lang="tr-TR" dirty="0" smtClean="0"/>
              <a:t> sırası ve sağladığı teminatın miktarı rehin derecesine bağlıdır.</a:t>
            </a:r>
          </a:p>
          <a:p>
            <a:pPr algn="just"/>
            <a:r>
              <a:rPr lang="tr-TR" dirty="0" smtClean="0"/>
              <a:t>Malik önde gelen dereceyi saklı tutarak saklı tutulan derecenin ardından gelen bir derecede taşınmaz </a:t>
            </a:r>
            <a:r>
              <a:rPr lang="tr-TR" dirty="0" err="1" smtClean="0"/>
              <a:t>rehni</a:t>
            </a:r>
            <a:r>
              <a:rPr lang="tr-TR" dirty="0" smtClean="0"/>
              <a:t> kurabilir.</a:t>
            </a:r>
          </a:p>
          <a:p>
            <a:pPr algn="just"/>
            <a:r>
              <a:rPr lang="tr-TR" dirty="0" smtClean="0"/>
              <a:t>Boşalan bir rehin derecesi serbest kalır ve malik bu boş derecede yeniden bir rehin kurabilir.</a:t>
            </a:r>
            <a:endParaRPr lang="tr-TR" dirty="0"/>
          </a:p>
        </p:txBody>
      </p:sp>
    </p:spTree>
    <p:extLst>
      <p:ext uri="{BB962C8B-B14F-4D97-AF65-F5344CB8AC3E}">
        <p14:creationId xmlns:p14="http://schemas.microsoft.com/office/powerpoint/2010/main" val="24845689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67544" y="2248347"/>
            <a:ext cx="8280919" cy="4204989"/>
          </a:xfrm>
        </p:spPr>
        <p:txBody>
          <a:bodyPr/>
          <a:lstStyle/>
          <a:p>
            <a:pPr marL="0" indent="0" algn="just">
              <a:buNone/>
            </a:pPr>
            <a:r>
              <a:rPr lang="tr-TR" b="1" dirty="0" smtClean="0"/>
              <a:t>2. Sabit Dereceler Sisteminin İstisnaları</a:t>
            </a:r>
          </a:p>
          <a:p>
            <a:pPr marL="457200" indent="-457200" algn="just">
              <a:buFont typeface="+mj-lt"/>
              <a:buAutoNum type="alphaLcParenR"/>
            </a:pPr>
            <a:r>
              <a:rPr lang="tr-TR" b="1" dirty="0" smtClean="0"/>
              <a:t>Kanundan Doğan İlerleme Hakkı</a:t>
            </a:r>
          </a:p>
          <a:p>
            <a:pPr marL="0" indent="0" algn="just">
              <a:buNone/>
            </a:pPr>
            <a:r>
              <a:rPr lang="tr-TR" dirty="0"/>
              <a:t>Sonraki sıralarda kurulmuş bir rehin hakkından önce gelen bir rehin </a:t>
            </a:r>
            <a:r>
              <a:rPr lang="tr-TR" dirty="0" smtClean="0"/>
              <a:t>mevcut değilse </a:t>
            </a:r>
            <a:r>
              <a:rPr lang="tr-TR" dirty="0"/>
              <a:t>veya borçlu önceki bir rehin senedi üzerinde tasarruf etmemişse ya da önceki sırada bulunan</a:t>
            </a:r>
          </a:p>
          <a:p>
            <a:pPr marL="0" indent="0" algn="just">
              <a:buNone/>
            </a:pPr>
            <a:r>
              <a:rPr lang="tr-TR" dirty="0"/>
              <a:t>rehinli alacak, o derece için tescilde belirtilen miktardan az ise; taşınmazın paraya çevrilmesinde </a:t>
            </a:r>
            <a:r>
              <a:rPr lang="tr-TR" dirty="0" smtClean="0"/>
              <a:t>satış bedeli</a:t>
            </a:r>
            <a:r>
              <a:rPr lang="tr-TR" dirty="0"/>
              <a:t>, boş derece hesaba katılmaksızın sonraki alacaklılara sıralarına göre </a:t>
            </a:r>
            <a:r>
              <a:rPr lang="tr-TR" dirty="0" smtClean="0"/>
              <a:t>dağıtılır.</a:t>
            </a:r>
            <a:endParaRPr lang="tr-TR" dirty="0"/>
          </a:p>
        </p:txBody>
      </p:sp>
    </p:spTree>
    <p:extLst>
      <p:ext uri="{BB962C8B-B14F-4D97-AF65-F5344CB8AC3E}">
        <p14:creationId xmlns:p14="http://schemas.microsoft.com/office/powerpoint/2010/main" val="28681506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67545" y="2248347"/>
            <a:ext cx="7977208" cy="3877815"/>
          </a:xfrm>
        </p:spPr>
        <p:txBody>
          <a:bodyPr>
            <a:normAutofit/>
          </a:bodyPr>
          <a:lstStyle/>
          <a:p>
            <a:pPr marL="0" indent="0" algn="just">
              <a:buNone/>
            </a:pPr>
            <a:r>
              <a:rPr lang="tr-TR" b="1" dirty="0" smtClean="0"/>
              <a:t>b. Sözleşmeden Doğan İlerleme Hakkı</a:t>
            </a:r>
          </a:p>
          <a:p>
            <a:pPr marL="0" indent="0" algn="just">
              <a:buNone/>
            </a:pPr>
            <a:r>
              <a:rPr lang="tr-TR" dirty="0" smtClean="0"/>
              <a:t>Boşalan dereceye ilerleme hakkı, taşınmaz </a:t>
            </a:r>
            <a:r>
              <a:rPr lang="tr-TR" dirty="0" err="1" smtClean="0"/>
              <a:t>rehnine</a:t>
            </a:r>
            <a:r>
              <a:rPr lang="tr-TR" dirty="0" smtClean="0"/>
              <a:t> bağlı bir yan haktır; alacağın devri halinde rehin hakkı ile birlikte yeni alacaklıya geçer.</a:t>
            </a:r>
          </a:p>
          <a:p>
            <a:pPr marL="0" indent="0" algn="just">
              <a:buNone/>
            </a:pPr>
            <a:r>
              <a:rPr lang="tr-TR" dirty="0" smtClean="0"/>
              <a:t>Boşalan dereceye </a:t>
            </a:r>
            <a:r>
              <a:rPr lang="tr-TR" dirty="0"/>
              <a:t>ilerleme sözleşmesi, </a:t>
            </a:r>
            <a:r>
              <a:rPr lang="tr-TR" dirty="0" smtClean="0"/>
              <a:t>sonraki </a:t>
            </a:r>
            <a:r>
              <a:rPr lang="tr-TR" dirty="0"/>
              <a:t>sırada yer alan rehinli alacaklılara boşalan dereceye geçme hakkı veren </a:t>
            </a:r>
            <a:r>
              <a:rPr lang="tr-TR" dirty="0" smtClean="0"/>
              <a:t>sözleşmelerin geçerliliği</a:t>
            </a:r>
            <a:r>
              <a:rPr lang="tr-TR" dirty="0"/>
              <a:t>, resmî </a:t>
            </a:r>
            <a:r>
              <a:rPr lang="tr-TR" dirty="0" smtClean="0"/>
              <a:t>şekilde yapılmalarına</a:t>
            </a:r>
            <a:r>
              <a:rPr lang="tr-TR" dirty="0"/>
              <a:t>; aynî etki sağlamaları, tapu kütüğüne şerh </a:t>
            </a:r>
            <a:r>
              <a:rPr lang="tr-TR" dirty="0" smtClean="0"/>
              <a:t>verilmelerine bağlıdır</a:t>
            </a:r>
            <a:r>
              <a:rPr lang="tr-TR" dirty="0"/>
              <a:t>.</a:t>
            </a:r>
          </a:p>
        </p:txBody>
      </p:sp>
    </p:spTree>
    <p:extLst>
      <p:ext uri="{BB962C8B-B14F-4D97-AF65-F5344CB8AC3E}">
        <p14:creationId xmlns:p14="http://schemas.microsoft.com/office/powerpoint/2010/main" val="26320096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23528" y="2248347"/>
            <a:ext cx="8352927" cy="4060973"/>
          </a:xfrm>
        </p:spPr>
        <p:txBody>
          <a:bodyPr/>
          <a:lstStyle/>
          <a:p>
            <a:pPr marL="0" indent="0" algn="just">
              <a:buNone/>
            </a:pPr>
            <a:r>
              <a:rPr lang="tr-TR" dirty="0" smtClean="0"/>
              <a:t>Alacaklı alacağını elde etme konusunda kendisini güvenli bir duruma sokmak ister. Bunun içinde alacağın ödenmesini sağlayacak bir teminata (güvenceye) ihtiyaç duyar.</a:t>
            </a:r>
          </a:p>
          <a:p>
            <a:pPr marL="0" indent="0" algn="just">
              <a:buNone/>
            </a:pPr>
            <a:r>
              <a:rPr lang="tr-TR" dirty="0" smtClean="0"/>
              <a:t>Teminatlar alacaklıya sağladığı yetkilere göre kişisel ve ayni teminatlar olmak üzere iki gruba ayrılır.</a:t>
            </a:r>
          </a:p>
          <a:p>
            <a:pPr marL="0" indent="0" algn="just">
              <a:buNone/>
            </a:pPr>
            <a:r>
              <a:rPr lang="tr-TR" dirty="0" smtClean="0"/>
              <a:t>Medeni Kanunda düzenlenmiş, teminat işlevi gören sınırlı ayni haklar ise taşınmaz yükü ve rehin hakkıdır.</a:t>
            </a:r>
            <a:endParaRPr lang="tr-TR" dirty="0"/>
          </a:p>
        </p:txBody>
      </p:sp>
      <p:sp>
        <p:nvSpPr>
          <p:cNvPr id="2" name="Başlık 1"/>
          <p:cNvSpPr>
            <a:spLocks noGrp="1"/>
          </p:cNvSpPr>
          <p:nvPr>
            <p:ph type="title"/>
          </p:nvPr>
        </p:nvSpPr>
        <p:spPr>
          <a:xfrm>
            <a:off x="251520" y="188640"/>
            <a:ext cx="8784976" cy="1435766"/>
          </a:xfrm>
        </p:spPr>
        <p:txBody>
          <a:bodyPr/>
          <a:lstStyle/>
          <a:p>
            <a:r>
              <a:rPr lang="tr-TR" dirty="0" smtClean="0"/>
              <a:t>1. Teminat Kavramı ve Türleri</a:t>
            </a:r>
            <a:endParaRPr lang="tr-TR" dirty="0"/>
          </a:p>
        </p:txBody>
      </p:sp>
    </p:spTree>
    <p:extLst>
      <p:ext uri="{BB962C8B-B14F-4D97-AF65-F5344CB8AC3E}">
        <p14:creationId xmlns:p14="http://schemas.microsoft.com/office/powerpoint/2010/main" val="3153781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179512" y="2204864"/>
            <a:ext cx="8712968" cy="4176464"/>
          </a:xfrm>
        </p:spPr>
        <p:txBody>
          <a:bodyPr/>
          <a:lstStyle/>
          <a:p>
            <a:pPr marL="0" indent="0" algn="just">
              <a:buNone/>
            </a:pPr>
            <a:r>
              <a:rPr lang="tr-TR" b="1" dirty="0" smtClean="0"/>
              <a:t>I. Rehin Hakkının Tanımı</a:t>
            </a:r>
          </a:p>
          <a:p>
            <a:pPr marL="0" indent="0" algn="just">
              <a:buNone/>
            </a:pPr>
            <a:r>
              <a:rPr lang="tr-TR" dirty="0" smtClean="0"/>
              <a:t>Rehin hakkı, bir alacak yerine getirilmediği takdirde hak sahibine hakkın konusu olan şeyi veya hakkı paraya çevirerek getirisinden alacağını öncelikle elde etme yetkisi veren bir haktır.</a:t>
            </a:r>
          </a:p>
          <a:p>
            <a:pPr marL="0" indent="0" algn="just">
              <a:buNone/>
            </a:pPr>
            <a:r>
              <a:rPr lang="tr-TR" b="1" dirty="0" smtClean="0"/>
              <a:t>II. Rehin Hakkının Özellikleri</a:t>
            </a:r>
          </a:p>
          <a:p>
            <a:pPr algn="just"/>
            <a:r>
              <a:rPr lang="tr-TR" dirty="0" smtClean="0"/>
              <a:t>Rehin hakkı bir ayni haktır.</a:t>
            </a:r>
          </a:p>
          <a:p>
            <a:pPr algn="just"/>
            <a:r>
              <a:rPr lang="tr-TR" dirty="0" smtClean="0"/>
              <a:t>Rehin hakkı kural olarak </a:t>
            </a:r>
            <a:r>
              <a:rPr lang="tr-TR" dirty="0" err="1" smtClean="0"/>
              <a:t>fer’i</a:t>
            </a:r>
            <a:r>
              <a:rPr lang="tr-TR" dirty="0" smtClean="0"/>
              <a:t> (bağlı) bir haktır.</a:t>
            </a:r>
          </a:p>
          <a:p>
            <a:pPr algn="just"/>
            <a:r>
              <a:rPr lang="tr-TR" dirty="0" smtClean="0"/>
              <a:t>Borçlu olmayan bir üçüncü kişi alacaklı lehine rehin hakkı kurabilir.</a:t>
            </a:r>
            <a:endParaRPr lang="tr-TR" dirty="0"/>
          </a:p>
        </p:txBody>
      </p:sp>
      <p:sp>
        <p:nvSpPr>
          <p:cNvPr id="3" name="Başlık 2"/>
          <p:cNvSpPr>
            <a:spLocks noGrp="1"/>
          </p:cNvSpPr>
          <p:nvPr>
            <p:ph type="title"/>
          </p:nvPr>
        </p:nvSpPr>
        <p:spPr>
          <a:xfrm>
            <a:off x="251520" y="570156"/>
            <a:ext cx="8193233" cy="1054250"/>
          </a:xfrm>
        </p:spPr>
        <p:txBody>
          <a:bodyPr/>
          <a:lstStyle/>
          <a:p>
            <a:r>
              <a:rPr lang="tr-TR" sz="4400" dirty="0" smtClean="0"/>
              <a:t>2. Rehin Hakkının Tanımı, Özellikleri ve Düzenleniş Biçimi</a:t>
            </a:r>
            <a:endParaRPr lang="tr-TR" sz="4400" dirty="0"/>
          </a:p>
        </p:txBody>
      </p:sp>
    </p:spTree>
    <p:extLst>
      <p:ext uri="{BB962C8B-B14F-4D97-AF65-F5344CB8AC3E}">
        <p14:creationId xmlns:p14="http://schemas.microsoft.com/office/powerpoint/2010/main" val="31533550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23528" y="2248347"/>
            <a:ext cx="8568951" cy="4421013"/>
          </a:xfrm>
        </p:spPr>
        <p:txBody>
          <a:bodyPr/>
          <a:lstStyle/>
          <a:p>
            <a:pPr marL="0" indent="0" algn="just">
              <a:buNone/>
            </a:pPr>
            <a:r>
              <a:rPr lang="tr-TR" b="1" dirty="0" smtClean="0"/>
              <a:t>III. Rehin Hakkının Medeni Kanunda Düzenleniş Biçimi</a:t>
            </a:r>
          </a:p>
          <a:p>
            <a:pPr marL="0" indent="0" algn="just">
              <a:buNone/>
            </a:pPr>
            <a:r>
              <a:rPr lang="tr-TR" dirty="0" smtClean="0"/>
              <a:t>Medeni Kanun, </a:t>
            </a:r>
            <a:r>
              <a:rPr lang="tr-TR" dirty="0" err="1" smtClean="0"/>
              <a:t>rehni</a:t>
            </a:r>
            <a:r>
              <a:rPr lang="tr-TR" dirty="0" smtClean="0"/>
              <a:t>  taşınmaz </a:t>
            </a:r>
            <a:r>
              <a:rPr lang="tr-TR" dirty="0" err="1" smtClean="0"/>
              <a:t>rehni</a:t>
            </a:r>
            <a:r>
              <a:rPr lang="tr-TR" dirty="0" smtClean="0"/>
              <a:t> ve taşınır </a:t>
            </a:r>
            <a:r>
              <a:rPr lang="tr-TR" dirty="0" err="1" smtClean="0"/>
              <a:t>rehni</a:t>
            </a:r>
            <a:r>
              <a:rPr lang="tr-TR" dirty="0" smtClean="0"/>
              <a:t> olmak üzere iki ayrı bölüme ayırarak düzenlemiştir. </a:t>
            </a:r>
            <a:endParaRPr lang="tr-TR" dirty="0"/>
          </a:p>
        </p:txBody>
      </p:sp>
    </p:spTree>
    <p:extLst>
      <p:ext uri="{BB962C8B-B14F-4D97-AF65-F5344CB8AC3E}">
        <p14:creationId xmlns:p14="http://schemas.microsoft.com/office/powerpoint/2010/main" val="15226206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Taşınmaz </a:t>
            </a:r>
            <a:r>
              <a:rPr lang="tr-TR" dirty="0" err="1" smtClean="0"/>
              <a:t>Rehni</a:t>
            </a:r>
            <a:endParaRPr lang="tr-TR" dirty="0"/>
          </a:p>
        </p:txBody>
      </p:sp>
    </p:spTree>
    <p:extLst>
      <p:ext uri="{BB962C8B-B14F-4D97-AF65-F5344CB8AC3E}">
        <p14:creationId xmlns:p14="http://schemas.microsoft.com/office/powerpoint/2010/main" val="42678934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251521" y="2248347"/>
            <a:ext cx="8193232" cy="3877815"/>
          </a:xfrm>
        </p:spPr>
        <p:txBody>
          <a:bodyPr>
            <a:normAutofit lnSpcReduction="10000"/>
          </a:bodyPr>
          <a:lstStyle/>
          <a:p>
            <a:pPr marL="0" indent="0" algn="just">
              <a:buNone/>
            </a:pPr>
            <a:r>
              <a:rPr lang="tr-TR" b="1" dirty="0" smtClean="0"/>
              <a:t>I. Taşınmaz </a:t>
            </a:r>
            <a:r>
              <a:rPr lang="tr-TR" b="1" dirty="0" err="1" smtClean="0"/>
              <a:t>Rehninin</a:t>
            </a:r>
            <a:r>
              <a:rPr lang="tr-TR" b="1" dirty="0" smtClean="0"/>
              <a:t> İşlevleri</a:t>
            </a:r>
          </a:p>
          <a:p>
            <a:pPr marL="0" indent="0" algn="just">
              <a:buNone/>
            </a:pPr>
            <a:r>
              <a:rPr lang="tr-TR" dirty="0" smtClean="0"/>
              <a:t>Taşınmaz </a:t>
            </a:r>
            <a:r>
              <a:rPr lang="tr-TR" dirty="0" err="1" smtClean="0"/>
              <a:t>rehni</a:t>
            </a:r>
            <a:r>
              <a:rPr lang="tr-TR" dirty="0" smtClean="0"/>
              <a:t> sistemimiz, ekonomik ihtiyaçlar açısından iki amacın gerçekleşmesine yöneliktir.</a:t>
            </a:r>
          </a:p>
          <a:p>
            <a:pPr algn="just"/>
            <a:r>
              <a:rPr lang="tr-TR" dirty="0" smtClean="0"/>
              <a:t>Kişisel bir alacağı güvence altına almak</a:t>
            </a:r>
          </a:p>
          <a:p>
            <a:pPr algn="just"/>
            <a:r>
              <a:rPr lang="tr-TR" dirty="0" smtClean="0"/>
              <a:t>Arazinin değerini tedavül ettirmek</a:t>
            </a:r>
          </a:p>
          <a:p>
            <a:pPr marL="0" indent="0" algn="just">
              <a:buNone/>
            </a:pPr>
            <a:r>
              <a:rPr lang="tr-TR" b="1" dirty="0" smtClean="0"/>
              <a:t>II. Taşınmaz </a:t>
            </a:r>
            <a:r>
              <a:rPr lang="tr-TR" b="1" dirty="0" err="1" smtClean="0"/>
              <a:t>Rehninin</a:t>
            </a:r>
            <a:r>
              <a:rPr lang="tr-TR" b="1" dirty="0" smtClean="0"/>
              <a:t> Çeşitleri</a:t>
            </a:r>
          </a:p>
          <a:p>
            <a:pPr algn="just">
              <a:buFont typeface="Arial" pitchFamily="34" charset="0"/>
              <a:buChar char="•"/>
            </a:pPr>
            <a:r>
              <a:rPr lang="tr-TR" dirty="0" smtClean="0"/>
              <a:t>İpotek (Kişisel Sorumluluk)</a:t>
            </a:r>
          </a:p>
          <a:p>
            <a:pPr algn="just">
              <a:buFont typeface="Arial" pitchFamily="34" charset="0"/>
              <a:buChar char="•"/>
            </a:pPr>
            <a:r>
              <a:rPr lang="tr-TR" dirty="0" smtClean="0"/>
              <a:t>İrat Senedi (Ayni Sorumluluk)</a:t>
            </a:r>
          </a:p>
          <a:p>
            <a:pPr algn="just">
              <a:buFont typeface="Arial" pitchFamily="34" charset="0"/>
              <a:buChar char="•"/>
            </a:pPr>
            <a:r>
              <a:rPr lang="tr-TR" dirty="0" smtClean="0"/>
              <a:t>İpotekli Borç Senedi (Kişisel Sorumluluk)</a:t>
            </a:r>
            <a:endParaRPr lang="tr-TR" dirty="0"/>
          </a:p>
        </p:txBody>
      </p:sp>
      <p:sp>
        <p:nvSpPr>
          <p:cNvPr id="3" name="Başlık 2"/>
          <p:cNvSpPr>
            <a:spLocks noGrp="1"/>
          </p:cNvSpPr>
          <p:nvPr>
            <p:ph type="title"/>
          </p:nvPr>
        </p:nvSpPr>
        <p:spPr>
          <a:xfrm>
            <a:off x="323528" y="260648"/>
            <a:ext cx="8121225" cy="1363758"/>
          </a:xfrm>
        </p:spPr>
        <p:txBody>
          <a:bodyPr/>
          <a:lstStyle/>
          <a:p>
            <a:r>
              <a:rPr lang="tr-TR" sz="4800" dirty="0" smtClean="0"/>
              <a:t>1. Taşınmaz </a:t>
            </a:r>
            <a:r>
              <a:rPr lang="tr-TR" sz="4800" dirty="0" err="1" smtClean="0"/>
              <a:t>Rehninin</a:t>
            </a:r>
            <a:r>
              <a:rPr lang="tr-TR" sz="4800" dirty="0" smtClean="0"/>
              <a:t> İşlevleri ve Çeşitleri</a:t>
            </a:r>
            <a:endParaRPr lang="tr-TR" sz="4800" dirty="0"/>
          </a:p>
        </p:txBody>
      </p:sp>
    </p:spTree>
    <p:extLst>
      <p:ext uri="{BB962C8B-B14F-4D97-AF65-F5344CB8AC3E}">
        <p14:creationId xmlns:p14="http://schemas.microsoft.com/office/powerpoint/2010/main" val="2940748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95536" y="2248347"/>
            <a:ext cx="8352927" cy="4349005"/>
          </a:xfrm>
        </p:spPr>
        <p:txBody>
          <a:bodyPr>
            <a:normAutofit fontScale="92500" lnSpcReduction="10000"/>
          </a:bodyPr>
          <a:lstStyle/>
          <a:p>
            <a:pPr marL="0" indent="0" algn="just">
              <a:buNone/>
            </a:pPr>
            <a:r>
              <a:rPr lang="tr-TR" b="1" dirty="0" smtClean="0"/>
              <a:t>I. Belirlilik İlkesi</a:t>
            </a:r>
          </a:p>
          <a:p>
            <a:pPr marL="457200" indent="-457200" algn="just">
              <a:buAutoNum type="alphaUcPeriod"/>
            </a:pPr>
            <a:r>
              <a:rPr lang="tr-TR" b="1" dirty="0" smtClean="0"/>
              <a:t>Rehin Yükünün (Rehinle Temin Edilen Alacağın Miktarının) Belirli Olması</a:t>
            </a:r>
          </a:p>
          <a:p>
            <a:pPr marL="0" indent="0" algn="just">
              <a:buNone/>
            </a:pPr>
            <a:r>
              <a:rPr lang="tr-TR" dirty="0" err="1" smtClean="0"/>
              <a:t>Rehnin</a:t>
            </a:r>
            <a:r>
              <a:rPr lang="tr-TR" dirty="0" smtClean="0"/>
              <a:t> temin ettiği alacak miktar itibariyle belirli olmalıdır. MK m. </a:t>
            </a:r>
            <a:r>
              <a:rPr lang="tr-TR" dirty="0"/>
              <a:t>851/1’de </a:t>
            </a:r>
            <a:r>
              <a:rPr lang="tr-TR" i="1" dirty="0" smtClean="0"/>
              <a:t>‘taşınmaz </a:t>
            </a:r>
            <a:r>
              <a:rPr lang="tr-TR" i="1" dirty="0" err="1"/>
              <a:t>rehni</a:t>
            </a:r>
            <a:r>
              <a:rPr lang="tr-TR" i="1" dirty="0"/>
              <a:t>, miktarı Türk parası ile gösterilen belli bir alacak için </a:t>
            </a:r>
            <a:r>
              <a:rPr lang="tr-TR" i="1" dirty="0" smtClean="0"/>
              <a:t>kurulabilir’</a:t>
            </a:r>
            <a:r>
              <a:rPr lang="tr-TR" dirty="0" smtClean="0"/>
              <a:t> denilmiştir.</a:t>
            </a:r>
          </a:p>
          <a:p>
            <a:pPr marL="457200" indent="-457200" algn="just">
              <a:buAutoNum type="arabicPeriod"/>
            </a:pPr>
            <a:r>
              <a:rPr lang="tr-TR" b="1" dirty="0" smtClean="0"/>
              <a:t>Anapara İpoteği-Üst Sınır İpoteği</a:t>
            </a:r>
          </a:p>
          <a:p>
            <a:pPr marL="0" indent="0" algn="just">
              <a:buNone/>
            </a:pPr>
            <a:r>
              <a:rPr lang="tr-TR" dirty="0" smtClean="0"/>
              <a:t>Alacağın miktarı </a:t>
            </a:r>
            <a:r>
              <a:rPr lang="tr-TR" dirty="0" err="1" smtClean="0"/>
              <a:t>rehnin</a:t>
            </a:r>
            <a:r>
              <a:rPr lang="tr-TR" dirty="0" smtClean="0"/>
              <a:t> kuruluşu sırasında belli ve bu miktar tapu siciline tescil edilmişse bu durumda </a:t>
            </a:r>
            <a:r>
              <a:rPr lang="tr-TR" i="1" dirty="0" smtClean="0"/>
              <a:t>‘anapara ipoteği</a:t>
            </a:r>
            <a:r>
              <a:rPr lang="tr-TR" dirty="0" smtClean="0"/>
              <a:t>’ ya da </a:t>
            </a:r>
            <a:r>
              <a:rPr lang="tr-TR" i="1" dirty="0" smtClean="0"/>
              <a:t>‘kapital ipotek’ </a:t>
            </a:r>
            <a:r>
              <a:rPr lang="tr-TR" dirty="0" smtClean="0"/>
              <a:t>söz konusu olur.</a:t>
            </a:r>
          </a:p>
          <a:p>
            <a:pPr marL="0" indent="0" algn="just">
              <a:buNone/>
            </a:pPr>
            <a:r>
              <a:rPr lang="tr-TR" dirty="0" smtClean="0"/>
              <a:t>Rehin kurulurken alacak miktarı belli değilse ancak üst sınır ipoteği kurulur.</a:t>
            </a:r>
          </a:p>
        </p:txBody>
      </p:sp>
      <p:sp>
        <p:nvSpPr>
          <p:cNvPr id="3" name="Başlık 2"/>
          <p:cNvSpPr>
            <a:spLocks noGrp="1"/>
          </p:cNvSpPr>
          <p:nvPr>
            <p:ph type="title"/>
          </p:nvPr>
        </p:nvSpPr>
        <p:spPr>
          <a:xfrm>
            <a:off x="179512" y="188640"/>
            <a:ext cx="8265241" cy="1435766"/>
          </a:xfrm>
        </p:spPr>
        <p:txBody>
          <a:bodyPr/>
          <a:lstStyle/>
          <a:p>
            <a:r>
              <a:rPr lang="tr-TR" dirty="0" smtClean="0"/>
              <a:t>2. Taşınmaz </a:t>
            </a:r>
            <a:r>
              <a:rPr lang="tr-TR" dirty="0" err="1" smtClean="0"/>
              <a:t>Rehnine</a:t>
            </a:r>
            <a:r>
              <a:rPr lang="tr-TR" dirty="0" smtClean="0"/>
              <a:t> Hakim Olan İlkeler</a:t>
            </a:r>
            <a:endParaRPr lang="tr-TR" dirty="0"/>
          </a:p>
        </p:txBody>
      </p:sp>
    </p:spTree>
    <p:extLst>
      <p:ext uri="{BB962C8B-B14F-4D97-AF65-F5344CB8AC3E}">
        <p14:creationId xmlns:p14="http://schemas.microsoft.com/office/powerpoint/2010/main" val="29978874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95536" y="2248347"/>
            <a:ext cx="8424935" cy="4349005"/>
          </a:xfrm>
        </p:spPr>
        <p:txBody>
          <a:bodyPr/>
          <a:lstStyle/>
          <a:p>
            <a:pPr marL="0" indent="0" algn="just">
              <a:buNone/>
            </a:pPr>
            <a:r>
              <a:rPr lang="tr-TR" b="1" dirty="0" smtClean="0"/>
              <a:t>2. Yabancı Para Üzerinden Rehin</a:t>
            </a:r>
          </a:p>
          <a:p>
            <a:pPr marL="0" indent="0" algn="just">
              <a:buNone/>
            </a:pPr>
            <a:r>
              <a:rPr lang="tr-TR" dirty="0" smtClean="0"/>
              <a:t>MK m. </a:t>
            </a:r>
            <a:r>
              <a:rPr lang="tr-TR" dirty="0"/>
              <a:t>851/2’ye göre</a:t>
            </a:r>
            <a:r>
              <a:rPr lang="tr-TR" i="1" dirty="0"/>
              <a:t>, ‘Yurt içinde veya dışında faaliyette bulunan kredi kuruluşlarınca yabancı para üzerinden veya yabancı </a:t>
            </a:r>
            <a:r>
              <a:rPr lang="tr-TR" i="1" dirty="0" smtClean="0"/>
              <a:t>para ölçüsü </a:t>
            </a:r>
            <a:r>
              <a:rPr lang="tr-TR" i="1" dirty="0"/>
              <a:t>ile verilen kredileri güvence altına almak için yabancı para üzerinden taşınmaz </a:t>
            </a:r>
            <a:r>
              <a:rPr lang="tr-TR" i="1" dirty="0" err="1"/>
              <a:t>rehni</a:t>
            </a:r>
            <a:r>
              <a:rPr lang="tr-TR" i="1" dirty="0"/>
              <a:t> kurulabilir. Bu </a:t>
            </a:r>
            <a:r>
              <a:rPr lang="tr-TR" i="1" dirty="0" smtClean="0"/>
              <a:t>hâlde her </a:t>
            </a:r>
            <a:r>
              <a:rPr lang="tr-TR" i="1" dirty="0"/>
              <a:t>derecenin ifade ettiği miktar, rehin konusu alacağın tespit edildiği para türü üzerinden gösterilir. Ancak, </a:t>
            </a:r>
            <a:r>
              <a:rPr lang="tr-TR" i="1" dirty="0" smtClean="0"/>
              <a:t>aynı derecede </a:t>
            </a:r>
            <a:r>
              <a:rPr lang="tr-TR" i="1" dirty="0"/>
              <a:t>birden fazla para türü kullanılarak rehin </a:t>
            </a:r>
            <a:r>
              <a:rPr lang="tr-TR" i="1" dirty="0" smtClean="0"/>
              <a:t>kurulamaz.’</a:t>
            </a:r>
            <a:endParaRPr lang="tr-TR" i="1" dirty="0"/>
          </a:p>
        </p:txBody>
      </p:sp>
    </p:spTree>
    <p:extLst>
      <p:ext uri="{BB962C8B-B14F-4D97-AF65-F5344CB8AC3E}">
        <p14:creationId xmlns:p14="http://schemas.microsoft.com/office/powerpoint/2010/main" val="13008648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23528" y="2248347"/>
            <a:ext cx="8424935" cy="4349005"/>
          </a:xfrm>
        </p:spPr>
        <p:txBody>
          <a:bodyPr/>
          <a:lstStyle/>
          <a:p>
            <a:pPr marL="0" indent="0">
              <a:buNone/>
            </a:pPr>
            <a:r>
              <a:rPr lang="tr-TR" b="1" dirty="0" smtClean="0"/>
              <a:t>B. Rehin Konusu Taşınmazın Belirli Olması</a:t>
            </a:r>
          </a:p>
          <a:p>
            <a:r>
              <a:rPr lang="tr-TR" dirty="0" smtClean="0"/>
              <a:t>Taşınmazın tapuya kayıtlı olması</a:t>
            </a:r>
          </a:p>
          <a:p>
            <a:r>
              <a:rPr lang="tr-TR" dirty="0" smtClean="0"/>
              <a:t>Taşınmazın belli olması</a:t>
            </a:r>
          </a:p>
          <a:p>
            <a:r>
              <a:rPr lang="tr-TR" dirty="0" smtClean="0"/>
              <a:t>Toplu rehin</a:t>
            </a:r>
          </a:p>
          <a:p>
            <a:r>
              <a:rPr lang="tr-TR" dirty="0" smtClean="0"/>
              <a:t>Rehin yükünün taşınmazlar arasında paylaştırılması suretiyle kurulan rehin</a:t>
            </a:r>
          </a:p>
          <a:p>
            <a:pPr marL="0" indent="0">
              <a:buNone/>
            </a:pPr>
            <a:endParaRPr lang="tr-TR" dirty="0"/>
          </a:p>
        </p:txBody>
      </p:sp>
    </p:spTree>
    <p:extLst>
      <p:ext uri="{BB962C8B-B14F-4D97-AF65-F5344CB8AC3E}">
        <p14:creationId xmlns:p14="http://schemas.microsoft.com/office/powerpoint/2010/main" val="395090584"/>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lt">
  <a:themeElements>
    <a:clrScheme name="Cilt">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Cilt">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lt">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Hardcover</Template>
  <TotalTime>109</TotalTime>
  <Words>860</Words>
  <Application>Microsoft Office PowerPoint</Application>
  <PresentationFormat>Ekran Gösterisi (4:3)</PresentationFormat>
  <Paragraphs>77</Paragraphs>
  <Slides>17</Slides>
  <Notes>0</Notes>
  <HiddenSlides>0</HiddenSlides>
  <MMClips>0</MMClips>
  <ScaleCrop>false</ScaleCrop>
  <HeadingPairs>
    <vt:vector size="4" baseType="variant">
      <vt:variant>
        <vt:lpstr>Tema</vt:lpstr>
      </vt:variant>
      <vt:variant>
        <vt:i4>1</vt:i4>
      </vt:variant>
      <vt:variant>
        <vt:lpstr>Slayt Başlıkları</vt:lpstr>
      </vt:variant>
      <vt:variant>
        <vt:i4>17</vt:i4>
      </vt:variant>
    </vt:vector>
  </HeadingPairs>
  <TitlesOfParts>
    <vt:vector size="18" baseType="lpstr">
      <vt:lpstr>Cilt</vt:lpstr>
      <vt:lpstr>Rehin Hakları</vt:lpstr>
      <vt:lpstr>1. Teminat Kavramı ve Türleri</vt:lpstr>
      <vt:lpstr>2. Rehin Hakkının Tanımı, Özellikleri ve Düzenleniş Biçimi</vt:lpstr>
      <vt:lpstr>PowerPoint Sunusu</vt:lpstr>
      <vt:lpstr>Taşınmaz Rehni</vt:lpstr>
      <vt:lpstr>1. Taşınmaz Rehninin İşlevleri ve Çeşitleri</vt:lpstr>
      <vt:lpstr>2. Taşınmaz Rehnine Hakim Olan İlkeler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Katilimsiz.Com @ necooy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Rehin Hakları</dc:title>
  <dc:creator>Acer</dc:creator>
  <cp:lastModifiedBy>Acer</cp:lastModifiedBy>
  <cp:revision>14</cp:revision>
  <dcterms:created xsi:type="dcterms:W3CDTF">2019-12-01T17:10:30Z</dcterms:created>
  <dcterms:modified xsi:type="dcterms:W3CDTF">2019-12-01T18:59:55Z</dcterms:modified>
</cp:coreProperties>
</file>