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8EF68DE-9375-402A-A15F-FDF8E4BE6AD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606542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EF68DE-9375-402A-A15F-FDF8E4BE6AD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3713723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EF68DE-9375-402A-A15F-FDF8E4BE6AD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3997094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EF68DE-9375-402A-A15F-FDF8E4BE6AD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1409708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8EF68DE-9375-402A-A15F-FDF8E4BE6AD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2952736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8EF68DE-9375-402A-A15F-FDF8E4BE6AD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348227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8EF68DE-9375-402A-A15F-FDF8E4BE6AD5}"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1975846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8EF68DE-9375-402A-A15F-FDF8E4BE6AD5}"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274106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8EF68DE-9375-402A-A15F-FDF8E4BE6AD5}"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3084189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8EF68DE-9375-402A-A15F-FDF8E4BE6AD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211104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8EF68DE-9375-402A-A15F-FDF8E4BE6AD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B4D94DC-4C0C-4219-ADE0-498B75828C1A}" type="slidenum">
              <a:rPr lang="tr-TR" smtClean="0"/>
              <a:t>‹#›</a:t>
            </a:fld>
            <a:endParaRPr lang="tr-TR"/>
          </a:p>
        </p:txBody>
      </p:sp>
    </p:spTree>
    <p:extLst>
      <p:ext uri="{BB962C8B-B14F-4D97-AF65-F5344CB8AC3E}">
        <p14:creationId xmlns:p14="http://schemas.microsoft.com/office/powerpoint/2010/main" val="2950062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F68DE-9375-402A-A15F-FDF8E4BE6AD5}"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4D94DC-4C0C-4219-ADE0-498B75828C1A}" type="slidenum">
              <a:rPr lang="tr-TR" smtClean="0"/>
              <a:t>‹#›</a:t>
            </a:fld>
            <a:endParaRPr lang="tr-TR"/>
          </a:p>
        </p:txBody>
      </p:sp>
    </p:spTree>
    <p:extLst>
      <p:ext uri="{BB962C8B-B14F-4D97-AF65-F5344CB8AC3E}">
        <p14:creationId xmlns:p14="http://schemas.microsoft.com/office/powerpoint/2010/main" val="3348811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Yeni Nazım Biçimleri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24264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Edebiyatta Tanzimat Dönemi ile başlayan yenileşme süreci içinde halk şiiri ve divan şiiri nazım biçimlerinin çeşitli şekilleri yanında Batı edebiyatından alınan nazım biçimleri de görülür.</a:t>
            </a:r>
          </a:p>
          <a:p>
            <a:r>
              <a:rPr lang="tr-TR" dirty="0" smtClean="0"/>
              <a:t>Türk edebiyatının yenileşmesi, bir bakıma Batılılaşma diyebileceğimiz daha genel bir kavramın içinde değerlendirilebilir. Bu durumda, şairlerin Batı edebiyatına yönelip oradan yeni nazım biçimleri almaları da doğaldır.</a:t>
            </a:r>
          </a:p>
          <a:p>
            <a:r>
              <a:rPr lang="tr-TR" dirty="0" smtClean="0"/>
              <a:t>Bu yönelim, başlangıçta ve uzunca bir süre Fransızca bilgisi üzerinden gerçekleşmiştir. Sonraki dönemlere buna farklı Batı dilleri de eklenmiş, Türk şairleri de Batı şiirini daha geniş bir inceleme sahası içinde tanıma olanağı bulmuşlardır.</a:t>
            </a:r>
            <a:endParaRPr lang="tr-TR" dirty="0"/>
          </a:p>
        </p:txBody>
      </p:sp>
    </p:spTree>
    <p:extLst>
      <p:ext uri="{BB962C8B-B14F-4D97-AF65-F5344CB8AC3E}">
        <p14:creationId xmlns:p14="http://schemas.microsoft.com/office/powerpoint/2010/main" val="1012467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Batı edebiyatından alınan nazım biçimlerini kısaca şöyle sıralayabiliriz:</a:t>
            </a:r>
            <a:br>
              <a:rPr lang="tr-TR" dirty="0" smtClean="0"/>
            </a:br>
            <a:r>
              <a:rPr lang="tr-TR" dirty="0" smtClean="0"/>
              <a:t>A) İkililer</a:t>
            </a:r>
          </a:p>
          <a:p>
            <a:r>
              <a:rPr lang="tr-TR" dirty="0" err="1" smtClean="0"/>
              <a:t>aa</a:t>
            </a:r>
            <a:r>
              <a:rPr lang="tr-TR" dirty="0" smtClean="0"/>
              <a:t>-</a:t>
            </a:r>
            <a:r>
              <a:rPr lang="tr-TR" dirty="0" err="1" smtClean="0"/>
              <a:t>bb</a:t>
            </a:r>
            <a:r>
              <a:rPr lang="tr-TR" dirty="0" smtClean="0"/>
              <a:t>-cc-</a:t>
            </a:r>
            <a:r>
              <a:rPr lang="tr-TR" dirty="0" err="1" smtClean="0"/>
              <a:t>dd</a:t>
            </a:r>
            <a:r>
              <a:rPr lang="tr-TR" dirty="0" smtClean="0"/>
              <a:t> gibi bir düzene sahip olan «düz uyaklı» bir nazım biçimidir. Divan şiirindeki «mesnevi» nazım biçimini andırmakla birlikte beyitler arasında anlam bütünlüğü ve konu birliğinin bulunması, çeşitli ölçü ve kalıplarda yazılabilmesi gibi bakımlardan mesnevi nazım biçiminden ayrılır. Ayrıca bu nazım biçimiyle yazılan şiirler, mesneviler kadar uzun değildir.</a:t>
            </a:r>
          </a:p>
          <a:p>
            <a:r>
              <a:rPr lang="tr-TR" dirty="0" smtClean="0"/>
              <a:t>B) Üçlüler</a:t>
            </a:r>
          </a:p>
          <a:p>
            <a:r>
              <a:rPr lang="tr-TR" dirty="0" smtClean="0"/>
              <a:t>Kendi içinde de gruplandırılabilen bu nazım biçimi, üç dizeli bölümlerden oluşmaktadır. İlk örneklerine Tanzimat Döneminde rastlanır. Üçlüler de kendi içinde şöyle sınıflandırılmaktadır:</a:t>
            </a:r>
            <a:endParaRPr lang="tr-TR" dirty="0"/>
          </a:p>
        </p:txBody>
      </p:sp>
    </p:spTree>
    <p:extLst>
      <p:ext uri="{BB962C8B-B14F-4D97-AF65-F5344CB8AC3E}">
        <p14:creationId xmlns:p14="http://schemas.microsoft.com/office/powerpoint/2010/main" val="1727065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1. </a:t>
            </a:r>
            <a:r>
              <a:rPr lang="tr-TR" dirty="0" err="1" smtClean="0"/>
              <a:t>Vilanel</a:t>
            </a:r>
            <a:endParaRPr lang="tr-TR" dirty="0" smtClean="0"/>
          </a:p>
          <a:p>
            <a:pPr marL="0" indent="0">
              <a:buNone/>
            </a:pPr>
            <a:r>
              <a:rPr lang="tr-TR" dirty="0" smtClean="0"/>
              <a:t>Genellikle 4, 6 ya da 8 bent sayısına sahiptir. İlk üçlükteki ilk ve son dize, diğer üçlüklerde nakarat gibi yinelenir.</a:t>
            </a:r>
          </a:p>
          <a:p>
            <a:r>
              <a:rPr lang="tr-TR" dirty="0" smtClean="0"/>
              <a:t>2. </a:t>
            </a:r>
            <a:r>
              <a:rPr lang="tr-TR" dirty="0" err="1" smtClean="0"/>
              <a:t>Terza</a:t>
            </a:r>
            <a:r>
              <a:rPr lang="tr-TR" dirty="0" smtClean="0"/>
              <a:t> </a:t>
            </a:r>
            <a:r>
              <a:rPr lang="tr-TR" dirty="0" err="1" smtClean="0"/>
              <a:t>Rima</a:t>
            </a:r>
            <a:endParaRPr lang="tr-TR" dirty="0" smtClean="0"/>
          </a:p>
          <a:p>
            <a:pPr marL="0" indent="0">
              <a:buNone/>
            </a:pPr>
            <a:r>
              <a:rPr lang="tr-TR" dirty="0" err="1" smtClean="0"/>
              <a:t>Örüşük</a:t>
            </a:r>
            <a:r>
              <a:rPr lang="tr-TR" dirty="0" smtClean="0"/>
              <a:t> üçlü de denilir. Uyak düzeni aba-</a:t>
            </a:r>
            <a:r>
              <a:rPr lang="tr-TR" dirty="0" err="1" smtClean="0"/>
              <a:t>bcb</a:t>
            </a:r>
            <a:r>
              <a:rPr lang="tr-TR" dirty="0" smtClean="0"/>
              <a:t>-</a:t>
            </a:r>
            <a:r>
              <a:rPr lang="tr-TR" dirty="0" err="1" smtClean="0"/>
              <a:t>ded</a:t>
            </a:r>
            <a:r>
              <a:rPr lang="tr-TR" dirty="0" smtClean="0"/>
              <a:t>- efe-f biçimindedir. Bent sayısı için bir sınırlama söz konusu değildir. Üç dizeli bentlerden ve son da tek dizeden oluşur.</a:t>
            </a:r>
          </a:p>
          <a:p>
            <a:r>
              <a:rPr lang="tr-TR" dirty="0" smtClean="0"/>
              <a:t>3. </a:t>
            </a:r>
            <a:r>
              <a:rPr lang="tr-TR" dirty="0" err="1" smtClean="0"/>
              <a:t>Terner</a:t>
            </a:r>
            <a:endParaRPr lang="tr-TR" dirty="0" smtClean="0"/>
          </a:p>
          <a:p>
            <a:pPr marL="0" indent="0">
              <a:buNone/>
            </a:pPr>
            <a:r>
              <a:rPr lang="tr-TR" dirty="0" smtClean="0"/>
              <a:t>Üç dizeden oluşan bentlerinde aynı türden uyak vardır. Bent ve ölçü bakımından sınırlanmış değildir. Uyak düzeni </a:t>
            </a:r>
            <a:r>
              <a:rPr lang="tr-TR" dirty="0" err="1" smtClean="0"/>
              <a:t>aaa-kkk-aaa-kkk</a:t>
            </a:r>
            <a:r>
              <a:rPr lang="tr-TR" dirty="0" smtClean="0"/>
              <a:t> (a: açık, b: kapalı) biçimindedir.</a:t>
            </a:r>
            <a:endParaRPr lang="tr-TR" dirty="0"/>
          </a:p>
        </p:txBody>
      </p:sp>
    </p:spTree>
    <p:extLst>
      <p:ext uri="{BB962C8B-B14F-4D97-AF65-F5344CB8AC3E}">
        <p14:creationId xmlns:p14="http://schemas.microsoft.com/office/powerpoint/2010/main" val="4270872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C) Dörtlüler</a:t>
            </a:r>
          </a:p>
          <a:p>
            <a:r>
              <a:rPr lang="tr-TR" dirty="0" smtClean="0"/>
              <a:t>1. Çapraz Uyaklılar</a:t>
            </a:r>
          </a:p>
          <a:p>
            <a:pPr marL="0" indent="0">
              <a:buNone/>
            </a:pPr>
            <a:r>
              <a:rPr lang="tr-TR" dirty="0" smtClean="0"/>
              <a:t>Uyak düzeni </a:t>
            </a:r>
            <a:r>
              <a:rPr lang="tr-TR" dirty="0" err="1" smtClean="0"/>
              <a:t>abab-cdcd-efef</a:t>
            </a:r>
            <a:r>
              <a:rPr lang="tr-TR" dirty="0" smtClean="0"/>
              <a:t> biçimindedir.</a:t>
            </a:r>
          </a:p>
          <a:p>
            <a:r>
              <a:rPr lang="tr-TR" dirty="0" smtClean="0"/>
              <a:t>2. Yarı Çapraz Uyaklılar</a:t>
            </a:r>
          </a:p>
          <a:p>
            <a:pPr marL="0" indent="0">
              <a:buNone/>
            </a:pPr>
            <a:r>
              <a:rPr lang="tr-TR" dirty="0" smtClean="0"/>
              <a:t>Bentlerin 1. ve 3. dizeleri serbest, 2. ve 4. dizeleri aralarında uyaklıdır. Uyak düzeni </a:t>
            </a:r>
            <a:r>
              <a:rPr lang="tr-TR" dirty="0" err="1" smtClean="0"/>
              <a:t>xaxa-xbxb-xcxc</a:t>
            </a:r>
            <a:r>
              <a:rPr lang="tr-TR" dirty="0" smtClean="0"/>
              <a:t> biçimindedir.</a:t>
            </a:r>
          </a:p>
          <a:p>
            <a:r>
              <a:rPr lang="tr-TR" dirty="0" smtClean="0"/>
              <a:t>3. Sarmal Uyaklılar</a:t>
            </a:r>
          </a:p>
          <a:p>
            <a:pPr marL="0" indent="0">
              <a:buNone/>
            </a:pPr>
            <a:r>
              <a:rPr lang="tr-TR" dirty="0" smtClean="0"/>
              <a:t>Uyak düzeni </a:t>
            </a:r>
            <a:r>
              <a:rPr lang="tr-TR" dirty="0" err="1" smtClean="0"/>
              <a:t>abba-cddc-effe</a:t>
            </a:r>
            <a:r>
              <a:rPr lang="tr-TR" dirty="0" smtClean="0"/>
              <a:t> biçimindedir. Bent sayısı ve konu sınırı yoktur.</a:t>
            </a:r>
          </a:p>
          <a:p>
            <a:r>
              <a:rPr lang="tr-TR" dirty="0" smtClean="0"/>
              <a:t>4. </a:t>
            </a:r>
            <a:r>
              <a:rPr lang="tr-TR" dirty="0" err="1" smtClean="0"/>
              <a:t>Pantum</a:t>
            </a:r>
            <a:endParaRPr lang="tr-TR" dirty="0" smtClean="0"/>
          </a:p>
          <a:p>
            <a:pPr marL="0" indent="0">
              <a:buNone/>
            </a:pPr>
            <a:r>
              <a:rPr lang="tr-TR" dirty="0" smtClean="0"/>
              <a:t>Dörtlüklerin 2. ve 3. dizeleri, sonraki dörtlüklerin 1. ve 3. dizeleri olarak yinelenir.</a:t>
            </a:r>
          </a:p>
          <a:p>
            <a:r>
              <a:rPr lang="tr-TR" dirty="0" smtClean="0"/>
              <a:t>5. </a:t>
            </a:r>
            <a:r>
              <a:rPr lang="tr-TR" dirty="0" err="1" smtClean="0"/>
              <a:t>Rondel</a:t>
            </a:r>
            <a:endParaRPr lang="tr-TR" dirty="0" smtClean="0"/>
          </a:p>
          <a:p>
            <a:pPr marL="0" indent="0">
              <a:buNone/>
            </a:pPr>
            <a:r>
              <a:rPr lang="tr-TR" dirty="0" smtClean="0"/>
              <a:t>4+4+5=13 dizelik üç bentten oluşur. İlk bendin 1. dizesi, 2. bendin 3. ve şiirin son dizesi olarak; ilk bendin 2. dizesi, 2. bendin 4. dizesi olarak yinelenir.</a:t>
            </a:r>
          </a:p>
          <a:p>
            <a:r>
              <a:rPr lang="tr-TR" dirty="0" smtClean="0"/>
              <a:t>6. </a:t>
            </a:r>
            <a:r>
              <a:rPr lang="tr-TR" dirty="0" err="1" smtClean="0"/>
              <a:t>Rime-Plat</a:t>
            </a:r>
            <a:endParaRPr lang="tr-TR" dirty="0" smtClean="0"/>
          </a:p>
          <a:p>
            <a:pPr marL="0" indent="0">
              <a:buNone/>
            </a:pPr>
            <a:r>
              <a:rPr lang="tr-TR" dirty="0" smtClean="0"/>
              <a:t>Uyak düzeni </a:t>
            </a:r>
            <a:r>
              <a:rPr lang="tr-TR" dirty="0" err="1" smtClean="0"/>
              <a:t>aabb-ccdd-eeff</a:t>
            </a:r>
            <a:r>
              <a:rPr lang="tr-TR" dirty="0" smtClean="0"/>
              <a:t> biçimindedir.</a:t>
            </a:r>
          </a:p>
          <a:p>
            <a:endParaRPr lang="tr-TR" dirty="0"/>
          </a:p>
        </p:txBody>
      </p:sp>
    </p:spTree>
    <p:extLst>
      <p:ext uri="{BB962C8B-B14F-4D97-AF65-F5344CB8AC3E}">
        <p14:creationId xmlns:p14="http://schemas.microsoft.com/office/powerpoint/2010/main" val="16456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 Sekizliler</a:t>
            </a:r>
          </a:p>
          <a:p>
            <a:r>
              <a:rPr lang="tr-TR" dirty="0" smtClean="0"/>
              <a:t>1. </a:t>
            </a:r>
            <a:r>
              <a:rPr lang="tr-TR" dirty="0" err="1" smtClean="0"/>
              <a:t>Ottava</a:t>
            </a:r>
            <a:r>
              <a:rPr lang="tr-TR" dirty="0" smtClean="0"/>
              <a:t> </a:t>
            </a:r>
            <a:r>
              <a:rPr lang="tr-TR" dirty="0" err="1" smtClean="0"/>
              <a:t>Rima</a:t>
            </a:r>
            <a:endParaRPr lang="tr-TR" dirty="0" smtClean="0"/>
          </a:p>
          <a:p>
            <a:pPr marL="0" indent="0">
              <a:buNone/>
            </a:pPr>
            <a:r>
              <a:rPr lang="tr-TR" dirty="0" smtClean="0"/>
              <a:t>Sekiz dizelik tek bentten oluşmasına karşın birden fazla bentten oluşan örnekleri de vardır. Uyak düzeni </a:t>
            </a:r>
            <a:r>
              <a:rPr lang="tr-TR" dirty="0" err="1" smtClean="0"/>
              <a:t>abababcc</a:t>
            </a:r>
            <a:r>
              <a:rPr lang="tr-TR" dirty="0" smtClean="0"/>
              <a:t> biçimindedir.</a:t>
            </a:r>
          </a:p>
          <a:p>
            <a:r>
              <a:rPr lang="tr-TR" dirty="0" smtClean="0"/>
              <a:t>2. </a:t>
            </a:r>
            <a:r>
              <a:rPr lang="tr-TR" dirty="0" err="1" smtClean="0"/>
              <a:t>Triyole</a:t>
            </a:r>
            <a:endParaRPr lang="tr-TR" dirty="0" smtClean="0"/>
          </a:p>
          <a:p>
            <a:pPr marL="0" indent="0">
              <a:buNone/>
            </a:pPr>
            <a:r>
              <a:rPr lang="tr-TR" dirty="0" smtClean="0"/>
              <a:t>Sekiz dizelik tek bentten ya da sekizer dizelik bentlerden oluşur. İlk dize, bendin 4. ve 7. dizesi olarak; 2. dizesi de 8. dize olarak yinelenir. Uyak düzeni </a:t>
            </a:r>
            <a:r>
              <a:rPr lang="tr-TR" dirty="0" err="1" smtClean="0"/>
              <a:t>abaaabab</a:t>
            </a:r>
            <a:r>
              <a:rPr lang="tr-TR" dirty="0" smtClean="0"/>
              <a:t> biçimindedir.</a:t>
            </a:r>
          </a:p>
          <a:p>
            <a:pPr marL="0" indent="0">
              <a:buNone/>
            </a:pPr>
            <a:endParaRPr lang="tr-TR" dirty="0"/>
          </a:p>
        </p:txBody>
      </p:sp>
    </p:spTree>
    <p:extLst>
      <p:ext uri="{BB962C8B-B14F-4D97-AF65-F5344CB8AC3E}">
        <p14:creationId xmlns:p14="http://schemas.microsoft.com/office/powerpoint/2010/main" val="1700968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E) Farklı Dize Sayısına Sahip Bentlerden Oluşanlar</a:t>
            </a:r>
          </a:p>
          <a:p>
            <a:r>
              <a:rPr lang="tr-TR" dirty="0" smtClean="0"/>
              <a:t>1. Sone</a:t>
            </a:r>
          </a:p>
          <a:p>
            <a:pPr marL="0" indent="0">
              <a:buNone/>
            </a:pPr>
            <a:r>
              <a:rPr lang="tr-TR" dirty="0" smtClean="0"/>
              <a:t>İki dörtlük ve iki üçlükten oluşan, 4 </a:t>
            </a:r>
            <a:r>
              <a:rPr lang="tr-TR" dirty="0" err="1" smtClean="0"/>
              <a:t>bentli</a:t>
            </a:r>
            <a:r>
              <a:rPr lang="tr-TR" dirty="0" smtClean="0"/>
              <a:t>, 14 dizeli, simetrik görünümlü bir nazım biçimidir.</a:t>
            </a:r>
          </a:p>
          <a:p>
            <a:pPr marL="0" indent="0">
              <a:buNone/>
            </a:pPr>
            <a:r>
              <a:rPr lang="tr-TR" dirty="0" smtClean="0"/>
              <a:t>Uyak düzeni bakımından iki grupta incelenir:</a:t>
            </a:r>
          </a:p>
          <a:p>
            <a:pPr marL="514350" indent="-514350">
              <a:buAutoNum type="alphaLcParenR"/>
            </a:pPr>
            <a:r>
              <a:rPr lang="tr-TR" dirty="0" smtClean="0"/>
              <a:t>İtalyan tipi sone</a:t>
            </a:r>
          </a:p>
          <a:p>
            <a:pPr marL="0" indent="0">
              <a:buNone/>
            </a:pPr>
            <a:r>
              <a:rPr lang="tr-TR" dirty="0" err="1" smtClean="0"/>
              <a:t>abba</a:t>
            </a:r>
            <a:r>
              <a:rPr lang="tr-TR" dirty="0" smtClean="0"/>
              <a:t>-</a:t>
            </a:r>
            <a:r>
              <a:rPr lang="tr-TR" dirty="0" err="1" smtClean="0"/>
              <a:t>abba</a:t>
            </a:r>
            <a:r>
              <a:rPr lang="tr-TR" dirty="0" smtClean="0"/>
              <a:t>-</a:t>
            </a:r>
            <a:r>
              <a:rPr lang="tr-TR" dirty="0" err="1" smtClean="0"/>
              <a:t>ccd</a:t>
            </a:r>
            <a:r>
              <a:rPr lang="tr-TR" dirty="0" smtClean="0"/>
              <a:t>-ede biçiminde bir uyak düzenine sahiptir.</a:t>
            </a:r>
          </a:p>
          <a:p>
            <a:pPr marL="0" indent="0">
              <a:buNone/>
            </a:pPr>
            <a:r>
              <a:rPr lang="tr-TR" dirty="0" smtClean="0"/>
              <a:t>b) Fransız tipi sone</a:t>
            </a:r>
          </a:p>
          <a:p>
            <a:pPr marL="0" indent="0">
              <a:buNone/>
            </a:pPr>
            <a:r>
              <a:rPr lang="tr-TR" dirty="0" err="1" smtClean="0"/>
              <a:t>abba-abba-ccd-eed</a:t>
            </a:r>
            <a:r>
              <a:rPr lang="tr-TR" dirty="0" smtClean="0"/>
              <a:t> biçiminde bir uyak düzeni vardır.</a:t>
            </a:r>
          </a:p>
          <a:p>
            <a:pPr marL="0" indent="0">
              <a:buNone/>
            </a:pPr>
            <a:r>
              <a:rPr lang="tr-TR" dirty="0" smtClean="0"/>
              <a:t>Türk şairleri, bu biçimlere ek olarak, uyak düzeninde çeşitli değişiklikler yaparak da soneyi kullanmışlardır.</a:t>
            </a:r>
            <a:endParaRPr lang="tr-TR" dirty="0"/>
          </a:p>
        </p:txBody>
      </p:sp>
    </p:spTree>
    <p:extLst>
      <p:ext uri="{BB962C8B-B14F-4D97-AF65-F5344CB8AC3E}">
        <p14:creationId xmlns:p14="http://schemas.microsoft.com/office/powerpoint/2010/main" val="573393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2. </a:t>
            </a:r>
            <a:r>
              <a:rPr lang="tr-TR" dirty="0" err="1" smtClean="0"/>
              <a:t>Rondo</a:t>
            </a:r>
            <a:endParaRPr lang="tr-TR" dirty="0" smtClean="0"/>
          </a:p>
          <a:p>
            <a:pPr marL="0" indent="0">
              <a:buNone/>
            </a:pPr>
            <a:r>
              <a:rPr lang="tr-TR" dirty="0" smtClean="0"/>
              <a:t>«3 bent ve 15 mısradan oluşur. Bu 15 mısraın ikisi 2. ve 3. bentlerin son mısraları birer kelimeli müstezattır.  Bunlar dikkate alınmazsa 3 </a:t>
            </a:r>
            <a:r>
              <a:rPr lang="tr-TR" dirty="0" err="1" smtClean="0"/>
              <a:t>benten</a:t>
            </a:r>
            <a:r>
              <a:rPr lang="tr-TR" dirty="0" smtClean="0"/>
              <a:t> birincisi,5, ikincisi 3 ve üçüncüsü 5 mısralı olur. 13 mısra içinde biri açık diğeri kapalı iki cins kafiye kullanılır. Bu suretle 1. beşliğin ilk mısraını sonunda kafiye 8, diğer tür kafiye ise 5 defa tekrarlanır. Önemli bir nokta da 2. ve 3. bentlerin sonunda 1. bendin ilk mısraının ilk kelimesinin müstezat olarak tekrarlanmasıdır. Müstezat olan kelimeyi münasebetli bir şekilde veya şaşırtıcı bir son oluşturacak şekilde ve bazen 1. mısradaki anlamından bambaşka bir anlamda kullanmalıdır. Mısralar 8 veya 10 heceliktir.» </a:t>
            </a:r>
          </a:p>
          <a:p>
            <a:pPr marL="0" indent="0">
              <a:buNone/>
            </a:pPr>
            <a:r>
              <a:rPr lang="tr-TR" dirty="0" smtClean="0"/>
              <a:t>(Nurullah Çetin, Şiir Çözümleme Yöntemi, Öncü Kitap, Ankara, 2004, s.152.)</a:t>
            </a:r>
            <a:br>
              <a:rPr lang="tr-TR" dirty="0" smtClean="0"/>
            </a:br>
            <a:r>
              <a:rPr lang="tr-TR" dirty="0" smtClean="0"/>
              <a:t>Bunlara,</a:t>
            </a:r>
          </a:p>
          <a:p>
            <a:pPr marL="0" indent="0">
              <a:buNone/>
            </a:pPr>
            <a:r>
              <a:rPr lang="tr-TR" dirty="0" smtClean="0"/>
              <a:t>3. </a:t>
            </a:r>
            <a:r>
              <a:rPr lang="tr-TR" dirty="0" err="1" smtClean="0"/>
              <a:t>Balad</a:t>
            </a:r>
            <a:r>
              <a:rPr lang="tr-TR" dirty="0" smtClean="0"/>
              <a:t>,</a:t>
            </a:r>
          </a:p>
          <a:p>
            <a:pPr marL="0" indent="0">
              <a:buNone/>
            </a:pPr>
            <a:r>
              <a:rPr lang="tr-TR" dirty="0" smtClean="0"/>
              <a:t>4. </a:t>
            </a:r>
            <a:r>
              <a:rPr lang="tr-TR" dirty="0" err="1" smtClean="0"/>
              <a:t>İambos</a:t>
            </a:r>
            <a:r>
              <a:rPr lang="tr-TR" dirty="0" smtClean="0"/>
              <a:t> da eklenebilir.</a:t>
            </a:r>
            <a:endParaRPr lang="tr-TR" dirty="0"/>
          </a:p>
        </p:txBody>
      </p:sp>
    </p:spTree>
    <p:extLst>
      <p:ext uri="{BB962C8B-B14F-4D97-AF65-F5344CB8AC3E}">
        <p14:creationId xmlns:p14="http://schemas.microsoft.com/office/powerpoint/2010/main" val="3952788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Belirli bir düzene, yapılanışa sahip zorunda olmayan «serbest nazım» biçimleri de o metne özgü yapısı içinde çeşitli biçimlerde bir sınıflandırmaya uygun olarak incelenebilir.</a:t>
            </a:r>
          </a:p>
          <a:p>
            <a:r>
              <a:rPr lang="tr-TR" dirty="0" smtClean="0"/>
              <a:t>Dize sayısı eşit bentlerle kurulan,</a:t>
            </a:r>
          </a:p>
          <a:p>
            <a:r>
              <a:rPr lang="tr-TR" dirty="0" smtClean="0"/>
              <a:t>Dize sayısı farklı bentlerle kurulan,</a:t>
            </a:r>
          </a:p>
          <a:p>
            <a:r>
              <a:rPr lang="tr-TR" dirty="0" smtClean="0"/>
              <a:t>Kısa,</a:t>
            </a:r>
          </a:p>
          <a:p>
            <a:r>
              <a:rPr lang="tr-TR" dirty="0" smtClean="0"/>
              <a:t>Uzun,</a:t>
            </a:r>
          </a:p>
          <a:p>
            <a:r>
              <a:rPr lang="tr-TR" dirty="0" smtClean="0"/>
              <a:t>Düzyazı (mensur) şiir</a:t>
            </a:r>
          </a:p>
          <a:p>
            <a:pPr marL="0" indent="0">
              <a:buNone/>
            </a:pPr>
            <a:r>
              <a:rPr lang="tr-TR" dirty="0"/>
              <a:t>g</a:t>
            </a:r>
            <a:r>
              <a:rPr lang="tr-TR" dirty="0" smtClean="0"/>
              <a:t>ibi </a:t>
            </a:r>
            <a:r>
              <a:rPr lang="tr-TR" smtClean="0"/>
              <a:t>sınıflandırmalar mümkündür.</a:t>
            </a:r>
            <a:endParaRPr lang="tr-TR" dirty="0"/>
          </a:p>
        </p:txBody>
      </p:sp>
    </p:spTree>
    <p:extLst>
      <p:ext uri="{BB962C8B-B14F-4D97-AF65-F5344CB8AC3E}">
        <p14:creationId xmlns:p14="http://schemas.microsoft.com/office/powerpoint/2010/main" val="269554207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662</Words>
  <Application>Microsoft Office PowerPoint</Application>
  <PresentationFormat>Geniş ekran</PresentationFormat>
  <Paragraphs>53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Yeni Nazım Biçimleri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Nazım Biçimleri</dc:title>
  <dc:creator>pc</dc:creator>
  <cp:lastModifiedBy>pc</cp:lastModifiedBy>
  <cp:revision>9</cp:revision>
  <dcterms:created xsi:type="dcterms:W3CDTF">2020-04-30T23:52:03Z</dcterms:created>
  <dcterms:modified xsi:type="dcterms:W3CDTF">2020-05-04T01:12:57Z</dcterms:modified>
</cp:coreProperties>
</file>