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10" r:id="rId3"/>
    <p:sldId id="311" r:id="rId4"/>
    <p:sldId id="312" r:id="rId5"/>
    <p:sldId id="313" r:id="rId6"/>
    <p:sldId id="314" r:id="rId7"/>
    <p:sldId id="319" r:id="rId8"/>
    <p:sldId id="32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FE205C-DB6B-A342-9F7E-10D25D0235D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3BE3287-08B1-E646-9217-33D83CF155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CAA9734-A93C-924E-B81E-D73FA1EF05CB}"/>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D6089B84-3C37-F749-9BA1-6A4D0F86CEC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2F20103-441D-544F-849D-803242E7C8AF}"/>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401568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208BFF-E70F-7A47-80EF-73663605B25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D081103-5478-D840-9C67-6AF0E51C504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E49598-CC3C-9A4F-9C8F-37EB2AC50078}"/>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314F7A4A-F9C8-F145-9A73-5661047D0A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0B15CEF-9389-7B44-9AE4-A731A0477FF2}"/>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358231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CB783C8-25D3-D54E-9940-6C154E2272D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7F9824D-370E-F849-AA94-DA4EA665BB2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AE3338-A562-9E4A-B036-BCDDD5ECBEA8}"/>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BF08A660-52F0-2E4F-A1AC-831C76F55D6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63A379-E49F-AC4C-AB66-4B80762340E1}"/>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180444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786C70-A262-C342-8ABE-FC7D9175CF7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DC9AA86-C248-084D-AAD5-9F958156624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BD2064C-C75A-7240-ACCA-474F8C1BD610}"/>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55FF4401-5CBF-0D42-BC24-3CCC7A9820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503F21-98C5-244B-B067-63DBA6FC7011}"/>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1650896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95A461-F959-534C-97D2-CC3D0FCD81C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CC72CA4-5CE1-0D4D-9E36-93E9F5FF22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97B67B6-21E0-A147-ADCB-0F45FB1D14E1}"/>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FE0E0D72-37E4-CB4B-8281-A025A565FA1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563EDA7-6591-8F40-A121-148139C14A03}"/>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3347346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E07D05-D5D5-CF4A-BEC6-AB99BCE759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6D0FA6-02B8-674E-AE5C-CC22C6EE458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70EC91F-D52F-FA46-98D9-C03846974FB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79C8197-23AA-7D45-AA38-6A5D565C204A}"/>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6" name="Alt Bilgi Yer Tutucusu 5">
            <a:extLst>
              <a:ext uri="{FF2B5EF4-FFF2-40B4-BE49-F238E27FC236}">
                <a16:creationId xmlns:a16="http://schemas.microsoft.com/office/drawing/2014/main" id="{3032CF24-1161-564A-B094-E29684EE4BA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59DB0A2-64CA-2940-86F3-C6C40FFD8E3E}"/>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2625065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1B56B0-C313-6041-A0D6-8A86595F686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C61E601-27DE-F443-BFE3-15C226B335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CE34A2D-1FA1-2E47-98EC-F6BCFD2302D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FF65853-6870-0849-9157-11DA315123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59198BB-FCF4-F04C-AF9E-10B90BB2B18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A57549B-233D-8B47-832B-97DA78FA0208}"/>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8" name="Alt Bilgi Yer Tutucusu 7">
            <a:extLst>
              <a:ext uri="{FF2B5EF4-FFF2-40B4-BE49-F238E27FC236}">
                <a16:creationId xmlns:a16="http://schemas.microsoft.com/office/drawing/2014/main" id="{12E8E661-321F-0544-A5A8-2853F671C00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EAF87CA-88AF-254A-84B7-03E0C4C690DB}"/>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300116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6B5FD3-EB6F-7F4A-B5D7-2872531B5A9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2FB63A9-A71F-CE49-B2C1-AFA5DE1BF347}"/>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4" name="Alt Bilgi Yer Tutucusu 3">
            <a:extLst>
              <a:ext uri="{FF2B5EF4-FFF2-40B4-BE49-F238E27FC236}">
                <a16:creationId xmlns:a16="http://schemas.microsoft.com/office/drawing/2014/main" id="{3F0E2BF2-0E2D-AD43-A421-FD64012BA91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071FCE0-2730-A046-B9C0-C306471EE120}"/>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344608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0B395C1-5205-9E4D-9EC5-259594922FD7}"/>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3" name="Alt Bilgi Yer Tutucusu 2">
            <a:extLst>
              <a:ext uri="{FF2B5EF4-FFF2-40B4-BE49-F238E27FC236}">
                <a16:creationId xmlns:a16="http://schemas.microsoft.com/office/drawing/2014/main" id="{A37ECA0A-880F-4E4A-B6D8-8E32961C0D3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736BD5A-ADE3-8543-B8D4-6D247BC663A0}"/>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212852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FA64A3-714E-1D4F-89A9-7E17793EC64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841D86A-2EA2-C449-931E-D74F9B88AC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7FB690B-1579-1341-9146-31A233DCE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A341B2F-C2B2-E440-BC28-6DC8E7679785}"/>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6" name="Alt Bilgi Yer Tutucusu 5">
            <a:extLst>
              <a:ext uri="{FF2B5EF4-FFF2-40B4-BE49-F238E27FC236}">
                <a16:creationId xmlns:a16="http://schemas.microsoft.com/office/drawing/2014/main" id="{0CA2A3FF-5B63-C142-842F-5B8BA1F85F6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731FF0E-2B3C-454E-A495-DB3AB9881A67}"/>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3568845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FFED66-085D-EB45-B29C-C47B6F54BDD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F17AC46-9FBF-1E41-AEC4-ACF47E6C42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265A78A-774C-CE42-A3C7-2B35BCBA2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5B13E3A-A316-2E49-BA2F-21F516ABFB0C}"/>
              </a:ext>
            </a:extLst>
          </p:cNvPr>
          <p:cNvSpPr>
            <a:spLocks noGrp="1"/>
          </p:cNvSpPr>
          <p:nvPr>
            <p:ph type="dt" sz="half" idx="10"/>
          </p:nvPr>
        </p:nvSpPr>
        <p:spPr/>
        <p:txBody>
          <a:bodyPr/>
          <a:lstStyle/>
          <a:p>
            <a:fld id="{14BDC2EB-A311-A947-AC23-88D03A3EC8EF}" type="datetimeFigureOut">
              <a:rPr lang="tr-TR" smtClean="0"/>
              <a:t>31.01.2020</a:t>
            </a:fld>
            <a:endParaRPr lang="tr-TR"/>
          </a:p>
        </p:txBody>
      </p:sp>
      <p:sp>
        <p:nvSpPr>
          <p:cNvPr id="6" name="Alt Bilgi Yer Tutucusu 5">
            <a:extLst>
              <a:ext uri="{FF2B5EF4-FFF2-40B4-BE49-F238E27FC236}">
                <a16:creationId xmlns:a16="http://schemas.microsoft.com/office/drawing/2014/main" id="{A17DC9B6-F427-E240-806B-1A6F4F3DF1B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327EF0-89C4-F142-BF8A-742490F6FCDB}"/>
              </a:ext>
            </a:extLst>
          </p:cNvPr>
          <p:cNvSpPr>
            <a:spLocks noGrp="1"/>
          </p:cNvSpPr>
          <p:nvPr>
            <p:ph type="sldNum" sz="quarter" idx="12"/>
          </p:nvPr>
        </p:nvSpPr>
        <p:spPr/>
        <p:txBody>
          <a:bodyPr/>
          <a:lstStyle/>
          <a:p>
            <a:fld id="{53ACEA8A-6B34-DE45-B1A8-3433379CC549}" type="slidenum">
              <a:rPr lang="tr-TR" smtClean="0"/>
              <a:t>‹#›</a:t>
            </a:fld>
            <a:endParaRPr lang="tr-TR"/>
          </a:p>
        </p:txBody>
      </p:sp>
    </p:spTree>
    <p:extLst>
      <p:ext uri="{BB962C8B-B14F-4D97-AF65-F5344CB8AC3E}">
        <p14:creationId xmlns:p14="http://schemas.microsoft.com/office/powerpoint/2010/main" val="175395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D282503-888A-674B-8E68-1D87924731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2883629-25DA-7B4D-A542-D87F78E59B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B3EB7E-85E8-2849-AFA0-0E0FB15F55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C2EB-A311-A947-AC23-88D03A3EC8EF}" type="datetimeFigureOut">
              <a:rPr lang="tr-TR" smtClean="0"/>
              <a:t>31.01.2020</a:t>
            </a:fld>
            <a:endParaRPr lang="tr-TR"/>
          </a:p>
        </p:txBody>
      </p:sp>
      <p:sp>
        <p:nvSpPr>
          <p:cNvPr id="5" name="Alt Bilgi Yer Tutucusu 4">
            <a:extLst>
              <a:ext uri="{FF2B5EF4-FFF2-40B4-BE49-F238E27FC236}">
                <a16:creationId xmlns:a16="http://schemas.microsoft.com/office/drawing/2014/main" id="{C2A25E27-3AA9-BB49-965B-EDD8366E3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D76FFE0-15CA-6A4A-BDF0-3F4BA14A75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CEA8A-6B34-DE45-B1A8-3433379CC549}" type="slidenum">
              <a:rPr lang="tr-TR" smtClean="0"/>
              <a:t>‹#›</a:t>
            </a:fld>
            <a:endParaRPr lang="tr-TR"/>
          </a:p>
        </p:txBody>
      </p:sp>
    </p:spTree>
    <p:extLst>
      <p:ext uri="{BB962C8B-B14F-4D97-AF65-F5344CB8AC3E}">
        <p14:creationId xmlns:p14="http://schemas.microsoft.com/office/powerpoint/2010/main" val="1889784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D8068B-CCD8-104F-98DD-B6F738C8BF85}"/>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03A0A462-CADC-2B41-87B3-B2E8F0E58752}"/>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81557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Unvan 1">
            <a:extLst>
              <a:ext uri="{FF2B5EF4-FFF2-40B4-BE49-F238E27FC236}">
                <a16:creationId xmlns:a16="http://schemas.microsoft.com/office/drawing/2014/main" id="{EA2597E5-BFEC-EF49-9CDC-48CC7DAB96D1}"/>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7107" name="İçerik Yer Tutucusu 2">
            <a:extLst>
              <a:ext uri="{FF2B5EF4-FFF2-40B4-BE49-F238E27FC236}">
                <a16:creationId xmlns:a16="http://schemas.microsoft.com/office/drawing/2014/main" id="{6D8294B4-5A02-9A48-B9DB-534F5C11B4CF}"/>
              </a:ext>
            </a:extLst>
          </p:cNvPr>
          <p:cNvSpPr>
            <a:spLocks noGrp="1"/>
          </p:cNvSpPr>
          <p:nvPr>
            <p:ph sz="quarter" idx="1"/>
          </p:nvPr>
        </p:nvSpPr>
        <p:spPr>
          <a:xfrm>
            <a:off x="2136775" y="1600200"/>
            <a:ext cx="8153400" cy="4495800"/>
          </a:xfrm>
        </p:spPr>
        <p:txBody>
          <a:bodyPr/>
          <a:lstStyle/>
          <a:p>
            <a:pPr algn="just"/>
            <a:r>
              <a:rPr lang="tr-TR" altLang="tr-TR" sz="1800"/>
              <a:t>Mülki Amirin Vereceği Kararlar</a:t>
            </a:r>
          </a:p>
          <a:p>
            <a:pPr algn="just"/>
            <a:r>
              <a:rPr lang="tr-TR" altLang="tr-TR" sz="1800"/>
              <a:t>a) Kendisine ve gerekiyorsa beraberindeki çocuklara, bulunduğu yerde veya başka bir yerde uygun barınma yeri sağlanması,</a:t>
            </a:r>
          </a:p>
          <a:p>
            <a:pPr algn="just"/>
            <a:r>
              <a:rPr lang="tr-TR" altLang="tr-TR" sz="1800"/>
              <a:t>b) Diğer kanunlar kapsamında yapılacak yardımlar saklı kalmak üzere, geç</a:t>
            </a:r>
            <a:r>
              <a:rPr lang="tr-TR" altLang="tr-TR" sz="1800" b="1"/>
              <a:t>ici maddi yard</a:t>
            </a:r>
            <a:r>
              <a:rPr lang="tr-TR" altLang="tr-TR" sz="1800"/>
              <a:t>ım yapılması,</a:t>
            </a:r>
          </a:p>
          <a:p>
            <a:pPr algn="just"/>
            <a:r>
              <a:rPr lang="tr-TR" altLang="tr-TR" sz="1800"/>
              <a:t>c) Psikolojik, meslekî, hukukî ve sosyal bakımdan rehberlik ve danışmanlı</a:t>
            </a:r>
            <a:r>
              <a:rPr lang="tr-TR" altLang="tr-TR" sz="1800" b="1"/>
              <a:t>k hizmeti</a:t>
            </a:r>
            <a:r>
              <a:rPr lang="tr-TR" altLang="tr-TR" sz="1800"/>
              <a:t> verilmesi,</a:t>
            </a:r>
          </a:p>
          <a:p>
            <a:pPr algn="just"/>
            <a:r>
              <a:rPr lang="tr-TR" altLang="tr-TR" sz="1800"/>
              <a:t>ç) Hayatî tehlikesinin bulunması hâlinde, ilgilinin talebi üzerine veya resen geç</a:t>
            </a:r>
            <a:r>
              <a:rPr lang="tr-TR" altLang="tr-TR" sz="1800" b="1"/>
              <a:t>ici koruma alt</a:t>
            </a:r>
            <a:r>
              <a:rPr lang="tr-TR" altLang="tr-TR" sz="1800"/>
              <a:t>ı</a:t>
            </a:r>
            <a:r>
              <a:rPr lang="tr-TR" altLang="tr-TR" sz="1800" b="1"/>
              <a:t>na al</a:t>
            </a:r>
            <a:r>
              <a:rPr lang="tr-TR" altLang="tr-TR" sz="1800"/>
              <a:t>ınması,</a:t>
            </a:r>
          </a:p>
          <a:p>
            <a:pPr algn="just"/>
            <a:r>
              <a:rPr lang="tr-TR" altLang="tr-TR" sz="1800"/>
              <a:t>d) Gerekli olması hâlinde, korunan kişinin çocukları varsa çalışma yaşamına katılımını desteklemek üzere dört ay, kişinin çalışması hâlinde ise iki aylık süre ile sınırlı olmak kaydıyla, on altı yaşından büyükler için her yıl belirlenen aylık net asgari ücret tutarının yarısını geçmemek ve belgelendirilmek şartıyla Bakanlık bütçesinin ilgili tertibinden karşılanmak suretiyle kreş </a:t>
            </a:r>
            <a:r>
              <a:rPr lang="tr-TR" altLang="tr-TR" sz="1800" b="1"/>
              <a:t>imk</a:t>
            </a:r>
            <a:r>
              <a:rPr lang="tr-TR" altLang="tr-TR" sz="1800"/>
              <a:t>ânının sağlanması.</a:t>
            </a:r>
          </a:p>
          <a:p>
            <a:endParaRPr lang="tr-TR" altLang="tr-TR"/>
          </a:p>
        </p:txBody>
      </p:sp>
    </p:spTree>
    <p:extLst>
      <p:ext uri="{BB962C8B-B14F-4D97-AF65-F5344CB8AC3E}">
        <p14:creationId xmlns:p14="http://schemas.microsoft.com/office/powerpoint/2010/main" val="274447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Unvan 1">
            <a:extLst>
              <a:ext uri="{FF2B5EF4-FFF2-40B4-BE49-F238E27FC236}">
                <a16:creationId xmlns:a16="http://schemas.microsoft.com/office/drawing/2014/main" id="{7D1A5CE1-3294-8D46-8268-9CA02F2994BD}"/>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8131" name="İçerik Yer Tutucusu 2">
            <a:extLst>
              <a:ext uri="{FF2B5EF4-FFF2-40B4-BE49-F238E27FC236}">
                <a16:creationId xmlns:a16="http://schemas.microsoft.com/office/drawing/2014/main" id="{BAF275D6-31DA-BE45-A671-917F4B54891A}"/>
              </a:ext>
            </a:extLst>
          </p:cNvPr>
          <p:cNvSpPr>
            <a:spLocks noGrp="1"/>
          </p:cNvSpPr>
          <p:nvPr>
            <p:ph sz="quarter" idx="1"/>
          </p:nvPr>
        </p:nvSpPr>
        <p:spPr>
          <a:xfrm>
            <a:off x="2136775" y="1600200"/>
            <a:ext cx="8153400" cy="4495800"/>
          </a:xfrm>
        </p:spPr>
        <p:txBody>
          <a:bodyPr/>
          <a:lstStyle/>
          <a:p>
            <a:pPr algn="just"/>
            <a:r>
              <a:rPr lang="tr-TR" altLang="tr-TR" sz="1800"/>
              <a:t>Barınma Yeri</a:t>
            </a:r>
          </a:p>
          <a:p>
            <a:pPr algn="just"/>
            <a:r>
              <a:rPr lang="tr-TR" altLang="tr-TR" sz="1800"/>
              <a:t>(1) Hakkında barınma yeri sağlanmasına karar verilen kişiler, Bakanlığa ait veya Bakanlığın gözetim ve denetimi altında bulunan yerlerde; barınma yerlerinin yetersiz kaldığı hâllerde ise mülkî amirin, acele hâllerde kolluğun veya Bakanlığın talebi üzerine kamu kurum ve kuruluşlarına ait sosyal tesis, yurt veya benzeri yerlerde güvenli nakli sağlanıncaya kadar geçici olarak barındırılır.</a:t>
            </a:r>
          </a:p>
          <a:p>
            <a:pPr algn="just"/>
            <a:r>
              <a:rPr lang="tr-TR" altLang="tr-TR" sz="1800"/>
              <a:t>(2) Korunan kişi varsa beraberindeki çocukları ile birlikte ŞÖNİM tarafından Bakanlığa bağlı veya Bakanlığın denetimi altında bulunan barınma yerlerine güvenli nakli sağlanıncaya kadar, bedeli ödenerek ve geçici barınmanın sağlandığı yer kolluğu tarafından kişinin güvenliği sağlanarak sosyal tesis, yurt ve benzeri yerlerde geçici olarak barındırılır. Barınma ve iaşe giderleri, ŞÖNİM tarafından ödenir. Korunan kişinin yerleştirildiği yere ilişkin bilgi ŞÖNİM'e bildirilir. ŞÖNİM kişinin talebini de dikkate alarak uygun ilk kabul birimi veya konukevi hizmeti verilecek yeri belirler ve korunan kişinin buraya yerleş</a:t>
            </a:r>
            <a:r>
              <a:rPr lang="tr-TR" altLang="tr-TR" sz="1800" b="1"/>
              <a:t>tirilmesi</a:t>
            </a:r>
            <a:r>
              <a:rPr lang="tr-TR" altLang="tr-TR" sz="1800"/>
              <a:t>ni sağlar</a:t>
            </a:r>
          </a:p>
          <a:p>
            <a:pPr algn="just"/>
            <a:endParaRPr lang="tr-TR" altLang="tr-TR" sz="1800"/>
          </a:p>
        </p:txBody>
      </p:sp>
    </p:spTree>
    <p:extLst>
      <p:ext uri="{BB962C8B-B14F-4D97-AF65-F5344CB8AC3E}">
        <p14:creationId xmlns:p14="http://schemas.microsoft.com/office/powerpoint/2010/main" val="51571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Unvan 1">
            <a:extLst>
              <a:ext uri="{FF2B5EF4-FFF2-40B4-BE49-F238E27FC236}">
                <a16:creationId xmlns:a16="http://schemas.microsoft.com/office/drawing/2014/main" id="{BC630318-216F-E748-915A-B1AE612009DA}"/>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9155" name="İçerik Yer Tutucusu 2">
            <a:extLst>
              <a:ext uri="{FF2B5EF4-FFF2-40B4-BE49-F238E27FC236}">
                <a16:creationId xmlns:a16="http://schemas.microsoft.com/office/drawing/2014/main" id="{F7AA5BFC-4B9D-F849-BFE3-04E7BBAE1EA4}"/>
              </a:ext>
            </a:extLst>
          </p:cNvPr>
          <p:cNvSpPr>
            <a:spLocks noGrp="1"/>
          </p:cNvSpPr>
          <p:nvPr>
            <p:ph sz="quarter" idx="1"/>
          </p:nvPr>
        </p:nvSpPr>
        <p:spPr>
          <a:xfrm>
            <a:off x="2136775" y="1600200"/>
            <a:ext cx="8153400" cy="4495800"/>
          </a:xfrm>
        </p:spPr>
        <p:txBody>
          <a:bodyPr>
            <a:normAutofit lnSpcReduction="10000"/>
          </a:bodyPr>
          <a:lstStyle/>
          <a:p>
            <a:pPr algn="just"/>
            <a:r>
              <a:rPr lang="tr-TR" altLang="tr-TR"/>
              <a:t> </a:t>
            </a:r>
            <a:r>
              <a:rPr lang="tr-TR" altLang="tr-TR" sz="1800"/>
              <a:t>Korunan kişi ve beraberindeki çocukların hayati tehlikesinin bulunması halinde konukevi, ilk kabul birimi veya diğer tesislere güvenli bir şekilde yerleştirilmesine kolluk tarafından refakat edilir. ŞÖNİM tarafından il içi ve il dışı nakillerde ulaşım için araç tahsis edilir ve ulaşım giderleri ile korunan kişinin zorunlu giderleri karşılanır.</a:t>
            </a:r>
          </a:p>
          <a:p>
            <a:pPr algn="just"/>
            <a:r>
              <a:rPr lang="tr-TR" altLang="tr-TR" sz="1800"/>
              <a:t>(4) Barınma yeri sağlanması tedbirinin kolluk amirince uygulandığı veya korunan kişinin kollukta bulunduğu hallerde, kolluk tarafından kişi ŞÖNİM'e ivedilikle ulaştırılır. Bunun mümkün olmaması halinde barınma ve iaşe giderleri Bakanlık bütçesinin ilgili tertibinden karşılanmak üzere kendisine ve beraberindekilere geçici barınma imkânı, ikinci fıkrada belirtilen şekilde sağlanır.</a:t>
            </a:r>
          </a:p>
          <a:p>
            <a:pPr algn="just"/>
            <a:r>
              <a:rPr lang="tr-TR" altLang="tr-TR" sz="1800"/>
              <a:t>(5) Mülki amirin veya kolluk amirinin kararı ile kamu kurum ve kuruluşlarına ait barınma yerlerine getirilen şiddet mağduru, başka herhangi bir karar veya onay aranmaksızın barınma yerine derhal kabul edilir.</a:t>
            </a:r>
          </a:p>
          <a:p>
            <a:pPr algn="just"/>
            <a:r>
              <a:rPr lang="tr-TR" altLang="tr-TR" sz="1800"/>
              <a:t>(6) Resen hakkında barınma yeri sağlanması tedbirine karar verilen kişinin barınma yerinde kalmak istememesi halinde aydınlatılmış rızası alınarak kalmak istediği yere ŞÖNİM tarafından ulaştırılır. Kişinin hayati tehlikesinin bulunması halinde kolluk refakati talep edilir.</a:t>
            </a:r>
          </a:p>
          <a:p>
            <a:endParaRPr lang="tr-TR" altLang="tr-TR"/>
          </a:p>
        </p:txBody>
      </p:sp>
    </p:spTree>
    <p:extLst>
      <p:ext uri="{BB962C8B-B14F-4D97-AF65-F5344CB8AC3E}">
        <p14:creationId xmlns:p14="http://schemas.microsoft.com/office/powerpoint/2010/main" val="3993830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Unvan 1">
            <a:extLst>
              <a:ext uri="{FF2B5EF4-FFF2-40B4-BE49-F238E27FC236}">
                <a16:creationId xmlns:a16="http://schemas.microsoft.com/office/drawing/2014/main" id="{04527CE7-995C-7E4A-9662-75943F2418F1}"/>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0179" name="İçerik Yer Tutucusu 2">
            <a:extLst>
              <a:ext uri="{FF2B5EF4-FFF2-40B4-BE49-F238E27FC236}">
                <a16:creationId xmlns:a16="http://schemas.microsoft.com/office/drawing/2014/main" id="{E61FCD6B-3462-7045-80A5-F3F3F413CFEA}"/>
              </a:ext>
            </a:extLst>
          </p:cNvPr>
          <p:cNvSpPr>
            <a:spLocks noGrp="1"/>
          </p:cNvSpPr>
          <p:nvPr>
            <p:ph sz="quarter" idx="1"/>
          </p:nvPr>
        </p:nvSpPr>
        <p:spPr>
          <a:xfrm>
            <a:off x="2136775" y="1600200"/>
            <a:ext cx="8153400" cy="4495800"/>
          </a:xfrm>
        </p:spPr>
        <p:txBody>
          <a:bodyPr/>
          <a:lstStyle/>
          <a:p>
            <a:r>
              <a:rPr lang="tr-TR" altLang="tr-TR"/>
              <a:t>Sistem ŞÖNİM’lere göre kurulmuş.Ancak sayıları az. Kolluk bu durumda ne yapacak? Giderleri Bakanlık sağlıyor. </a:t>
            </a:r>
          </a:p>
          <a:p>
            <a:endParaRPr lang="tr-TR" altLang="tr-TR"/>
          </a:p>
          <a:p>
            <a:r>
              <a:rPr lang="tr-TR" altLang="tr-TR"/>
              <a:t>Ankara’da ŞÖNİM görevini yerine getiriyor mu? Barınma yeri sağlamadaki sorunlar neler?</a:t>
            </a:r>
          </a:p>
          <a:p>
            <a:r>
              <a:rPr lang="tr-TR" altLang="tr-TR"/>
              <a:t>Barınma yerinde kadınlar kalmak istemiyor. Genelde ayrılıyorlar.Nedenleri neler?</a:t>
            </a:r>
          </a:p>
        </p:txBody>
      </p:sp>
    </p:spTree>
    <p:extLst>
      <p:ext uri="{BB962C8B-B14F-4D97-AF65-F5344CB8AC3E}">
        <p14:creationId xmlns:p14="http://schemas.microsoft.com/office/powerpoint/2010/main" val="783577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Unvan 1">
            <a:extLst>
              <a:ext uri="{FF2B5EF4-FFF2-40B4-BE49-F238E27FC236}">
                <a16:creationId xmlns:a16="http://schemas.microsoft.com/office/drawing/2014/main" id="{FDCF4BB3-FB05-8E4E-A972-60DDE1A1EA6A}"/>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1203" name="İçerik Yer Tutucusu 2">
            <a:extLst>
              <a:ext uri="{FF2B5EF4-FFF2-40B4-BE49-F238E27FC236}">
                <a16:creationId xmlns:a16="http://schemas.microsoft.com/office/drawing/2014/main" id="{FA8A37F3-546B-194A-92DF-BCFD61E14DEC}"/>
              </a:ext>
            </a:extLst>
          </p:cNvPr>
          <p:cNvSpPr>
            <a:spLocks noGrp="1"/>
          </p:cNvSpPr>
          <p:nvPr>
            <p:ph sz="quarter" idx="1"/>
          </p:nvPr>
        </p:nvSpPr>
        <p:spPr>
          <a:xfrm>
            <a:off x="2136775" y="1600200"/>
            <a:ext cx="8153400" cy="4495800"/>
          </a:xfrm>
        </p:spPr>
        <p:txBody>
          <a:bodyPr/>
          <a:lstStyle/>
          <a:p>
            <a:pPr algn="just"/>
            <a:r>
              <a:rPr lang="tr-TR" altLang="tr-TR" sz="2400"/>
              <a:t>Geçici maddi yardım sağlanması</a:t>
            </a:r>
          </a:p>
          <a:p>
            <a:pPr algn="just"/>
            <a:r>
              <a:rPr lang="tr-TR" altLang="tr-TR" sz="2400"/>
              <a:t>Görev ŞÖNİM’lere verilmiş. Tedbir kararı ulaşınca hemen maddi yardıma başlanıyor mu? Ne kadar süre de başlanıyor? Başlanamıyor veya geç başlanıyorsa nedenleri neler? </a:t>
            </a:r>
          </a:p>
          <a:p>
            <a:pPr algn="just"/>
            <a:r>
              <a:rPr lang="tr-TR" altLang="tr-TR" sz="2400"/>
              <a:t>Bakanlık bütçesinden karşılanıyor</a:t>
            </a:r>
          </a:p>
          <a:p>
            <a:pPr algn="just"/>
            <a:r>
              <a:rPr lang="tr-TR" altLang="tr-TR" sz="2400"/>
              <a:t>Rehberlik, danışma ve hukuki destek sağlanması hizmetleri de ŞÖNİM’lere ait. </a:t>
            </a:r>
          </a:p>
          <a:p>
            <a:pPr algn="just"/>
            <a:r>
              <a:rPr lang="tr-TR" altLang="tr-TR" sz="2400"/>
              <a:t>Belirtilen işler ŞÖNİM’lere ait olduğu için onlar üzerinde durulması gerekiyor.</a:t>
            </a:r>
          </a:p>
        </p:txBody>
      </p:sp>
    </p:spTree>
    <p:extLst>
      <p:ext uri="{BB962C8B-B14F-4D97-AF65-F5344CB8AC3E}">
        <p14:creationId xmlns:p14="http://schemas.microsoft.com/office/powerpoint/2010/main" val="2081905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Unvan 1">
            <a:extLst>
              <a:ext uri="{FF2B5EF4-FFF2-40B4-BE49-F238E27FC236}">
                <a16:creationId xmlns:a16="http://schemas.microsoft.com/office/drawing/2014/main" id="{034D0CD6-57BA-EE4C-8D59-5AC142C67524}"/>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2227" name="İçerik Yer Tutucusu 2">
            <a:extLst>
              <a:ext uri="{FF2B5EF4-FFF2-40B4-BE49-F238E27FC236}">
                <a16:creationId xmlns:a16="http://schemas.microsoft.com/office/drawing/2014/main" id="{D517F9FA-5751-9946-81EC-BB4FCA324981}"/>
              </a:ext>
            </a:extLst>
          </p:cNvPr>
          <p:cNvSpPr>
            <a:spLocks noGrp="1"/>
          </p:cNvSpPr>
          <p:nvPr>
            <p:ph sz="quarter" idx="1"/>
          </p:nvPr>
        </p:nvSpPr>
        <p:spPr>
          <a:xfrm>
            <a:off x="2136775" y="1600200"/>
            <a:ext cx="8153400" cy="4495800"/>
          </a:xfrm>
        </p:spPr>
        <p:txBody>
          <a:bodyPr/>
          <a:lstStyle/>
          <a:p>
            <a:pPr algn="just"/>
            <a:r>
              <a:rPr lang="tr-TR" altLang="tr-TR" sz="2000"/>
              <a:t>Geçici koruma altına alınma</a:t>
            </a:r>
          </a:p>
          <a:p>
            <a:pPr algn="just"/>
            <a:r>
              <a:rPr lang="tr-TR" altLang="tr-TR" sz="2000" b="1"/>
              <a:t>MADDE 10</a:t>
            </a:r>
            <a:r>
              <a:rPr lang="tr-TR" altLang="tr-TR" sz="2000"/>
              <a:t> – (1) Mülkî amir veya gecikmesinde sakınca bulunan hallerde kolluk amiri tarafından, olayın niteliği, şikâyet ve ihbar göz önünde bulundurularak şiddet mağdurunun hayati tehlikesinin bulunması halinde ilgilinin talebi üzerine veya resen geçici koruma altına alma tedbiri verilir.</a:t>
            </a:r>
          </a:p>
          <a:p>
            <a:pPr algn="just"/>
            <a:r>
              <a:rPr lang="tr-TR" altLang="tr-TR" sz="2000"/>
              <a:t>(2) Geçici koruma altına alınma tedbir kararının yerine getirilmesinden, hakkında koruyucu tedbir kararı verilen kişilerin yerleşim yeri, bulunduğu veya tedbirin uygulanacağı yerdeki kolluk görevli ve yetkilidir. Korunan kişi acil durumlarda hemen, diğer hallerde ise yirmidört saat öncesinden gideceği yere ilişkin olarak görevli ve yetkili kolluğa bilgi verir. Kolluk tarafından korunan kişinin gideceği yerdeki kolluk gecikmeksizin haberdar edilir ve tedbir kararı uygulanmaya devam olunur.</a:t>
            </a:r>
          </a:p>
          <a:p>
            <a:endParaRPr lang="tr-TR" altLang="tr-TR"/>
          </a:p>
        </p:txBody>
      </p:sp>
    </p:spTree>
    <p:extLst>
      <p:ext uri="{BB962C8B-B14F-4D97-AF65-F5344CB8AC3E}">
        <p14:creationId xmlns:p14="http://schemas.microsoft.com/office/powerpoint/2010/main" val="200596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Unvan 1">
            <a:extLst>
              <a:ext uri="{FF2B5EF4-FFF2-40B4-BE49-F238E27FC236}">
                <a16:creationId xmlns:a16="http://schemas.microsoft.com/office/drawing/2014/main" id="{ABAE1138-E6DA-DC44-BE6D-4E40B3F8F0F4}"/>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3251" name="İçerik Yer Tutucusu 2">
            <a:extLst>
              <a:ext uri="{FF2B5EF4-FFF2-40B4-BE49-F238E27FC236}">
                <a16:creationId xmlns:a16="http://schemas.microsoft.com/office/drawing/2014/main" id="{BE7BD485-1A3B-9A48-85B8-6F46E43B5E46}"/>
              </a:ext>
            </a:extLst>
          </p:cNvPr>
          <p:cNvSpPr>
            <a:spLocks noGrp="1"/>
          </p:cNvSpPr>
          <p:nvPr>
            <p:ph sz="quarter" idx="1"/>
          </p:nvPr>
        </p:nvSpPr>
        <p:spPr>
          <a:xfrm>
            <a:off x="2136775" y="1600200"/>
            <a:ext cx="8153400" cy="4495800"/>
          </a:xfrm>
        </p:spPr>
        <p:txBody>
          <a:bodyPr/>
          <a:lstStyle/>
          <a:p>
            <a:pPr algn="just"/>
            <a:r>
              <a:rPr lang="tr-TR" altLang="tr-TR" sz="2000"/>
              <a:t>(3) Korunan kişinin ne şekilde koruma altına alınacağı, şiddet mağduruna yönelik muhtemel tehdit ve risk göz önüne alınarak şiddet mağduru ve şiddet uygulayanın durumunun değerlendirilmesi suretiyle 11/11/2008 tarihli ve 27051 sayılı Resmî Gazete'de yayımlanan Cumhuriyet Başsavcılıkları ve Mahkemelerce Alınacak Tanık Koruma Tedbirlerine İlişkin Esas ve Usuller Hakkında Yönetmelikte yer alan fiziki koruma tedbirleri hâkim veya mü</a:t>
            </a:r>
            <a:r>
              <a:rPr lang="tr-TR" altLang="tr-TR" sz="2000" b="1"/>
              <a:t>lki amir taraf</a:t>
            </a:r>
            <a:r>
              <a:rPr lang="tr-TR" altLang="tr-TR" sz="2000"/>
              <a:t>ından, gecikmesinde sakınca bulunan hallerde kolluk tarafından belirlenir.</a:t>
            </a:r>
          </a:p>
          <a:p>
            <a:pPr algn="just"/>
            <a:r>
              <a:rPr lang="tr-TR" altLang="tr-TR" sz="2000"/>
              <a:t>(4) Korunan kişiye, geçici koruma kararının kapsam ve içeriği, şiddet veya şiddete uğrama tehlikesinin varlığı halinde arayabileceği telefon numaraları, kolluğun sorumlulukları, hangi durumlarda kolluğa bilgi vermesi gerektiği, hangi kolluk biriminin geçici koruma hizmetinden sorumlu olduğu ve benzeri hususlar, kolluk tarafından açıklanarak tutanağa geçirilir ve tebliğ edilir.</a:t>
            </a:r>
          </a:p>
          <a:p>
            <a:endParaRPr lang="tr-TR" altLang="tr-TR"/>
          </a:p>
        </p:txBody>
      </p:sp>
    </p:spTree>
    <p:extLst>
      <p:ext uri="{BB962C8B-B14F-4D97-AF65-F5344CB8AC3E}">
        <p14:creationId xmlns:p14="http://schemas.microsoft.com/office/powerpoint/2010/main" val="13359102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816</Words>
  <Application>Microsoft Macintosh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6284 Sayılı Kanun</vt:lpstr>
      <vt:lpstr>6284 sayılı Kanun</vt:lpstr>
      <vt:lpstr>6284 Sayılı Kanun</vt:lpstr>
      <vt:lpstr>6284 Sayılı Kanun</vt:lpstr>
      <vt:lpstr>6284 Sayılı Kanun</vt:lpstr>
      <vt:lpstr>6284 Sayılı Kanun</vt:lpstr>
      <vt:lpstr>6284 Sayılı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Gülriz Uygur</dc:creator>
  <cp:lastModifiedBy>Gülriz Uygur</cp:lastModifiedBy>
  <cp:revision>1</cp:revision>
  <dcterms:created xsi:type="dcterms:W3CDTF">2020-01-31T15:35:39Z</dcterms:created>
  <dcterms:modified xsi:type="dcterms:W3CDTF">2020-01-31T15:37:59Z</dcterms:modified>
</cp:coreProperties>
</file>