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73" r:id="rId4"/>
    <p:sldId id="674" r:id="rId5"/>
    <p:sldId id="675" r:id="rId6"/>
    <p:sldId id="676" r:id="rId7"/>
    <p:sldId id="677" r:id="rId8"/>
    <p:sldId id="678" r:id="rId9"/>
    <p:sldId id="679" r:id="rId10"/>
    <p:sldId id="680" r:id="rId11"/>
    <p:sldId id="681" r:id="rId12"/>
    <p:sldId id="682"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96714"/>
                    </a14:imgEffect>
                  </a14:imgLayer>
                </a14:imgProps>
              </a:ext>
              <a:ext uri="{28A0092B-C50C-407E-A947-70E740481C1C}">
                <a14:useLocalDpi xmlns:a14="http://schemas.microsoft.com/office/drawing/2010/main" val="0"/>
              </a:ext>
            </a:extLst>
          </a:blip>
          <a:srcRect l="794" t="1236" r="4791" b="6036"/>
          <a:stretch/>
        </p:blipFill>
        <p:spPr>
          <a:xfrm>
            <a:off x="8303079" y="0"/>
            <a:ext cx="844493" cy="1044000"/>
          </a:xfrm>
          <a:prstGeom prst="rect">
            <a:avLst/>
          </a:prstGeom>
        </p:spPr>
      </p:pic>
      <p:pic>
        <p:nvPicPr>
          <p:cNvPr id="12" name="Picture 2" descr="Image result for ankara üniversitesi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03" y="0"/>
            <a:ext cx="786560" cy="1044000"/>
          </a:xfrm>
          <a:prstGeom prst="rect">
            <a:avLst/>
          </a:prstGeom>
          <a:extLst>
            <a:ext uri="{909E8E84-426E-40DD-AFC4-6F175D3DCCD1}">
              <a14:hiddenFill xmlns:a14="http://schemas.microsoft.com/office/drawing/2010/main">
                <a:solidFill>
                  <a:srgbClr val="FFFFFF"/>
                </a:solidFill>
              </a14:hiddenFill>
            </a:ext>
          </a:extLst>
        </p:spPr>
      </p:pic>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GGY427</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Tesis Yönetimi Uygulamaları ve Stratejileri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1632899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3680495"/>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err="1" smtClean="0"/>
              <a:t>Norbert</a:t>
            </a:r>
            <a:r>
              <a:rPr lang="tr-TR" sz="1400" dirty="0"/>
              <a:t>, P. ve </a:t>
            </a:r>
            <a:r>
              <a:rPr lang="tr-TR" sz="1400" dirty="0" err="1"/>
              <a:t>Schöne</a:t>
            </a:r>
            <a:r>
              <a:rPr lang="tr-TR" sz="1400" dirty="0"/>
              <a:t>, </a:t>
            </a:r>
            <a:r>
              <a:rPr lang="tr-TR" sz="1400" dirty="0" err="1"/>
              <a:t>Lars</a:t>
            </a:r>
            <a:r>
              <a:rPr lang="tr-TR" sz="1400" dirty="0"/>
              <a:t> </a:t>
            </a:r>
            <a:r>
              <a:rPr lang="tr-TR" sz="1400" dirty="0" err="1"/>
              <a:t>Bernhard</a:t>
            </a:r>
            <a:r>
              <a:rPr lang="tr-TR" sz="1400" dirty="0"/>
              <a:t>, 2005. Real </a:t>
            </a:r>
            <a:r>
              <a:rPr lang="tr-TR" sz="1400" dirty="0" err="1"/>
              <a:t>Estate</a:t>
            </a:r>
            <a:r>
              <a:rPr lang="tr-TR" sz="1400" dirty="0"/>
              <a:t> </a:t>
            </a:r>
            <a:r>
              <a:rPr lang="tr-TR" sz="1400" dirty="0" err="1"/>
              <a:t>and</a:t>
            </a:r>
            <a:r>
              <a:rPr lang="tr-TR" sz="1400" dirty="0"/>
              <a:t> </a:t>
            </a:r>
            <a:r>
              <a:rPr lang="tr-TR" sz="1400" dirty="0" err="1"/>
              <a:t>Facility</a:t>
            </a:r>
            <a:r>
              <a:rPr lang="tr-TR" sz="1400" dirty="0"/>
              <a:t> Management, </a:t>
            </a:r>
            <a:r>
              <a:rPr lang="tr-TR" sz="1400" dirty="0" err="1"/>
              <a:t>Springer</a:t>
            </a:r>
            <a:r>
              <a:rPr lang="tr-TR" sz="1400" dirty="0"/>
              <a:t>, </a:t>
            </a:r>
            <a:r>
              <a:rPr lang="tr-TR" sz="1400" dirty="0" err="1"/>
              <a:t>Verlag</a:t>
            </a:r>
            <a:r>
              <a:rPr lang="tr-TR" sz="1400" dirty="0"/>
              <a:t>, </a:t>
            </a:r>
            <a:r>
              <a:rPr lang="tr-TR" sz="1400" dirty="0" err="1"/>
              <a:t>Deutschland</a:t>
            </a:r>
            <a:r>
              <a:rPr lang="tr-TR" sz="1400" dirty="0"/>
              <a:t>.</a:t>
            </a:r>
          </a:p>
          <a:p>
            <a:pPr algn="just">
              <a:lnSpc>
                <a:spcPct val="150000"/>
              </a:lnSpc>
            </a:pPr>
            <a:r>
              <a:rPr lang="tr-TR" sz="1400" dirty="0"/>
              <a:t>Robert, N., 2005. </a:t>
            </a:r>
            <a:r>
              <a:rPr lang="tr-TR" sz="1400" dirty="0" err="1"/>
              <a:t>Facility</a:t>
            </a:r>
            <a:r>
              <a:rPr lang="tr-TR" sz="1400" dirty="0"/>
              <a:t> </a:t>
            </a:r>
            <a:r>
              <a:rPr lang="tr-TR" sz="1400" dirty="0" err="1"/>
              <a:t>Manager’s</a:t>
            </a:r>
            <a:r>
              <a:rPr lang="tr-TR" sz="1400" dirty="0"/>
              <a:t> Guide </a:t>
            </a:r>
            <a:r>
              <a:rPr lang="tr-TR" sz="1400" dirty="0" err="1"/>
              <a:t>to</a:t>
            </a:r>
            <a:r>
              <a:rPr lang="tr-TR" sz="1400" dirty="0"/>
              <a:t> Security </a:t>
            </a:r>
            <a:r>
              <a:rPr lang="tr-TR" sz="1400" dirty="0" err="1"/>
              <a:t>Protecting</a:t>
            </a:r>
            <a:r>
              <a:rPr lang="tr-TR" sz="1400" dirty="0"/>
              <a:t> </a:t>
            </a:r>
            <a:r>
              <a:rPr lang="tr-TR" sz="1400" dirty="0" err="1"/>
              <a:t>Your</a:t>
            </a:r>
            <a:r>
              <a:rPr lang="tr-TR" sz="1400" dirty="0"/>
              <a:t> </a:t>
            </a:r>
            <a:r>
              <a:rPr lang="tr-TR" sz="1400" dirty="0" err="1"/>
              <a:t>Assets</a:t>
            </a:r>
            <a:r>
              <a:rPr lang="tr-TR" sz="1400" dirty="0"/>
              <a:t>, </a:t>
            </a:r>
            <a:r>
              <a:rPr lang="tr-TR" sz="1400" dirty="0" err="1"/>
              <a:t>Fairmont</a:t>
            </a:r>
            <a:r>
              <a:rPr lang="tr-TR" sz="1400" dirty="0"/>
              <a:t> </a:t>
            </a:r>
            <a:r>
              <a:rPr lang="tr-TR" sz="1400" dirty="0" err="1"/>
              <a:t>Press</a:t>
            </a:r>
            <a:r>
              <a:rPr lang="tr-TR" sz="1400" dirty="0"/>
              <a:t>, </a:t>
            </a:r>
            <a:r>
              <a:rPr lang="tr-TR" sz="1400" dirty="0" err="1"/>
              <a:t>Deutschland</a:t>
            </a:r>
            <a:endParaRPr lang="tr-TR" sz="1400" dirty="0"/>
          </a:p>
          <a:p>
            <a:pPr algn="just">
              <a:lnSpc>
                <a:spcPct val="150000"/>
              </a:lnSpc>
            </a:pPr>
            <a:r>
              <a:rPr lang="tr-TR" sz="1400" dirty="0" err="1"/>
              <a:t>Schneider</a:t>
            </a:r>
            <a:r>
              <a:rPr lang="tr-TR" sz="1400" dirty="0"/>
              <a:t>, </a:t>
            </a:r>
            <a:r>
              <a:rPr lang="tr-TR" sz="1400" dirty="0" err="1"/>
              <a:t>Hermann</a:t>
            </a:r>
            <a:r>
              <a:rPr lang="tr-TR" sz="1400" dirty="0"/>
              <a:t> </a:t>
            </a:r>
            <a:r>
              <a:rPr lang="tr-TR" sz="1400" dirty="0" err="1"/>
              <a:t>and</a:t>
            </a:r>
            <a:r>
              <a:rPr lang="tr-TR" sz="1400" dirty="0"/>
              <a:t> </a:t>
            </a:r>
            <a:r>
              <a:rPr lang="tr-TR" sz="1400" dirty="0" err="1"/>
              <a:t>Schäffer</a:t>
            </a:r>
            <a:r>
              <a:rPr lang="tr-TR" sz="1400" dirty="0"/>
              <a:t>, </a:t>
            </a:r>
            <a:r>
              <a:rPr lang="tr-TR" sz="1400" dirty="0" err="1"/>
              <a:t>Poeschel</a:t>
            </a:r>
            <a:r>
              <a:rPr lang="tr-TR" sz="1400" dirty="0"/>
              <a:t>, 2004. </a:t>
            </a:r>
            <a:r>
              <a:rPr lang="tr-TR" sz="1400" dirty="0" err="1"/>
              <a:t>Facility</a:t>
            </a:r>
            <a:r>
              <a:rPr lang="tr-TR" sz="1400" dirty="0"/>
              <a:t> Management </a:t>
            </a:r>
            <a:r>
              <a:rPr lang="tr-TR" sz="1400" dirty="0" err="1"/>
              <a:t>Planen</a:t>
            </a:r>
            <a:r>
              <a:rPr lang="tr-TR" sz="1400" dirty="0"/>
              <a:t>–</a:t>
            </a:r>
            <a:r>
              <a:rPr lang="tr-TR" sz="1400" dirty="0" err="1"/>
              <a:t>Einführen</a:t>
            </a:r>
            <a:r>
              <a:rPr lang="tr-TR" sz="1400" dirty="0"/>
              <a:t>–</a:t>
            </a:r>
            <a:r>
              <a:rPr lang="tr-TR" sz="1400" dirty="0" err="1"/>
              <a:t>Nutzen</a:t>
            </a:r>
            <a:r>
              <a:rPr lang="tr-TR" sz="1400" dirty="0"/>
              <a:t>, </a:t>
            </a:r>
            <a:r>
              <a:rPr lang="tr-TR" sz="1400" dirty="0" err="1"/>
              <a:t>Deutschland</a:t>
            </a:r>
            <a:r>
              <a:rPr lang="tr-TR" sz="1400" dirty="0"/>
              <a:t>.</a:t>
            </a:r>
          </a:p>
          <a:p>
            <a:pPr algn="just">
              <a:lnSpc>
                <a:spcPct val="150000"/>
              </a:lnSpc>
            </a:pPr>
            <a:r>
              <a:rPr lang="tr-TR" sz="1400" dirty="0" err="1"/>
              <a:t>Schulte</a:t>
            </a:r>
            <a:r>
              <a:rPr lang="tr-TR" sz="1400" dirty="0"/>
              <a:t>, Karl </a:t>
            </a:r>
            <a:r>
              <a:rPr lang="tr-TR" sz="1400" dirty="0" err="1"/>
              <a:t>and</a:t>
            </a:r>
            <a:r>
              <a:rPr lang="tr-TR" sz="1400" dirty="0"/>
              <a:t> </a:t>
            </a:r>
            <a:r>
              <a:rPr lang="tr-TR" sz="1400" dirty="0" err="1"/>
              <a:t>Werner</a:t>
            </a:r>
            <a:r>
              <a:rPr lang="tr-TR" sz="1400" dirty="0"/>
              <a:t>, </a:t>
            </a:r>
            <a:r>
              <a:rPr lang="tr-TR" sz="1400" dirty="0" err="1"/>
              <a:t>Pierschke</a:t>
            </a:r>
            <a:r>
              <a:rPr lang="tr-TR" sz="1400" dirty="0"/>
              <a:t>, 2000. </a:t>
            </a:r>
            <a:r>
              <a:rPr lang="tr-TR" sz="1400" dirty="0" err="1"/>
              <a:t>Facilities</a:t>
            </a:r>
            <a:r>
              <a:rPr lang="tr-TR" sz="1400" dirty="0"/>
              <a:t> Management, </a:t>
            </a:r>
            <a:r>
              <a:rPr lang="tr-TR" sz="1400" dirty="0" err="1"/>
              <a:t>Immobilien</a:t>
            </a:r>
            <a:r>
              <a:rPr lang="tr-TR" sz="1400" dirty="0"/>
              <a:t> Manager, Barbara: </a:t>
            </a:r>
            <a:r>
              <a:rPr lang="tr-TR" sz="1400" dirty="0" err="1"/>
              <a:t>Verlag</a:t>
            </a:r>
            <a:r>
              <a:rPr lang="tr-TR" sz="1400" dirty="0"/>
              <a:t>, </a:t>
            </a:r>
            <a:r>
              <a:rPr lang="tr-TR" sz="1400" dirty="0" err="1"/>
              <a:t>Deutschland</a:t>
            </a:r>
            <a:r>
              <a:rPr lang="tr-TR" sz="1400" dirty="0"/>
              <a:t>.</a:t>
            </a:r>
          </a:p>
          <a:p>
            <a:pPr algn="just">
              <a:lnSpc>
                <a:spcPct val="150000"/>
              </a:lnSpc>
            </a:pPr>
            <a:r>
              <a:rPr lang="tr-TR" sz="1400" dirty="0" err="1"/>
              <a:t>Teicholz</a:t>
            </a:r>
            <a:r>
              <a:rPr lang="tr-TR" sz="1400" dirty="0"/>
              <a:t>, E., 2004. </a:t>
            </a:r>
            <a:r>
              <a:rPr lang="tr-TR" sz="1400" dirty="0" err="1"/>
              <a:t>Facility</a:t>
            </a:r>
            <a:r>
              <a:rPr lang="tr-TR" sz="1400" dirty="0"/>
              <a:t> Design </a:t>
            </a:r>
            <a:r>
              <a:rPr lang="tr-TR" sz="1400" dirty="0" err="1"/>
              <a:t>and</a:t>
            </a:r>
            <a:r>
              <a:rPr lang="tr-TR" sz="1400" dirty="0"/>
              <a:t> Management </a:t>
            </a:r>
            <a:r>
              <a:rPr lang="tr-TR" sz="1400" dirty="0" err="1"/>
              <a:t>Handbook</a:t>
            </a:r>
            <a:r>
              <a:rPr lang="tr-TR" sz="1400" dirty="0"/>
              <a:t>, </a:t>
            </a:r>
            <a:r>
              <a:rPr lang="tr-TR" sz="1400" dirty="0" err="1"/>
              <a:t>Hill</a:t>
            </a:r>
            <a:r>
              <a:rPr lang="tr-TR" sz="1400" dirty="0"/>
              <a:t> </a:t>
            </a:r>
            <a:r>
              <a:rPr lang="tr-TR" sz="1400" dirty="0" err="1"/>
              <a:t>McGraw</a:t>
            </a:r>
            <a:r>
              <a:rPr lang="tr-TR" sz="1400" dirty="0"/>
              <a:t>, USA.	</a:t>
            </a:r>
            <a:endParaRPr lang="tr-TR" sz="1400" spc="-50" dirty="0" smtClean="0">
              <a:latin typeface="Trebuchet MS" panose="020B0603020202020204" pitchFamily="34" charset="0"/>
              <a:ea typeface="Trebuchet MS" panose="020B0603020202020204" pitchFamily="34" charset="0"/>
              <a:cs typeface="Trebuchet MS" panose="020B0603020202020204" pitchFamily="34" charset="0"/>
            </a:endParaRPr>
          </a:p>
          <a:p>
            <a:pPr>
              <a:lnSpc>
                <a:spcPct val="150000"/>
              </a:lnSpc>
            </a:pPr>
            <a:endParaRPr lang="tr-TR" sz="1400" dirty="0"/>
          </a:p>
        </p:txBody>
      </p:sp>
    </p:spTree>
    <p:extLst>
      <p:ext uri="{BB962C8B-B14F-4D97-AF65-F5344CB8AC3E}">
        <p14:creationId xmlns:p14="http://schemas.microsoft.com/office/powerpoint/2010/main" val="7427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060393" y="396398"/>
            <a:ext cx="7219847" cy="636494"/>
          </a:xfrm>
        </p:spPr>
        <p:txBody>
          <a:bodyPr anchor="t">
            <a:noAutofit/>
          </a:bodyPr>
          <a:lstStyle/>
          <a:p>
            <a:pPr marL="0" lvl="1" algn="ctr">
              <a:spcBef>
                <a:spcPct val="20000"/>
              </a:spcBef>
              <a:buClr>
                <a:schemeClr val="accent1"/>
              </a:buClr>
            </a:pPr>
            <a:r>
              <a:rPr lang="tr-TR" sz="2000" b="1" dirty="0"/>
              <a:t>Uluslararası Tesis Yönetimi Derneği (IFMA) Standartları ve Türkiye’nin Uygulama Analizi </a:t>
            </a:r>
          </a:p>
        </p:txBody>
      </p:sp>
      <p:sp>
        <p:nvSpPr>
          <p:cNvPr id="4" name="Dikdörtgen 3"/>
          <p:cNvSpPr/>
          <p:nvPr/>
        </p:nvSpPr>
        <p:spPr>
          <a:xfrm>
            <a:off x="389577" y="1225377"/>
            <a:ext cx="7950751" cy="2862322"/>
          </a:xfrm>
          <a:prstGeom prst="rect">
            <a:avLst/>
          </a:prstGeom>
        </p:spPr>
        <p:txBody>
          <a:bodyPr wrap="square">
            <a:spAutoFit/>
          </a:bodyPr>
          <a:lstStyle/>
          <a:p>
            <a:pPr marL="285750" indent="-285750" algn="just">
              <a:buFont typeface="Wingdings" panose="05000000000000000000" pitchFamily="2" charset="2"/>
              <a:buChar char="Ø"/>
            </a:pPr>
            <a:r>
              <a:rPr lang="tr-TR" sz="2000" dirty="0"/>
              <a:t>Tesis yönetimi konularında faaliyet gösteren pek çok sivil/kamu kurum ve dernek bulunmaktadır. Bu kurumlardan bazıları Amerika merkezli IFMA ve BOMA, Avrupa Merkezli </a:t>
            </a:r>
            <a:r>
              <a:rPr lang="tr-TR" sz="2000" dirty="0" err="1"/>
              <a:t>EuroFM</a:t>
            </a:r>
            <a:r>
              <a:rPr lang="tr-TR" sz="2000" dirty="0"/>
              <a:t>, Almanya Merkezli GEFMA, Avustralya Merkezli FMAA, Japonya Merkezli JFMA ve İngiltere Merkezli BIFM’ </a:t>
            </a:r>
            <a:r>
              <a:rPr lang="tr-TR" sz="2000" dirty="0" err="1"/>
              <a:t>dir</a:t>
            </a:r>
            <a:r>
              <a:rPr lang="tr-TR" sz="2000" dirty="0"/>
              <a:t>. Çalışmada ise alanında en önde gelen kurumlar olan Amerika’dan IFMA, Avrupa’dan </a:t>
            </a:r>
            <a:r>
              <a:rPr lang="tr-TR" sz="2000" dirty="0" err="1"/>
              <a:t>EuroFM</a:t>
            </a:r>
            <a:r>
              <a:rPr lang="tr-TR" sz="2000" dirty="0"/>
              <a:t> ile ve BOMA, </a:t>
            </a:r>
            <a:r>
              <a:rPr lang="tr-TR" sz="2000" dirty="0" err="1"/>
              <a:t>CoreNet</a:t>
            </a:r>
            <a:r>
              <a:rPr lang="tr-TR" sz="2000" dirty="0"/>
              <a:t> Global, Global FM ve RICS’ e yer verilecektir. Hemen belirtilmesinde yarar olan bir durum şudur: bu kurumların hepsi tesis yönetimi konularında uzmanlaşmış olmakla birlikte BOMA çok katlı binalarda uzmanlaşmıştır.</a:t>
            </a:r>
          </a:p>
        </p:txBody>
      </p:sp>
    </p:spTree>
    <p:extLst>
      <p:ext uri="{BB962C8B-B14F-4D97-AF65-F5344CB8AC3E}">
        <p14:creationId xmlns:p14="http://schemas.microsoft.com/office/powerpoint/2010/main" val="807669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060393" y="396398"/>
            <a:ext cx="7219847" cy="636494"/>
          </a:xfrm>
        </p:spPr>
        <p:txBody>
          <a:bodyPr anchor="t">
            <a:noAutofit/>
          </a:bodyPr>
          <a:lstStyle/>
          <a:p>
            <a:pPr marL="0" lvl="1" algn="ctr">
              <a:spcBef>
                <a:spcPct val="20000"/>
              </a:spcBef>
              <a:buClr>
                <a:schemeClr val="accent1"/>
              </a:buClr>
            </a:pPr>
            <a:r>
              <a:rPr lang="tr-TR" sz="2000" b="1" dirty="0"/>
              <a:t>Uluslararası Tesis Yönetimi Derneği (IFMA) Standartları ve Türkiye’nin Uygulama Analizi </a:t>
            </a:r>
          </a:p>
        </p:txBody>
      </p:sp>
      <p:sp>
        <p:nvSpPr>
          <p:cNvPr id="4" name="Dikdörtgen 3"/>
          <p:cNvSpPr/>
          <p:nvPr/>
        </p:nvSpPr>
        <p:spPr>
          <a:xfrm>
            <a:off x="389577" y="1225376"/>
            <a:ext cx="7950751" cy="2246769"/>
          </a:xfrm>
          <a:prstGeom prst="rect">
            <a:avLst/>
          </a:prstGeom>
        </p:spPr>
        <p:txBody>
          <a:bodyPr wrap="square">
            <a:spAutoFit/>
          </a:bodyPr>
          <a:lstStyle/>
          <a:p>
            <a:pPr marL="285750" indent="-285750" algn="just">
              <a:buFont typeface="Wingdings" panose="05000000000000000000" pitchFamily="2" charset="2"/>
              <a:buChar char="Ø"/>
            </a:pPr>
            <a:r>
              <a:rPr lang="tr-TR" sz="2000" dirty="0"/>
              <a:t>IFMA (Uluslararası Tesis Yönetimi Birliği), bu kurum küresel ölçekte faaliyet göstermektedir ve tesis yönetimi konusunda en kapsamlı faaliyet gösteren sivil kurumdur. Kurum sivil bir organizasyon olup temel amacı bu alanda mesleki bir örgütlenme gibi çalışmak, bu alanla çalışanları temsil etmek ve bilimsel kaynaklık etmektir. Diğer yandan kurum, alanında çeşitli araştırma, geliştirme, eğitim ve yayın üretme gibi işleri de yapmaktadır (www.ifma.org: www.facilitymanagement- turkey.com).</a:t>
            </a:r>
          </a:p>
        </p:txBody>
      </p:sp>
    </p:spTree>
    <p:extLst>
      <p:ext uri="{BB962C8B-B14F-4D97-AF65-F5344CB8AC3E}">
        <p14:creationId xmlns:p14="http://schemas.microsoft.com/office/powerpoint/2010/main" val="2076637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060393" y="396398"/>
            <a:ext cx="7219847" cy="636494"/>
          </a:xfrm>
        </p:spPr>
        <p:txBody>
          <a:bodyPr anchor="t">
            <a:noAutofit/>
          </a:bodyPr>
          <a:lstStyle/>
          <a:p>
            <a:pPr marL="0" lvl="1" algn="ctr">
              <a:spcBef>
                <a:spcPct val="20000"/>
              </a:spcBef>
              <a:buClr>
                <a:schemeClr val="accent1"/>
              </a:buClr>
            </a:pPr>
            <a:r>
              <a:rPr lang="tr-TR" sz="2000" b="1" dirty="0"/>
              <a:t>Uluslararası Tesis Yönetimi Derneği (IFMA) Standartları ve Türkiye’nin Uygulama Analizi </a:t>
            </a:r>
          </a:p>
        </p:txBody>
      </p:sp>
      <p:sp>
        <p:nvSpPr>
          <p:cNvPr id="4" name="Dikdörtgen 3"/>
          <p:cNvSpPr/>
          <p:nvPr/>
        </p:nvSpPr>
        <p:spPr>
          <a:xfrm>
            <a:off x="389577" y="1225376"/>
            <a:ext cx="7950751" cy="400110"/>
          </a:xfrm>
          <a:prstGeom prst="rect">
            <a:avLst/>
          </a:prstGeom>
        </p:spPr>
        <p:txBody>
          <a:bodyPr wrap="square">
            <a:spAutoFit/>
          </a:bodyPr>
          <a:lstStyle/>
          <a:p>
            <a:pPr marL="285750" indent="-285750" algn="just">
              <a:buFont typeface="Wingdings" panose="05000000000000000000" pitchFamily="2" charset="2"/>
              <a:buChar char="Ø"/>
            </a:pPr>
            <a:r>
              <a:rPr lang="tr-TR" sz="2000" dirty="0" err="1" smtClean="0"/>
              <a:t>IFMA’ya</a:t>
            </a:r>
            <a:r>
              <a:rPr lang="tr-TR" sz="2000" dirty="0" smtClean="0"/>
              <a:t> göre Tesis Yönetiminin Kapsamı</a:t>
            </a:r>
            <a:endParaRPr lang="tr-TR" sz="2000" dirty="0"/>
          </a:p>
        </p:txBody>
      </p:sp>
      <p:graphicFrame>
        <p:nvGraphicFramePr>
          <p:cNvPr id="11" name="Tablo 10"/>
          <p:cNvGraphicFramePr>
            <a:graphicFrameLocks noGrp="1"/>
          </p:cNvGraphicFramePr>
          <p:nvPr>
            <p:extLst>
              <p:ext uri="{D42A27DB-BD31-4B8C-83A1-F6EECF244321}">
                <p14:modId xmlns:p14="http://schemas.microsoft.com/office/powerpoint/2010/main" val="3182597749"/>
              </p:ext>
            </p:extLst>
          </p:nvPr>
        </p:nvGraphicFramePr>
        <p:xfrm>
          <a:off x="2321054" y="1691991"/>
          <a:ext cx="4698522" cy="4058230"/>
        </p:xfrm>
        <a:graphic>
          <a:graphicData uri="http://schemas.openxmlformats.org/drawingml/2006/table">
            <a:tbl>
              <a:tblPr firstRow="1" firstCol="1" bandRow="1"/>
              <a:tblGrid>
                <a:gridCol w="2614911">
                  <a:extLst>
                    <a:ext uri="{9D8B030D-6E8A-4147-A177-3AD203B41FA5}">
                      <a16:colId xmlns="" xmlns:a16="http://schemas.microsoft.com/office/drawing/2014/main" val="1416804931"/>
                    </a:ext>
                  </a:extLst>
                </a:gridCol>
                <a:gridCol w="2083611">
                  <a:extLst>
                    <a:ext uri="{9D8B030D-6E8A-4147-A177-3AD203B41FA5}">
                      <a16:colId xmlns="" xmlns:a16="http://schemas.microsoft.com/office/drawing/2014/main" val="3530346120"/>
                    </a:ext>
                  </a:extLst>
                </a:gridCol>
              </a:tblGrid>
              <a:tr h="1985349">
                <a:tc>
                  <a:txBody>
                    <a:bodyPr/>
                    <a:lstStyle/>
                    <a:p>
                      <a:pPr indent="-215900" algn="l">
                        <a:lnSpc>
                          <a:spcPts val="1080"/>
                        </a:lnSpc>
                        <a:spcBef>
                          <a:spcPts val="1200"/>
                        </a:spcBef>
                        <a:spcAft>
                          <a:spcPts val="0"/>
                        </a:spcAft>
                      </a:pPr>
                      <a:r>
                        <a:rPr lang="tr-TR" sz="1600" b="1"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Bina Bakım ve Onarım Operasyonları</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Mobilya bakımı</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 Önleyici bakımı</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 Arıza bakımı</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 Harici-dış bakım </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Gözetim </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Manzara</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15900" algn="l">
                        <a:lnSpc>
                          <a:spcPts val="1080"/>
                        </a:lnSpc>
                        <a:spcBef>
                          <a:spcPts val="1200"/>
                        </a:spcBef>
                        <a:spcAft>
                          <a:spcPts val="0"/>
                        </a:spcAft>
                      </a:pPr>
                      <a:r>
                        <a:rPr lang="tr-TR" sz="1600" b="1" spc="0">
                          <a:solidFill>
                            <a:srgbClr val="000000"/>
                          </a:solidFill>
                          <a:effectLst/>
                          <a:latin typeface="Sylfaen" panose="010A0502050306030303" pitchFamily="18" charset="0"/>
                          <a:ea typeface="Sylfaen" panose="010A0502050306030303" pitchFamily="18" charset="0"/>
                          <a:cs typeface="Sylfaen" panose="010A0502050306030303" pitchFamily="18" charset="0"/>
                        </a:rPr>
                        <a:t>Gayrimenkul Yönetimi</a:t>
                      </a:r>
                      <a:endParaRPr lang="tr-TR" sz="160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a:solidFill>
                            <a:srgbClr val="000000"/>
                          </a:solidFill>
                          <a:effectLst/>
                          <a:latin typeface="Sylfaen" panose="010A0502050306030303" pitchFamily="18" charset="0"/>
                          <a:ea typeface="Sylfaen" panose="010A0502050306030303" pitchFamily="18" charset="0"/>
                          <a:cs typeface="Sylfaen" panose="010A0502050306030303" pitchFamily="18" charset="0"/>
                        </a:rPr>
                        <a:t>Bina kiralanması </a:t>
                      </a:r>
                      <a:endParaRPr lang="tr-TR" sz="160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a:solidFill>
                            <a:srgbClr val="000000"/>
                          </a:solidFill>
                          <a:effectLst/>
                          <a:latin typeface="Sylfaen" panose="010A0502050306030303" pitchFamily="18" charset="0"/>
                          <a:ea typeface="Sylfaen" panose="010A0502050306030303" pitchFamily="18" charset="0"/>
                          <a:cs typeface="Sylfaen" panose="010A0502050306030303" pitchFamily="18" charset="0"/>
                        </a:rPr>
                        <a:t>Yer seçimi </a:t>
                      </a:r>
                      <a:endParaRPr lang="tr-TR" sz="160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a:solidFill>
                            <a:srgbClr val="000000"/>
                          </a:solidFill>
                          <a:effectLst/>
                          <a:latin typeface="Sylfaen" panose="010A0502050306030303" pitchFamily="18" charset="0"/>
                          <a:ea typeface="Sylfaen" panose="010A0502050306030303" pitchFamily="18" charset="0"/>
                          <a:cs typeface="Sylfaen" panose="010A0502050306030303" pitchFamily="18" charset="0"/>
                        </a:rPr>
                        <a:t>Kazanç ve kullanım </a:t>
                      </a:r>
                      <a:endParaRPr lang="tr-TR" sz="160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a:solidFill>
                            <a:srgbClr val="000000"/>
                          </a:solidFill>
                          <a:effectLst/>
                          <a:latin typeface="Sylfaen" panose="010A0502050306030303" pitchFamily="18" charset="0"/>
                          <a:ea typeface="Sylfaen" panose="010A0502050306030303" pitchFamily="18" charset="0"/>
                          <a:cs typeface="Sylfaen" panose="010A0502050306030303" pitchFamily="18" charset="0"/>
                        </a:rPr>
                        <a:t>Bina satın alma </a:t>
                      </a:r>
                      <a:endParaRPr lang="tr-TR" sz="160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a:solidFill>
                            <a:srgbClr val="000000"/>
                          </a:solidFill>
                          <a:effectLst/>
                          <a:latin typeface="Sylfaen" panose="010A0502050306030303" pitchFamily="18" charset="0"/>
                          <a:ea typeface="Sylfaen" panose="010A0502050306030303" pitchFamily="18" charset="0"/>
                          <a:cs typeface="Sylfaen" panose="010A0502050306030303" pitchFamily="18" charset="0"/>
                        </a:rPr>
                        <a:t>Mülk değerleme</a:t>
                      </a:r>
                      <a:endParaRPr lang="tr-TR" sz="160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a:solidFill>
                            <a:srgbClr val="000000"/>
                          </a:solidFill>
                          <a:effectLst/>
                          <a:latin typeface="Sylfaen" panose="010A0502050306030303" pitchFamily="18" charset="0"/>
                          <a:ea typeface="Sylfaen" panose="010A0502050306030303" pitchFamily="18" charset="0"/>
                          <a:cs typeface="Sylfaen" panose="010A0502050306030303" pitchFamily="18" charset="0"/>
                        </a:rPr>
                        <a:t> Kiralayıcı</a:t>
                      </a:r>
                      <a:endParaRPr lang="tr-TR" sz="1600">
                        <a:effectLst/>
                        <a:latin typeface="Sylfaen" panose="010A0502050306030303" pitchFamily="18" charset="0"/>
                        <a:ea typeface="Sylfaen" panose="010A0502050306030303" pitchFamily="18" charset="0"/>
                        <a:cs typeface="Sylfaen" panose="010A0502050306030303" pitchFamily="18" charset="0"/>
                      </a:endParaRPr>
                    </a:p>
                  </a:txBody>
                  <a:tcPr marL="4763" marR="4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142787667"/>
                  </a:ext>
                </a:extLst>
              </a:tr>
              <a:tr h="2026230">
                <a:tc>
                  <a:txBody>
                    <a:bodyPr/>
                    <a:lstStyle/>
                    <a:p>
                      <a:pPr indent="-215900" algn="l">
                        <a:lnSpc>
                          <a:spcPts val="1080"/>
                        </a:lnSpc>
                        <a:spcBef>
                          <a:spcPts val="1200"/>
                        </a:spcBef>
                        <a:spcAft>
                          <a:spcPts val="0"/>
                        </a:spcAft>
                      </a:pPr>
                      <a:r>
                        <a:rPr lang="tr-TR" sz="1600" b="1"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Yönetim Hizmetleri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Posta servisi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Sevkiyat alım ve gönderim</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Kayıt tutma</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Güvenlik</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Fotokopi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İletişim-Komünikasyon</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txBody>
                  <a:tcPr marL="4763" marR="47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indent="-215900" algn="l">
                        <a:lnSpc>
                          <a:spcPts val="1080"/>
                        </a:lnSpc>
                        <a:spcBef>
                          <a:spcPts val="1200"/>
                        </a:spcBef>
                        <a:spcAft>
                          <a:spcPts val="0"/>
                        </a:spcAft>
                      </a:pPr>
                      <a:endParaRPr lang="tr-TR" sz="1600" b="1"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b="1"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Tesis </a:t>
                      </a:r>
                      <a:r>
                        <a:rPr lang="tr-TR" sz="1600" b="1"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Planlama</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err="1">
                          <a:solidFill>
                            <a:srgbClr val="000000"/>
                          </a:solidFill>
                          <a:effectLst/>
                          <a:latin typeface="Sylfaen" panose="010A0502050306030303" pitchFamily="18" charset="0"/>
                          <a:ea typeface="Sylfaen" panose="010A0502050306030303" pitchFamily="18" charset="0"/>
                          <a:cs typeface="Sylfaen" panose="010A0502050306030303" pitchFamily="18" charset="0"/>
                        </a:rPr>
                        <a:t>Operasyonel</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 plan-acil </a:t>
                      </a:r>
                      <a:endPar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durum </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planlaması </a:t>
                      </a: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Stratejik</a:t>
                      </a:r>
                    </a:p>
                    <a:p>
                      <a:pPr indent="-215900" algn="l">
                        <a:lnSpc>
                          <a:spcPts val="1080"/>
                        </a:lnSpc>
                        <a:spcBef>
                          <a:spcPts val="1200"/>
                        </a:spcBef>
                        <a:spcAft>
                          <a:spcPts val="0"/>
                        </a:spcAft>
                      </a:pP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 </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planlama</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ts val="1080"/>
                        </a:lnSpc>
                        <a:spcBef>
                          <a:spcPts val="120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 Enerji planlaması</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txBody>
                  <a:tcPr marL="4763" marR="47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469276947"/>
                  </a:ext>
                </a:extLst>
              </a:tr>
            </a:tbl>
          </a:graphicData>
        </a:graphic>
      </p:graphicFrame>
    </p:spTree>
    <p:extLst>
      <p:ext uri="{BB962C8B-B14F-4D97-AF65-F5344CB8AC3E}">
        <p14:creationId xmlns:p14="http://schemas.microsoft.com/office/powerpoint/2010/main" val="1632797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060393" y="396398"/>
            <a:ext cx="7219847" cy="636494"/>
          </a:xfrm>
        </p:spPr>
        <p:txBody>
          <a:bodyPr anchor="t">
            <a:noAutofit/>
          </a:bodyPr>
          <a:lstStyle/>
          <a:p>
            <a:pPr marL="0" lvl="1" algn="ctr">
              <a:spcBef>
                <a:spcPct val="20000"/>
              </a:spcBef>
              <a:buClr>
                <a:schemeClr val="accent1"/>
              </a:buClr>
            </a:pPr>
            <a:r>
              <a:rPr lang="tr-TR" sz="2000" b="1" dirty="0"/>
              <a:t>Uluslararası Tesis Yönetimi Derneği (IFMA) Standartları ve Türkiye’nin Uygulama Analizi </a:t>
            </a:r>
          </a:p>
        </p:txBody>
      </p:sp>
      <p:sp>
        <p:nvSpPr>
          <p:cNvPr id="4" name="Dikdörtgen 3"/>
          <p:cNvSpPr/>
          <p:nvPr/>
        </p:nvSpPr>
        <p:spPr>
          <a:xfrm>
            <a:off x="389577" y="1225376"/>
            <a:ext cx="7950751" cy="400110"/>
          </a:xfrm>
          <a:prstGeom prst="rect">
            <a:avLst/>
          </a:prstGeom>
        </p:spPr>
        <p:txBody>
          <a:bodyPr wrap="square">
            <a:spAutoFit/>
          </a:bodyPr>
          <a:lstStyle/>
          <a:p>
            <a:pPr marL="285750" indent="-285750" algn="just">
              <a:buFont typeface="Wingdings" panose="05000000000000000000" pitchFamily="2" charset="2"/>
              <a:buChar char="Ø"/>
            </a:pPr>
            <a:r>
              <a:rPr lang="tr-TR" sz="2000" dirty="0" err="1" smtClean="0"/>
              <a:t>IFMA’ya</a:t>
            </a:r>
            <a:r>
              <a:rPr lang="tr-TR" sz="2000" dirty="0" smtClean="0"/>
              <a:t> göre Tesis Yönetiminin Kapsamı</a:t>
            </a:r>
            <a:endParaRPr lang="tr-TR" sz="2000" dirty="0"/>
          </a:p>
        </p:txBody>
      </p:sp>
      <p:graphicFrame>
        <p:nvGraphicFramePr>
          <p:cNvPr id="13" name="Tablo 12"/>
          <p:cNvGraphicFramePr>
            <a:graphicFrameLocks noGrp="1"/>
          </p:cNvGraphicFramePr>
          <p:nvPr>
            <p:extLst>
              <p:ext uri="{D42A27DB-BD31-4B8C-83A1-F6EECF244321}">
                <p14:modId xmlns:p14="http://schemas.microsoft.com/office/powerpoint/2010/main" val="2083445045"/>
              </p:ext>
            </p:extLst>
          </p:nvPr>
        </p:nvGraphicFramePr>
        <p:xfrm>
          <a:off x="1255992" y="1696492"/>
          <a:ext cx="6217920" cy="4145280"/>
        </p:xfrm>
        <a:graphic>
          <a:graphicData uri="http://schemas.openxmlformats.org/drawingml/2006/table">
            <a:tbl>
              <a:tblPr firstRow="1" firstCol="1" bandRow="1"/>
              <a:tblGrid>
                <a:gridCol w="3460516">
                  <a:extLst>
                    <a:ext uri="{9D8B030D-6E8A-4147-A177-3AD203B41FA5}">
                      <a16:colId xmlns="" xmlns:a16="http://schemas.microsoft.com/office/drawing/2014/main" val="3731589336"/>
                    </a:ext>
                  </a:extLst>
                </a:gridCol>
                <a:gridCol w="2757404">
                  <a:extLst>
                    <a:ext uri="{9D8B030D-6E8A-4147-A177-3AD203B41FA5}">
                      <a16:colId xmlns="" xmlns:a16="http://schemas.microsoft.com/office/drawing/2014/main" val="1668487493"/>
                    </a:ext>
                  </a:extLst>
                </a:gridCol>
              </a:tblGrid>
              <a:tr h="2055711">
                <a:tc>
                  <a:txBody>
                    <a:bodyPr/>
                    <a:lstStyle/>
                    <a:p>
                      <a:pPr indent="-215900" algn="l">
                        <a:lnSpc>
                          <a:spcPct val="100000"/>
                        </a:lnSpc>
                        <a:spcBef>
                          <a:spcPts val="0"/>
                        </a:spcBef>
                        <a:spcAft>
                          <a:spcPts val="0"/>
                        </a:spcAft>
                      </a:pPr>
                      <a:r>
                        <a:rPr lang="tr-TR" sz="1600" b="1"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Alan Yönetimi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Alan </a:t>
                      </a: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envanteri,         Alan </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idaresi </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Alan </a:t>
                      </a: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tahsisi,              İhtiyaçların </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tahmini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 Mobilya </a:t>
                      </a: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alınması,    Mobilya </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şartnamesi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 Mobilya </a:t>
                      </a: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envanteri,  </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İçsel plan </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Dizayn </a:t>
                      </a: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yenileme,      Katı </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atık kontrolü</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 </a:t>
                      </a: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Tehlikeli materyaller</a:t>
                      </a:r>
                    </a:p>
                    <a:p>
                      <a:pPr indent="-215900" algn="l">
                        <a:lnSpc>
                          <a:spcPct val="100000"/>
                        </a:lnSpc>
                        <a:spcBef>
                          <a:spcPts val="0"/>
                        </a:spcBef>
                        <a:spcAft>
                          <a:spcPts val="0"/>
                        </a:spcAft>
                      </a:pPr>
                      <a:endPar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endParaRPr>
                    </a:p>
                  </a:txBody>
                  <a:tcPr marL="4352" marR="4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15900" algn="l">
                        <a:lnSpc>
                          <a:spcPct val="100000"/>
                        </a:lnSpc>
                        <a:spcBef>
                          <a:spcPts val="0"/>
                        </a:spcBef>
                        <a:spcAft>
                          <a:spcPts val="0"/>
                        </a:spcAft>
                      </a:pPr>
                      <a:endParaRPr lang="tr-TR" sz="1600" b="1"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b="1"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Finansal </a:t>
                      </a:r>
                      <a:r>
                        <a:rPr lang="tr-TR" sz="1600" b="1"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Planlama</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Faaliyet bütçelemesi </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Sermaye bütçelemesi </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Temel finansman</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txBody>
                  <a:tcPr marL="4352" marR="4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41418723"/>
                  </a:ext>
                </a:extLst>
              </a:tr>
              <a:tr h="1510450">
                <a:tc>
                  <a:txBody>
                    <a:bodyPr/>
                    <a:lstStyle/>
                    <a:p>
                      <a:pPr indent="-215900" algn="l">
                        <a:lnSpc>
                          <a:spcPct val="100000"/>
                        </a:lnSpc>
                        <a:spcBef>
                          <a:spcPts val="0"/>
                        </a:spcBef>
                        <a:spcAft>
                          <a:spcPts val="0"/>
                        </a:spcAft>
                      </a:pPr>
                      <a:r>
                        <a:rPr lang="tr-TR" sz="1600" b="1"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Mimari-Mühendislik Hizmetleri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Kanunlara uyma </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Yapı yönetimi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İnşaat sistemi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Mimari </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tasarım</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txBody>
                  <a:tcPr marL="4352" marR="4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15900" algn="l">
                        <a:lnSpc>
                          <a:spcPct val="100000"/>
                        </a:lnSpc>
                        <a:spcBef>
                          <a:spcPts val="0"/>
                        </a:spcBef>
                        <a:spcAft>
                          <a:spcPts val="0"/>
                        </a:spcAft>
                      </a:pPr>
                      <a:r>
                        <a:rPr lang="tr-TR" sz="1600" b="1"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Sağlık ve Güven</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Ergonomi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Enerji </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yönetimi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İç </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hava kalitesi</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Dönüşüm </a:t>
                      </a:r>
                      <a:r>
                        <a:rPr lang="tr-TR" sz="1600" spc="0" dirty="0">
                          <a:solidFill>
                            <a:srgbClr val="000000"/>
                          </a:solidFill>
                          <a:effectLst/>
                          <a:latin typeface="Sylfaen" panose="010A0502050306030303" pitchFamily="18" charset="0"/>
                          <a:ea typeface="Sylfaen" panose="010A0502050306030303" pitchFamily="18" charset="0"/>
                          <a:cs typeface="Sylfaen" panose="010A0502050306030303" pitchFamily="18" charset="0"/>
                        </a:rPr>
                        <a:t>programı </a:t>
                      </a:r>
                      <a:endParaRPr lang="tr-TR" sz="1600" dirty="0">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r>
                        <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rPr>
                        <a:t>Emisyon</a:t>
                      </a:r>
                    </a:p>
                    <a:p>
                      <a:pPr indent="-215900" algn="l">
                        <a:lnSpc>
                          <a:spcPct val="100000"/>
                        </a:lnSpc>
                        <a:spcBef>
                          <a:spcPts val="0"/>
                        </a:spcBef>
                        <a:spcAft>
                          <a:spcPts val="0"/>
                        </a:spcAft>
                      </a:pPr>
                      <a:endParaRPr lang="tr-TR" sz="1600" spc="0" dirty="0" smtClean="0">
                        <a:solidFill>
                          <a:srgbClr val="000000"/>
                        </a:solidFill>
                        <a:effectLst/>
                        <a:latin typeface="Sylfaen" panose="010A0502050306030303" pitchFamily="18" charset="0"/>
                        <a:ea typeface="Sylfaen" panose="010A0502050306030303" pitchFamily="18" charset="0"/>
                        <a:cs typeface="Sylfaen" panose="010A0502050306030303" pitchFamily="18" charset="0"/>
                      </a:endParaRPr>
                    </a:p>
                    <a:p>
                      <a:pPr indent="-215900" algn="l">
                        <a:lnSpc>
                          <a:spcPct val="100000"/>
                        </a:lnSpc>
                        <a:spcBef>
                          <a:spcPts val="0"/>
                        </a:spcBef>
                        <a:spcAft>
                          <a:spcPts val="0"/>
                        </a:spcAft>
                      </a:pPr>
                      <a:endParaRPr lang="tr-TR" sz="1600" dirty="0">
                        <a:effectLst/>
                        <a:latin typeface="Sylfaen" panose="010A0502050306030303" pitchFamily="18" charset="0"/>
                        <a:ea typeface="Sylfaen" panose="010A0502050306030303" pitchFamily="18" charset="0"/>
                        <a:cs typeface="Sylfaen" panose="010A0502050306030303" pitchFamily="18" charset="0"/>
                      </a:endParaRPr>
                    </a:p>
                  </a:txBody>
                  <a:tcPr marL="4352" marR="43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0621238"/>
                  </a:ext>
                </a:extLst>
              </a:tr>
            </a:tbl>
          </a:graphicData>
        </a:graphic>
      </p:graphicFrame>
    </p:spTree>
    <p:extLst>
      <p:ext uri="{BB962C8B-B14F-4D97-AF65-F5344CB8AC3E}">
        <p14:creationId xmlns:p14="http://schemas.microsoft.com/office/powerpoint/2010/main" val="2222385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060393" y="396398"/>
            <a:ext cx="7219847" cy="636494"/>
          </a:xfrm>
        </p:spPr>
        <p:txBody>
          <a:bodyPr anchor="t">
            <a:noAutofit/>
          </a:bodyPr>
          <a:lstStyle/>
          <a:p>
            <a:pPr marL="0" lvl="1" algn="ctr">
              <a:spcBef>
                <a:spcPct val="20000"/>
              </a:spcBef>
              <a:buClr>
                <a:schemeClr val="accent1"/>
              </a:buClr>
            </a:pPr>
            <a:r>
              <a:rPr lang="tr-TR" sz="2000" b="1" dirty="0"/>
              <a:t>Uluslararası Tesis Yönetimi Derneği (IFMA) Standartları ve Türkiye’nin Uygulama Analizi </a:t>
            </a:r>
          </a:p>
        </p:txBody>
      </p:sp>
      <p:sp>
        <p:nvSpPr>
          <p:cNvPr id="4" name="Dikdörtgen 3"/>
          <p:cNvSpPr/>
          <p:nvPr/>
        </p:nvSpPr>
        <p:spPr>
          <a:xfrm>
            <a:off x="389577" y="1225376"/>
            <a:ext cx="7950751" cy="3477875"/>
          </a:xfrm>
          <a:prstGeom prst="rect">
            <a:avLst/>
          </a:prstGeom>
        </p:spPr>
        <p:txBody>
          <a:bodyPr wrap="square">
            <a:spAutoFit/>
          </a:bodyPr>
          <a:lstStyle/>
          <a:p>
            <a:pPr marL="285750" indent="-285750" algn="just">
              <a:buFont typeface="Wingdings" panose="05000000000000000000" pitchFamily="2" charset="2"/>
              <a:buChar char="Ø"/>
            </a:pPr>
            <a:r>
              <a:rPr lang="tr-TR" sz="2000" dirty="0" smtClean="0"/>
              <a:t>Sanayi </a:t>
            </a:r>
            <a:r>
              <a:rPr lang="tr-TR" sz="2000" dirty="0"/>
              <a:t>devriminin ardından bilgi ve iletişim teknolojilerinde yaşanan hızlı gelişme küreselleşmenin de ivmesi ile toplumların yaşamlarında önemli bir yere ulaşmıştır. Artık iş yapış biçimleri arasında bilgisayar kullanımı ilk sıraya yerleşmiş-tir. Bu gelişmeler pek çok alanda yenileşme sağlarken tesis yönetimini de yeni bir boyuta taşımıştır. Kuruluş bu gelişme ve değişim döneminde alandaki bir boşluğu doldurmak üzere 1980 yılında NFMA adıyla ABD’de örgütlenme çalışmalarına başlamış ve </a:t>
            </a:r>
            <a:r>
              <a:rPr lang="tr-TR" sz="2000" dirty="0" err="1"/>
              <a:t>Kanada’lı</a:t>
            </a:r>
            <a:r>
              <a:rPr lang="tr-TR" sz="2000" dirty="0"/>
              <a:t> katılımcıların da iştiraki ile 1981 yılında IFMA adıyla uluslararası bir nitelikte faaliyet göstermeye başlamıştır. IFMA, günümüzde halen 90’ı aşkın ülkede 20 bini aşkın katılımcı/üye ile faaliyetlerine devam etmektedir (www. ifma.org).</a:t>
            </a:r>
          </a:p>
        </p:txBody>
      </p:sp>
    </p:spTree>
    <p:extLst>
      <p:ext uri="{BB962C8B-B14F-4D97-AF65-F5344CB8AC3E}">
        <p14:creationId xmlns:p14="http://schemas.microsoft.com/office/powerpoint/2010/main" val="583898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060393" y="396398"/>
            <a:ext cx="7219847" cy="636494"/>
          </a:xfrm>
        </p:spPr>
        <p:txBody>
          <a:bodyPr anchor="t">
            <a:noAutofit/>
          </a:bodyPr>
          <a:lstStyle/>
          <a:p>
            <a:pPr marL="0" lvl="1" algn="ctr">
              <a:spcBef>
                <a:spcPct val="20000"/>
              </a:spcBef>
              <a:buClr>
                <a:schemeClr val="accent1"/>
              </a:buClr>
            </a:pPr>
            <a:r>
              <a:rPr lang="tr-TR" sz="2000" b="1" dirty="0"/>
              <a:t>Uluslararası Tesis Yönetimi Derneği (IFMA) Standartları ve Türkiye’nin Uygulama Analizi </a:t>
            </a:r>
          </a:p>
        </p:txBody>
      </p:sp>
      <p:sp>
        <p:nvSpPr>
          <p:cNvPr id="4" name="Dikdörtgen 3"/>
          <p:cNvSpPr/>
          <p:nvPr/>
        </p:nvSpPr>
        <p:spPr>
          <a:xfrm>
            <a:off x="389577" y="1225377"/>
            <a:ext cx="7950751" cy="4708981"/>
          </a:xfrm>
          <a:prstGeom prst="rect">
            <a:avLst/>
          </a:prstGeom>
        </p:spPr>
        <p:txBody>
          <a:bodyPr wrap="square">
            <a:spAutoFit/>
          </a:bodyPr>
          <a:lstStyle/>
          <a:p>
            <a:pPr marL="285750" indent="-285750" algn="just">
              <a:buFont typeface="Wingdings" panose="05000000000000000000" pitchFamily="2" charset="2"/>
              <a:buChar char="Ø"/>
            </a:pPr>
            <a:r>
              <a:rPr lang="tr-TR" sz="2000" dirty="0"/>
              <a:t>Tesis yönetimi konusunda küçük ve birbirinden ayrık dernek ve mesleki birliklerin geniş çaplı ve yeknesak kuralları olan bir organizasyona dönüşümü ise daha önceleri tesis yönetimi konularında verimlilik ve etkinlik çalışmaları yürüten </a:t>
            </a:r>
            <a:r>
              <a:rPr lang="tr-TR" sz="2000" dirty="0" err="1"/>
              <a:t>Herman</a:t>
            </a:r>
            <a:r>
              <a:rPr lang="tr-TR" sz="2000" dirty="0"/>
              <a:t> Miller Araştırma Şirketinin (Michigan, ABD) ev sahipliğini yaptığı “tesis yönetiminin verimlilik üzerine etkisi” konulu konferansta Aralık 1978 tarihinde gündeme gelmiştir. Konferansın ardından Mayıs 1980 yılında George </a:t>
            </a:r>
            <a:r>
              <a:rPr lang="tr-TR" sz="2000" dirty="0" err="1"/>
              <a:t>Graves</a:t>
            </a:r>
            <a:r>
              <a:rPr lang="tr-TR" sz="2000" dirty="0"/>
              <a:t>, Charles </a:t>
            </a:r>
            <a:r>
              <a:rPr lang="tr-TR" sz="2000" dirty="0" err="1"/>
              <a:t>Hitch</a:t>
            </a:r>
            <a:r>
              <a:rPr lang="tr-TR" sz="2000" dirty="0"/>
              <a:t> </a:t>
            </a:r>
            <a:r>
              <a:rPr lang="tr-TR" sz="2000" dirty="0" smtClean="0"/>
              <a:t>ve </a:t>
            </a:r>
            <a:r>
              <a:rPr lang="tr-TR" sz="2000" dirty="0"/>
              <a:t>David Armstrong tarafından Ulusal Tesis Yönetim Derneği (NFMA) kurulmuştur. Kısa bir süre sonra 1981 yılında bu organizasyon </a:t>
            </a:r>
            <a:r>
              <a:rPr lang="tr-TR" sz="2000" dirty="0" smtClean="0"/>
              <a:t>Uluslararası </a:t>
            </a:r>
            <a:r>
              <a:rPr lang="tr-TR" sz="2000" dirty="0"/>
              <a:t>Tesis Yönetim Derneği (IFMA) olarak adını değiştirmiştir. David Armstrong 1982 yılında tesis yönetimi enstitüsünde ünlü “</a:t>
            </a:r>
            <a:r>
              <a:rPr lang="tr-TR" sz="2000" dirty="0" err="1"/>
              <a:t>Integrating</a:t>
            </a:r>
            <a:r>
              <a:rPr lang="tr-TR" sz="2000" dirty="0"/>
              <a:t> People, </a:t>
            </a:r>
            <a:r>
              <a:rPr lang="tr-TR" sz="2000" dirty="0" err="1"/>
              <a:t>Process</a:t>
            </a:r>
            <a:r>
              <a:rPr lang="tr-TR" sz="2000" dirty="0"/>
              <a:t> </a:t>
            </a:r>
            <a:r>
              <a:rPr lang="tr-TR" sz="2000" dirty="0" err="1"/>
              <a:t>And</a:t>
            </a:r>
            <a:r>
              <a:rPr lang="tr-TR" sz="2000" dirty="0"/>
              <a:t> </a:t>
            </a:r>
            <a:r>
              <a:rPr lang="tr-TR" sz="2000" dirty="0" err="1"/>
              <a:t>Place</a:t>
            </a:r>
            <a:r>
              <a:rPr lang="tr-TR" sz="2000" dirty="0"/>
              <a:t>” </a:t>
            </a:r>
            <a:r>
              <a:rPr lang="tr-TR" sz="2000" dirty="0" smtClean="0"/>
              <a:t>makalesini </a:t>
            </a:r>
            <a:r>
              <a:rPr lang="tr-TR" sz="2000" dirty="0"/>
              <a:t>yayınlamış ardından Prof. Franklin </a:t>
            </a:r>
            <a:r>
              <a:rPr lang="tr-TR" sz="2000" dirty="0" err="1"/>
              <a:t>Becker</a:t>
            </a:r>
            <a:r>
              <a:rPr lang="tr-TR" sz="2000" dirty="0"/>
              <a:t>, Cornell </a:t>
            </a:r>
            <a:r>
              <a:rPr lang="tr-TR" sz="2000" dirty="0" smtClean="0"/>
              <a:t>Üniversitesi’nde </a:t>
            </a:r>
            <a:r>
              <a:rPr lang="tr-TR" sz="2000" dirty="0"/>
              <a:t>tesis yönetimi konusunda lisans ve yüksek lisans programlarını açmıştır (www.ifma.org).</a:t>
            </a:r>
          </a:p>
        </p:txBody>
      </p:sp>
    </p:spTree>
    <p:extLst>
      <p:ext uri="{BB962C8B-B14F-4D97-AF65-F5344CB8AC3E}">
        <p14:creationId xmlns:p14="http://schemas.microsoft.com/office/powerpoint/2010/main" val="1592463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060393" y="396398"/>
            <a:ext cx="7219847" cy="636494"/>
          </a:xfrm>
        </p:spPr>
        <p:txBody>
          <a:bodyPr anchor="t">
            <a:noAutofit/>
          </a:bodyPr>
          <a:lstStyle/>
          <a:p>
            <a:pPr marL="0" lvl="1" algn="ctr">
              <a:spcBef>
                <a:spcPct val="20000"/>
              </a:spcBef>
              <a:buClr>
                <a:schemeClr val="accent1"/>
              </a:buClr>
            </a:pPr>
            <a:r>
              <a:rPr lang="tr-TR" sz="2000" b="1" dirty="0"/>
              <a:t>Uluslararası Tesis Yönetimi Derneği (IFMA) Standartları ve Türkiye’nin Uygulama Analizi </a:t>
            </a:r>
          </a:p>
        </p:txBody>
      </p:sp>
      <p:sp>
        <p:nvSpPr>
          <p:cNvPr id="4" name="Dikdörtgen 3"/>
          <p:cNvSpPr/>
          <p:nvPr/>
        </p:nvSpPr>
        <p:spPr>
          <a:xfrm>
            <a:off x="389577" y="1225376"/>
            <a:ext cx="7950751" cy="4801314"/>
          </a:xfrm>
          <a:prstGeom prst="rect">
            <a:avLst/>
          </a:prstGeom>
        </p:spPr>
        <p:txBody>
          <a:bodyPr wrap="square">
            <a:spAutoFit/>
          </a:bodyPr>
          <a:lstStyle/>
          <a:p>
            <a:pPr marL="285750" indent="-285750" algn="just">
              <a:buFont typeface="Wingdings" panose="05000000000000000000" pitchFamily="2" charset="2"/>
              <a:buChar char="Ø"/>
            </a:pPr>
            <a:r>
              <a:rPr lang="tr-TR" dirty="0"/>
              <a:t>IFMA öncülüğünde Küresel İş Görev Analizi (Global </a:t>
            </a:r>
            <a:r>
              <a:rPr lang="tr-TR" dirty="0" err="1"/>
              <a:t>Job</a:t>
            </a:r>
            <a:r>
              <a:rPr lang="tr-TR" dirty="0"/>
              <a:t> </a:t>
            </a:r>
            <a:r>
              <a:rPr lang="tr-TR" dirty="0" err="1"/>
              <a:t>Task</a:t>
            </a:r>
            <a:r>
              <a:rPr lang="tr-TR" dirty="0"/>
              <a:t> Analysis-GJ- TA) tarafından 62 ülkedeki tesis yönetici ve akredite şirketlerle yapılan çalışma sonucunda 2009 yılında ortaya atılan ve </a:t>
            </a:r>
            <a:r>
              <a:rPr lang="tr-TR" dirty="0" err="1"/>
              <a:t>EuroFM</a:t>
            </a:r>
            <a:r>
              <a:rPr lang="tr-TR" dirty="0"/>
              <a:t> tarafından da onaylanan tesis yönetiminin 11 temel ilke belirlenmiş olup bunlar: (</a:t>
            </a:r>
            <a:r>
              <a:rPr lang="tr-TR" dirty="0" err="1"/>
              <a:t>Hodges</a:t>
            </a:r>
            <a:r>
              <a:rPr lang="tr-TR" dirty="0"/>
              <a:t> </a:t>
            </a:r>
            <a:r>
              <a:rPr lang="tr-TR" dirty="0" err="1"/>
              <a:t>and</a:t>
            </a:r>
            <a:r>
              <a:rPr lang="tr-TR" dirty="0"/>
              <a:t> </a:t>
            </a:r>
            <a:r>
              <a:rPr lang="tr-TR" dirty="0" err="1"/>
              <a:t>Badoian</a:t>
            </a:r>
            <a:r>
              <a:rPr lang="tr-TR" dirty="0"/>
              <a:t>, 2011, www.ifma.org, 2008):</a:t>
            </a:r>
          </a:p>
          <a:p>
            <a:pPr marL="342900" indent="-342900" algn="just">
              <a:buFont typeface="Wingdings" panose="05000000000000000000" pitchFamily="2" charset="2"/>
              <a:buChar char="ü"/>
            </a:pPr>
            <a:r>
              <a:rPr lang="tr-TR" dirty="0" smtClean="0"/>
              <a:t>Haberleşme/İletişim</a:t>
            </a:r>
            <a:r>
              <a:rPr lang="tr-TR" dirty="0"/>
              <a:t>: İletişim planlan ve süreçler için iç ve dış paydaşlarla kurulan her türlü bilgi alış verişini şeffaf etkili bir şekilde yürütmek,</a:t>
            </a:r>
          </a:p>
          <a:p>
            <a:pPr marL="342900" indent="-342900" algn="just">
              <a:buFont typeface="Wingdings" panose="05000000000000000000" pitchFamily="2" charset="2"/>
              <a:buChar char="ü"/>
            </a:pPr>
            <a:r>
              <a:rPr lang="tr-TR" dirty="0" smtClean="0"/>
              <a:t>İş </a:t>
            </a:r>
            <a:r>
              <a:rPr lang="tr-TR" dirty="0"/>
              <a:t>Sürekliliği ve Acil Durumlara Hazırlık: Acil durumlara karşı risk yönetimi planları ve prosedürleri oluşturmak,</a:t>
            </a:r>
          </a:p>
          <a:p>
            <a:pPr marL="342900" indent="-342900" algn="just">
              <a:buFont typeface="Wingdings" panose="05000000000000000000" pitchFamily="2" charset="2"/>
              <a:buChar char="ü"/>
            </a:pPr>
            <a:r>
              <a:rPr lang="tr-TR" dirty="0" smtClean="0"/>
              <a:t>Çevre </a:t>
            </a:r>
            <a:r>
              <a:rPr lang="tr-TR" dirty="0"/>
              <a:t>Koruma ve Sürdürülebilirlik: Sürdürülebilirlik odaklı süreçler oluşturmak ve doğal ortamlara saygılı olmak,</a:t>
            </a:r>
          </a:p>
          <a:p>
            <a:pPr marL="342900" indent="-342900" algn="just">
              <a:buFont typeface="Wingdings" panose="05000000000000000000" pitchFamily="2" charset="2"/>
              <a:buChar char="ü"/>
            </a:pPr>
            <a:r>
              <a:rPr lang="tr-TR" dirty="0" smtClean="0"/>
              <a:t>Finans </a:t>
            </a:r>
            <a:r>
              <a:rPr lang="tr-TR" dirty="0"/>
              <a:t>ve İş: Stratejik planlar, bütçeler, finansal analizler, ihale prosedürleri geliştirmek,</a:t>
            </a:r>
          </a:p>
          <a:p>
            <a:pPr marL="342900" indent="-342900" algn="just">
              <a:buFont typeface="Wingdings" panose="05000000000000000000" pitchFamily="2" charset="2"/>
              <a:buChar char="ü"/>
            </a:pPr>
            <a:r>
              <a:rPr lang="tr-TR" dirty="0" smtClean="0"/>
              <a:t>İnsan </a:t>
            </a:r>
            <a:r>
              <a:rPr lang="tr-TR" dirty="0"/>
              <a:t>faktörü: İnsanlar için sağlıklı ve güvenli bir ortam oluşturmak, çalışanların gelişimine önem vermek,</a:t>
            </a:r>
          </a:p>
          <a:p>
            <a:pPr marL="342900" indent="-342900" algn="just">
              <a:buFont typeface="Wingdings" panose="05000000000000000000" pitchFamily="2" charset="2"/>
              <a:buChar char="ü"/>
            </a:pPr>
            <a:r>
              <a:rPr lang="tr-TR" dirty="0" smtClean="0"/>
              <a:t>Liderlik </a:t>
            </a:r>
            <a:r>
              <a:rPr lang="tr-TR" dirty="0"/>
              <a:t>ve Strateji: Stratejik planlamalar yapmak, güçlü ve etkili organizasyonlar dizayn ederek bunlara liderlik etmek,</a:t>
            </a:r>
          </a:p>
        </p:txBody>
      </p:sp>
    </p:spTree>
    <p:extLst>
      <p:ext uri="{BB962C8B-B14F-4D97-AF65-F5344CB8AC3E}">
        <p14:creationId xmlns:p14="http://schemas.microsoft.com/office/powerpoint/2010/main" val="3786156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4003660"/>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a:t>Armstrong, M. </a:t>
            </a:r>
            <a:r>
              <a:rPr lang="tr-TR" sz="1400" dirty="0" err="1"/>
              <a:t>and</a:t>
            </a:r>
            <a:r>
              <a:rPr lang="tr-TR" sz="1400" dirty="0"/>
              <a:t> Baron, A., 1998. </a:t>
            </a:r>
            <a:r>
              <a:rPr lang="tr-TR" sz="1400" dirty="0" err="1"/>
              <a:t>Performance</a:t>
            </a:r>
            <a:r>
              <a:rPr lang="tr-TR" sz="1400" dirty="0"/>
              <a:t> Management </a:t>
            </a:r>
            <a:r>
              <a:rPr lang="tr-TR" sz="1400" dirty="0" err="1"/>
              <a:t>Handbook</a:t>
            </a:r>
            <a:r>
              <a:rPr lang="tr-TR" sz="1400" dirty="0"/>
              <a:t>, IPM, </a:t>
            </a:r>
            <a:r>
              <a:rPr lang="tr-TR" sz="1400" dirty="0" err="1"/>
              <a:t>London</a:t>
            </a:r>
            <a:r>
              <a:rPr lang="tr-TR" sz="1400" dirty="0"/>
              <a:t>.</a:t>
            </a:r>
          </a:p>
          <a:p>
            <a:pPr algn="just">
              <a:lnSpc>
                <a:spcPct val="150000"/>
              </a:lnSpc>
            </a:pPr>
            <a:r>
              <a:rPr lang="tr-TR" sz="1400" dirty="0"/>
              <a:t>Erentürk, M.K. ve Güven, Ö.F., 2018. Temel Kavramlar ve Uygulamaları ile Tesis Yönetimi, Beta Yayınları, İstanbul.</a:t>
            </a:r>
          </a:p>
          <a:p>
            <a:pPr algn="just">
              <a:lnSpc>
                <a:spcPct val="150000"/>
              </a:lnSpc>
            </a:pPr>
            <a:r>
              <a:rPr lang="tr-TR" sz="1400" dirty="0" err="1"/>
              <a:t>Fennimore</a:t>
            </a:r>
            <a:r>
              <a:rPr lang="tr-TR" sz="1400" dirty="0"/>
              <a:t>, J.P., 2013. </a:t>
            </a:r>
            <a:r>
              <a:rPr lang="tr-TR" sz="1400" dirty="0" err="1"/>
              <a:t>Sustainable</a:t>
            </a:r>
            <a:r>
              <a:rPr lang="tr-TR" sz="1400" dirty="0"/>
              <a:t> </a:t>
            </a:r>
            <a:r>
              <a:rPr lang="tr-TR" sz="1400" dirty="0" err="1"/>
              <a:t>Facility</a:t>
            </a:r>
            <a:r>
              <a:rPr lang="tr-TR" sz="1400" dirty="0"/>
              <a:t> Management: </a:t>
            </a:r>
            <a:r>
              <a:rPr lang="tr-TR" sz="1400" dirty="0" err="1"/>
              <a:t>Operational</a:t>
            </a:r>
            <a:r>
              <a:rPr lang="tr-TR" sz="1400" dirty="0"/>
              <a:t> </a:t>
            </a:r>
            <a:r>
              <a:rPr lang="tr-TR" sz="1400" dirty="0" err="1"/>
              <a:t>Strategies</a:t>
            </a:r>
            <a:r>
              <a:rPr lang="tr-TR" sz="1400" dirty="0"/>
              <a:t> </a:t>
            </a:r>
            <a:r>
              <a:rPr lang="tr-TR" sz="1400" dirty="0" err="1"/>
              <a:t>for</a:t>
            </a:r>
            <a:r>
              <a:rPr lang="tr-TR" sz="1400" dirty="0"/>
              <a:t> </a:t>
            </a:r>
            <a:r>
              <a:rPr lang="tr-TR" sz="1400" dirty="0" err="1"/>
              <a:t>Today</a:t>
            </a:r>
            <a:r>
              <a:rPr lang="tr-TR" sz="1400" dirty="0"/>
              <a:t>, </a:t>
            </a:r>
            <a:r>
              <a:rPr lang="tr-TR" sz="1400" dirty="0" err="1"/>
              <a:t>Pearson</a:t>
            </a:r>
            <a:r>
              <a:rPr lang="tr-TR" sz="1400" dirty="0"/>
              <a:t>, UK.</a:t>
            </a:r>
          </a:p>
          <a:p>
            <a:pPr algn="just">
              <a:lnSpc>
                <a:spcPct val="150000"/>
              </a:lnSpc>
            </a:pPr>
            <a:r>
              <a:rPr lang="tr-TR" sz="1400" dirty="0"/>
              <a:t>Frank, B., 2009. </a:t>
            </a:r>
            <a:r>
              <a:rPr lang="tr-TR" sz="1400" dirty="0" err="1"/>
              <a:t>Facility</a:t>
            </a:r>
            <a:r>
              <a:rPr lang="tr-TR" sz="1400" dirty="0"/>
              <a:t> Management </a:t>
            </a:r>
            <a:r>
              <a:rPr lang="tr-TR" sz="1400" dirty="0" err="1"/>
              <a:t>Handbook</a:t>
            </a:r>
            <a:r>
              <a:rPr lang="tr-TR" sz="1400" dirty="0"/>
              <a:t>, </a:t>
            </a:r>
            <a:r>
              <a:rPr lang="tr-TR" sz="1400" dirty="0" err="1"/>
              <a:t>Butterworth-Heinemann</a:t>
            </a:r>
            <a:r>
              <a:rPr lang="tr-TR" sz="1400" dirty="0"/>
              <a:t>, USA</a:t>
            </a:r>
          </a:p>
          <a:p>
            <a:pPr algn="just">
              <a:lnSpc>
                <a:spcPct val="150000"/>
              </a:lnSpc>
            </a:pPr>
            <a:r>
              <a:rPr lang="tr-TR" sz="1400" dirty="0" err="1"/>
              <a:t>Jens</a:t>
            </a:r>
            <a:r>
              <a:rPr lang="tr-TR" sz="1400" dirty="0"/>
              <a:t>, N., 2007. </a:t>
            </a:r>
            <a:r>
              <a:rPr lang="tr-TR" sz="1400" dirty="0" err="1"/>
              <a:t>Facility</a:t>
            </a:r>
            <a:r>
              <a:rPr lang="tr-TR" sz="1400" dirty="0"/>
              <a:t> Management, </a:t>
            </a:r>
            <a:r>
              <a:rPr lang="tr-TR" sz="1400" dirty="0" err="1"/>
              <a:t>Grundlagen</a:t>
            </a:r>
            <a:r>
              <a:rPr lang="tr-TR" sz="1400" dirty="0"/>
              <a:t>, </a:t>
            </a:r>
            <a:r>
              <a:rPr lang="tr-TR" sz="1400" dirty="0" err="1"/>
              <a:t>Computerunterstützung</a:t>
            </a:r>
            <a:r>
              <a:rPr lang="tr-TR" sz="1400" dirty="0"/>
              <a:t>, </a:t>
            </a:r>
            <a:r>
              <a:rPr lang="tr-TR" sz="1400" dirty="0" err="1"/>
              <a:t>Systemeinführung</a:t>
            </a:r>
            <a:r>
              <a:rPr lang="tr-TR" sz="1400" dirty="0"/>
              <a:t>, </a:t>
            </a:r>
            <a:r>
              <a:rPr lang="tr-TR" sz="1400" dirty="0" err="1"/>
              <a:t>Anwendungsbeispiele</a:t>
            </a:r>
            <a:r>
              <a:rPr lang="tr-TR" sz="1400" dirty="0"/>
              <a:t>, </a:t>
            </a:r>
            <a:r>
              <a:rPr lang="tr-TR" sz="1400" dirty="0" err="1"/>
              <a:t>Deutschland</a:t>
            </a:r>
            <a:r>
              <a:rPr lang="tr-TR" sz="1400" dirty="0"/>
              <a:t>.</a:t>
            </a:r>
          </a:p>
          <a:p>
            <a:pPr algn="just">
              <a:lnSpc>
                <a:spcPct val="150000"/>
              </a:lnSpc>
            </a:pPr>
            <a:r>
              <a:rPr lang="tr-TR" sz="1400" dirty="0" err="1"/>
              <a:t>Michaela</a:t>
            </a:r>
            <a:r>
              <a:rPr lang="tr-TR" sz="1400" dirty="0"/>
              <a:t>, H., 2006. </a:t>
            </a:r>
            <a:r>
              <a:rPr lang="tr-TR" sz="1400" dirty="0" err="1"/>
              <a:t>Handbuch</a:t>
            </a:r>
            <a:r>
              <a:rPr lang="tr-TR" sz="1400" dirty="0"/>
              <a:t> </a:t>
            </a:r>
            <a:r>
              <a:rPr lang="tr-TR" sz="1400" dirty="0" err="1"/>
              <a:t>Facility</a:t>
            </a:r>
            <a:r>
              <a:rPr lang="tr-TR" sz="1400" dirty="0"/>
              <a:t> Management </a:t>
            </a:r>
            <a:r>
              <a:rPr lang="tr-TR" sz="1400" dirty="0" err="1"/>
              <a:t>Für</a:t>
            </a:r>
            <a:r>
              <a:rPr lang="tr-TR" sz="1400" dirty="0"/>
              <a:t> </a:t>
            </a:r>
            <a:r>
              <a:rPr lang="tr-TR" sz="1400" dirty="0" err="1"/>
              <a:t>Immobilienunternehmen</a:t>
            </a:r>
            <a:r>
              <a:rPr lang="tr-TR" sz="1400" dirty="0"/>
              <a:t>, </a:t>
            </a:r>
            <a:r>
              <a:rPr lang="tr-TR" sz="1400" dirty="0" err="1"/>
              <a:t>Springer-Verlag</a:t>
            </a:r>
            <a:r>
              <a:rPr lang="tr-TR" sz="1400" dirty="0"/>
              <a:t>, </a:t>
            </a:r>
            <a:r>
              <a:rPr lang="tr-TR" sz="1400" dirty="0" err="1"/>
              <a:t>Deutschland</a:t>
            </a:r>
            <a:r>
              <a:rPr lang="tr-TR" sz="1400" dirty="0"/>
              <a:t>.</a:t>
            </a:r>
          </a:p>
          <a:p>
            <a:pPr>
              <a:lnSpc>
                <a:spcPct val="150000"/>
              </a:lnSpc>
            </a:pPr>
            <a:endParaRPr lang="tr-TR" sz="1400" dirty="0"/>
          </a:p>
        </p:txBody>
      </p:sp>
    </p:spTree>
    <p:extLst>
      <p:ext uri="{BB962C8B-B14F-4D97-AF65-F5344CB8AC3E}">
        <p14:creationId xmlns:p14="http://schemas.microsoft.com/office/powerpoint/2010/main" val="3701653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17073</TotalTime>
  <Words>1001</Words>
  <Application>Microsoft Office PowerPoint</Application>
  <PresentationFormat>Ekran Gösterisi (4:3)</PresentationFormat>
  <Paragraphs>86</Paragraphs>
  <Slides>10</Slides>
  <Notes>0</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ekonomi</vt:lpstr>
      <vt:lpstr>1_Rics</vt:lpstr>
      <vt:lpstr>h.t.</vt:lpstr>
      <vt:lpstr>PowerPoint Sunusu</vt:lpstr>
      <vt:lpstr>Uluslararası Tesis Yönetimi Derneği (IFMA) Standartları ve Türkiye’nin Uygulama Analizi </vt:lpstr>
      <vt:lpstr>Uluslararası Tesis Yönetimi Derneği (IFMA) Standartları ve Türkiye’nin Uygulama Analizi </vt:lpstr>
      <vt:lpstr>Uluslararası Tesis Yönetimi Derneği (IFMA) Standartları ve Türkiye’nin Uygulama Analizi </vt:lpstr>
      <vt:lpstr>Uluslararası Tesis Yönetimi Derneği (IFMA) Standartları ve Türkiye’nin Uygulama Analizi </vt:lpstr>
      <vt:lpstr>Uluslararası Tesis Yönetimi Derneği (IFMA) Standartları ve Türkiye’nin Uygulama Analizi </vt:lpstr>
      <vt:lpstr>Uluslararası Tesis Yönetimi Derneği (IFMA) Standartları ve Türkiye’nin Uygulama Analizi </vt:lpstr>
      <vt:lpstr>Uluslararası Tesis Yönetimi Derneği (IFMA) Standartları ve Türkiye’nin Uygulama Analizi </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850</cp:revision>
  <cp:lastPrinted>2016-10-24T07:53:35Z</cp:lastPrinted>
  <dcterms:created xsi:type="dcterms:W3CDTF">2016-09-18T09:35:24Z</dcterms:created>
  <dcterms:modified xsi:type="dcterms:W3CDTF">2020-02-24T10:35:22Z</dcterms:modified>
</cp:coreProperties>
</file>