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3" r:id="rId2"/>
    <p:sldId id="257" r:id="rId3"/>
    <p:sldId id="258" r:id="rId4"/>
    <p:sldId id="259" r:id="rId5"/>
    <p:sldId id="260" r:id="rId6"/>
    <p:sldId id="261" r:id="rId7"/>
    <p:sldId id="265" r:id="rId8"/>
    <p:sldId id="266" r:id="rId9"/>
    <p:sldId id="267" r:id="rId10"/>
    <p:sldId id="268" r:id="rId11"/>
    <p:sldId id="269" r:id="rId12"/>
    <p:sldId id="271" r:id="rId13"/>
    <p:sldId id="273" r:id="rId14"/>
    <p:sldId id="274" r:id="rId15"/>
    <p:sldId id="275" r:id="rId16"/>
    <p:sldId id="279" r:id="rId17"/>
    <p:sldId id="281" r:id="rId18"/>
    <p:sldId id="282" r:id="rId19"/>
    <p:sldId id="283" r:id="rId20"/>
    <p:sldId id="285" r:id="rId21"/>
    <p:sldId id="286" r:id="rId22"/>
    <p:sldId id="292" r:id="rId23"/>
    <p:sldId id="295" r:id="rId24"/>
    <p:sldId id="298" r:id="rId25"/>
    <p:sldId id="302" r:id="rId26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DBFE1-53FE-4D48-A66E-62DFF8A5C69A}" type="datetimeFigureOut">
              <a:rPr lang="tr-TR" smtClean="0"/>
              <a:t>3.10.2020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58222-71E9-4622-9A5A-4ECC8F9FD97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51572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DBFE1-53FE-4D48-A66E-62DFF8A5C69A}" type="datetimeFigureOut">
              <a:rPr lang="tr-TR" smtClean="0"/>
              <a:t>3.10.2020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58222-71E9-4622-9A5A-4ECC8F9FD97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75442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DBFE1-53FE-4D48-A66E-62DFF8A5C69A}" type="datetimeFigureOut">
              <a:rPr lang="tr-TR" smtClean="0"/>
              <a:t>3.10.2020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58222-71E9-4622-9A5A-4ECC8F9FD975}" type="slidenum">
              <a:rPr lang="tr-TR" smtClean="0"/>
              <a:t>‹#›</a:t>
            </a:fld>
            <a:endParaRPr lang="tr-TR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2174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DBFE1-53FE-4D48-A66E-62DFF8A5C69A}" type="datetimeFigureOut">
              <a:rPr lang="tr-TR" smtClean="0"/>
              <a:t>3.10.2020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58222-71E9-4622-9A5A-4ECC8F9FD97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932330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DBFE1-53FE-4D48-A66E-62DFF8A5C69A}" type="datetimeFigureOut">
              <a:rPr lang="tr-TR" smtClean="0"/>
              <a:t>3.10.2020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58222-71E9-4622-9A5A-4ECC8F9FD975}" type="slidenum">
              <a:rPr lang="tr-TR" smtClean="0"/>
              <a:t>‹#›</a:t>
            </a:fld>
            <a:endParaRPr lang="tr-T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082594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DBFE1-53FE-4D48-A66E-62DFF8A5C69A}" type="datetimeFigureOut">
              <a:rPr lang="tr-TR" smtClean="0"/>
              <a:t>3.10.2020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58222-71E9-4622-9A5A-4ECC8F9FD97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43387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DBFE1-53FE-4D48-A66E-62DFF8A5C69A}" type="datetimeFigureOut">
              <a:rPr lang="tr-TR" smtClean="0"/>
              <a:t>3.10.2020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58222-71E9-4622-9A5A-4ECC8F9FD97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375255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DBFE1-53FE-4D48-A66E-62DFF8A5C69A}" type="datetimeFigureOut">
              <a:rPr lang="tr-TR" smtClean="0"/>
              <a:t>3.10.2020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58222-71E9-4622-9A5A-4ECC8F9FD97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06249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DBFE1-53FE-4D48-A66E-62DFF8A5C69A}" type="datetimeFigureOut">
              <a:rPr lang="tr-TR" smtClean="0"/>
              <a:t>3.10.2020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58222-71E9-4622-9A5A-4ECC8F9FD97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98461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DBFE1-53FE-4D48-A66E-62DFF8A5C69A}" type="datetimeFigureOut">
              <a:rPr lang="tr-TR" smtClean="0"/>
              <a:t>3.10.2020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58222-71E9-4622-9A5A-4ECC8F9FD97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02618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DBFE1-53FE-4D48-A66E-62DFF8A5C69A}" type="datetimeFigureOut">
              <a:rPr lang="tr-TR" smtClean="0"/>
              <a:t>3.10.2020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58222-71E9-4622-9A5A-4ECC8F9FD97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37053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DBFE1-53FE-4D48-A66E-62DFF8A5C69A}" type="datetimeFigureOut">
              <a:rPr lang="tr-TR" smtClean="0"/>
              <a:t>3.10.2020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58222-71E9-4622-9A5A-4ECC8F9FD97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06297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DBFE1-53FE-4D48-A66E-62DFF8A5C69A}" type="datetimeFigureOut">
              <a:rPr lang="tr-TR" smtClean="0"/>
              <a:t>3.10.2020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58222-71E9-4622-9A5A-4ECC8F9FD97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81886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DBFE1-53FE-4D48-A66E-62DFF8A5C69A}" type="datetimeFigureOut">
              <a:rPr lang="tr-TR" smtClean="0"/>
              <a:t>3.10.2020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58222-71E9-4622-9A5A-4ECC8F9FD97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03779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DBFE1-53FE-4D48-A66E-62DFF8A5C69A}" type="datetimeFigureOut">
              <a:rPr lang="tr-TR" smtClean="0"/>
              <a:t>3.10.2020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58222-71E9-4622-9A5A-4ECC8F9FD97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85083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DBFE1-53FE-4D48-A66E-62DFF8A5C69A}" type="datetimeFigureOut">
              <a:rPr lang="tr-TR" smtClean="0"/>
              <a:t>3.10.2020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58222-71E9-4622-9A5A-4ECC8F9FD97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62830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DBFE1-53FE-4D48-A66E-62DFF8A5C69A}" type="datetimeFigureOut">
              <a:rPr lang="tr-TR" smtClean="0"/>
              <a:t>3.10.2020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CA58222-71E9-4622-9A5A-4ECC8F9FD97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2119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tr-TR" dirty="0" smtClean="0"/>
              <a:t>BİY113 BOTANİK</a:t>
            </a:r>
            <a:r>
              <a:rPr lang="tr-TR" dirty="0"/>
              <a:t/>
            </a:r>
            <a:br>
              <a:rPr lang="tr-TR" dirty="0"/>
            </a:br>
            <a:r>
              <a:rPr lang="tr-TR" sz="3200" dirty="0" smtClean="0"/>
              <a:t>Dr. </a:t>
            </a:r>
            <a:r>
              <a:rPr lang="tr-TR" sz="3200" dirty="0" err="1" smtClean="0"/>
              <a:t>Ögr</a:t>
            </a:r>
            <a:r>
              <a:rPr lang="tr-TR" sz="3200" dirty="0" smtClean="0"/>
              <a:t>. Üyesi Şeyda Fikirdeşici Ergen</a:t>
            </a:r>
          </a:p>
        </p:txBody>
      </p:sp>
    </p:spTree>
    <p:extLst>
      <p:ext uri="{BB962C8B-B14F-4D97-AF65-F5344CB8AC3E}">
        <p14:creationId xmlns:p14="http://schemas.microsoft.com/office/powerpoint/2010/main" val="383880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31674" y="864052"/>
            <a:ext cx="8596668" cy="1005692"/>
          </a:xfrm>
        </p:spPr>
        <p:txBody>
          <a:bodyPr>
            <a:normAutofit/>
          </a:bodyPr>
          <a:lstStyle/>
          <a:p>
            <a:pPr algn="just"/>
            <a:r>
              <a:rPr lang="tr-TR" b="1" dirty="0" smtClean="0"/>
              <a:t>b. İletim </a:t>
            </a:r>
            <a:r>
              <a:rPr lang="tr-TR" b="1" dirty="0"/>
              <a:t>Parankiması</a:t>
            </a:r>
            <a:r>
              <a:rPr lang="tr-TR" dirty="0"/>
              <a:t>: </a:t>
            </a:r>
            <a:endParaRPr lang="tr-TR" dirty="0" smtClean="0"/>
          </a:p>
          <a:p>
            <a:pPr algn="just"/>
            <a:r>
              <a:rPr lang="tr-TR" b="1" dirty="0" smtClean="0"/>
              <a:t>c. Havalandırma </a:t>
            </a:r>
            <a:r>
              <a:rPr lang="tr-TR" b="1" dirty="0"/>
              <a:t>Parankiması</a:t>
            </a:r>
            <a:r>
              <a:rPr lang="tr-TR" b="1" dirty="0" smtClean="0"/>
              <a:t>: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b="8837"/>
          <a:stretch/>
        </p:blipFill>
        <p:spPr>
          <a:xfrm>
            <a:off x="2344357" y="2146252"/>
            <a:ext cx="5134616" cy="379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55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68151" y="1014178"/>
            <a:ext cx="8596668" cy="637201"/>
          </a:xfrm>
        </p:spPr>
        <p:txBody>
          <a:bodyPr/>
          <a:lstStyle/>
          <a:p>
            <a:pPr algn="just"/>
            <a:r>
              <a:rPr lang="tr-TR" b="1" dirty="0"/>
              <a:t>d</a:t>
            </a:r>
            <a:r>
              <a:rPr lang="tr-TR" b="1" dirty="0" smtClean="0"/>
              <a:t>.</a:t>
            </a:r>
            <a:r>
              <a:rPr lang="tr-TR" b="1" dirty="0"/>
              <a:t>	Depo Parankiması</a:t>
            </a:r>
            <a:r>
              <a:rPr lang="tr-TR" b="1" dirty="0" smtClean="0"/>
              <a:t>: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042" y="2306401"/>
            <a:ext cx="5170590" cy="358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60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520" y="2702257"/>
            <a:ext cx="8572500" cy="3810000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1031827" y="883117"/>
            <a:ext cx="6096000" cy="10002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tr-TR" sz="2000" b="1" dirty="0"/>
              <a:t>2</a:t>
            </a:r>
            <a:r>
              <a:rPr lang="tr-TR" sz="2000" b="1" u="sng" dirty="0"/>
              <a:t>. Koruyucu (Örtü) Doku:</a:t>
            </a:r>
            <a:endParaRPr lang="tr-TR" dirty="0"/>
          </a:p>
          <a:p>
            <a:pPr lvl="1" algn="just"/>
            <a:r>
              <a:rPr lang="tr-TR" sz="1900" b="1" dirty="0"/>
              <a:t>a. </a:t>
            </a:r>
            <a:r>
              <a:rPr lang="tr-TR" sz="1900" b="1" dirty="0" err="1"/>
              <a:t>Epidermis</a:t>
            </a:r>
            <a:endParaRPr lang="tr-TR" sz="1900" b="1" dirty="0"/>
          </a:p>
          <a:p>
            <a:pPr lvl="1" algn="just"/>
            <a:r>
              <a:rPr lang="tr-TR" sz="2000" b="1" dirty="0"/>
              <a:t>b.	</a:t>
            </a:r>
            <a:r>
              <a:rPr lang="tr-TR" sz="2000" b="1" dirty="0" err="1"/>
              <a:t>Periderm</a:t>
            </a:r>
            <a:r>
              <a:rPr lang="tr-TR" sz="2000" b="1" dirty="0"/>
              <a:t> (Mantar Doku)</a:t>
            </a: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987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1567" t="21280" r="28022" b="10030"/>
          <a:stretch/>
        </p:blipFill>
        <p:spPr>
          <a:xfrm>
            <a:off x="1569492" y="1282890"/>
            <a:ext cx="6687404" cy="5116642"/>
          </a:xfrm>
          <a:prstGeom prst="rect">
            <a:avLst/>
          </a:prstGeom>
        </p:spPr>
      </p:pic>
      <p:sp>
        <p:nvSpPr>
          <p:cNvPr id="3" name="Unvan 1"/>
          <p:cNvSpPr>
            <a:spLocks noGrp="1"/>
          </p:cNvSpPr>
          <p:nvPr>
            <p:ph type="title"/>
          </p:nvPr>
        </p:nvSpPr>
        <p:spPr>
          <a:xfrm>
            <a:off x="336140" y="241111"/>
            <a:ext cx="8596668" cy="1320800"/>
          </a:xfrm>
        </p:spPr>
        <p:txBody>
          <a:bodyPr/>
          <a:lstStyle/>
          <a:p>
            <a:r>
              <a:rPr lang="tr-TR" dirty="0" err="1" smtClean="0"/>
              <a:t>Epidermis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2792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1791" t="20084" r="27910" b="33525"/>
          <a:stretch/>
        </p:blipFill>
        <p:spPr>
          <a:xfrm>
            <a:off x="354842" y="873457"/>
            <a:ext cx="9048465" cy="491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096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Stoma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203" y="302685"/>
            <a:ext cx="5744930" cy="2904539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176" y="3342459"/>
            <a:ext cx="8590008" cy="279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373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750161" y="561734"/>
            <a:ext cx="8596668" cy="1320800"/>
          </a:xfrm>
        </p:spPr>
        <p:txBody>
          <a:bodyPr/>
          <a:lstStyle/>
          <a:p>
            <a:r>
              <a:rPr lang="tr-TR" b="1" dirty="0" err="1" smtClean="0"/>
              <a:t>Stoma</a:t>
            </a:r>
            <a:r>
              <a:rPr lang="tr-TR" b="1" dirty="0" smtClean="0"/>
              <a:t>, hücrelerinin yapısındaki farklılığa </a:t>
            </a:r>
            <a:r>
              <a:rPr lang="tr-TR" b="1" dirty="0"/>
              <a:t>göre üçe ayrılırlar: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64189" y="3172347"/>
            <a:ext cx="4631644" cy="1435954"/>
          </a:xfrm>
        </p:spPr>
        <p:txBody>
          <a:bodyPr>
            <a:normAutofit/>
          </a:bodyPr>
          <a:lstStyle/>
          <a:p>
            <a:pPr algn="just"/>
            <a:r>
              <a:rPr lang="tr-TR" b="1" dirty="0"/>
              <a:t>1. </a:t>
            </a:r>
            <a:r>
              <a:rPr lang="tr-TR" b="1" dirty="0" err="1" smtClean="0"/>
              <a:t>Minium</a:t>
            </a:r>
            <a:r>
              <a:rPr lang="tr-TR" b="1" dirty="0" smtClean="0"/>
              <a:t> Tipi </a:t>
            </a:r>
            <a:r>
              <a:rPr lang="tr-TR" b="1" dirty="0" err="1" smtClean="0"/>
              <a:t>Stoma</a:t>
            </a:r>
            <a:endParaRPr lang="tr-TR" dirty="0"/>
          </a:p>
          <a:p>
            <a:pPr algn="just"/>
            <a:r>
              <a:rPr lang="tr-TR" b="1" dirty="0"/>
              <a:t>2. </a:t>
            </a:r>
            <a:r>
              <a:rPr lang="tr-TR" b="1" dirty="0" err="1" smtClean="0"/>
              <a:t>Gramine</a:t>
            </a:r>
            <a:r>
              <a:rPr lang="tr-TR" b="1" dirty="0" smtClean="0"/>
              <a:t> Tipi </a:t>
            </a:r>
            <a:r>
              <a:rPr lang="tr-TR" b="1" dirty="0" err="1" smtClean="0"/>
              <a:t>Stoma</a:t>
            </a:r>
            <a:endParaRPr lang="tr-TR" dirty="0" smtClean="0"/>
          </a:p>
          <a:p>
            <a:pPr algn="just"/>
            <a:r>
              <a:rPr lang="tr-TR" b="1" dirty="0" smtClean="0"/>
              <a:t>3</a:t>
            </a:r>
            <a:r>
              <a:rPr lang="tr-TR" b="1" dirty="0"/>
              <a:t>. </a:t>
            </a:r>
            <a:r>
              <a:rPr lang="tr-TR" b="1" dirty="0" err="1" smtClean="0"/>
              <a:t>Amaryllis</a:t>
            </a:r>
            <a:r>
              <a:rPr lang="tr-TR" b="1" dirty="0" smtClean="0"/>
              <a:t> Tipi </a:t>
            </a:r>
            <a:r>
              <a:rPr lang="tr-TR" b="1" dirty="0" err="1" smtClean="0"/>
              <a:t>Stoma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2255" t="20284" r="69592" b="62792"/>
          <a:stretch/>
        </p:blipFill>
        <p:spPr>
          <a:xfrm>
            <a:off x="6168790" y="2029714"/>
            <a:ext cx="3452882" cy="1265819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3"/>
          <a:srcRect l="2239" t="70657" r="70560" b="9234"/>
          <a:stretch/>
        </p:blipFill>
        <p:spPr>
          <a:xfrm>
            <a:off x="6155143" y="3589893"/>
            <a:ext cx="3316406" cy="1378424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3"/>
          <a:srcRect l="2351" t="53112" r="70224" b="28571"/>
          <a:stretch/>
        </p:blipFill>
        <p:spPr>
          <a:xfrm>
            <a:off x="6155143" y="5191856"/>
            <a:ext cx="3191686" cy="125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54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14233"/>
          </a:xfrm>
        </p:spPr>
        <p:txBody>
          <a:bodyPr>
            <a:normAutofit fontScale="90000"/>
          </a:bodyPr>
          <a:lstStyle/>
          <a:p>
            <a:r>
              <a:rPr lang="tr-TR" b="1" dirty="0" err="1"/>
              <a:t>Hidatot</a:t>
            </a: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  <p:pic>
        <p:nvPicPr>
          <p:cNvPr id="2050" name="Picture 2" descr="gutasyon ne demek ile ilgili görsel sonu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2594353"/>
            <a:ext cx="3758188" cy="25029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4" name="Picture 6" descr="gutasyon ne demek ile ilgili görsel sonucu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8" r="34783"/>
          <a:stretch/>
        </p:blipFill>
        <p:spPr bwMode="auto">
          <a:xfrm>
            <a:off x="4544704" y="2594353"/>
            <a:ext cx="1433014" cy="2504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6" name="Picture 8" descr="gutasyon ne demek ile ilgili görsel sonuc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900" y="2594353"/>
            <a:ext cx="2725607" cy="25118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93865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Tüyler(Trikom=</a:t>
            </a:r>
            <a:r>
              <a:rPr lang="tr-TR" b="1" dirty="0" err="1"/>
              <a:t>Trichome</a:t>
            </a:r>
            <a:r>
              <a:rPr lang="tr-TR" b="1" dirty="0"/>
              <a:t>=</a:t>
            </a:r>
            <a:r>
              <a:rPr lang="tr-TR" b="1" dirty="0" err="1"/>
              <a:t>Hair</a:t>
            </a:r>
            <a:r>
              <a:rPr lang="tr-TR" b="1" dirty="0"/>
              <a:t>)</a:t>
            </a:r>
            <a:endParaRPr lang="tr-TR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8737" y="2604609"/>
            <a:ext cx="7614564" cy="299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76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67091" y="645687"/>
            <a:ext cx="8596668" cy="541668"/>
          </a:xfrm>
        </p:spPr>
        <p:txBody>
          <a:bodyPr>
            <a:normAutofit/>
          </a:bodyPr>
          <a:lstStyle/>
          <a:p>
            <a:pPr lvl="1"/>
            <a:r>
              <a:rPr lang="tr-TR" sz="2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2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Salgı </a:t>
            </a:r>
            <a:r>
              <a:rPr lang="tr-TR" sz="2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tüyleri:</a:t>
            </a:r>
            <a:endParaRPr lang="tr-TR" sz="1800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2"/>
          <a:srcRect l="16007" t="38005" r="56008" b="24564"/>
          <a:stretch/>
        </p:blipFill>
        <p:spPr>
          <a:xfrm>
            <a:off x="2524835" y="1922749"/>
            <a:ext cx="4967786" cy="3735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318197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Doku nedir?</a:t>
            </a:r>
            <a:endParaRPr lang="tr-TR" dirty="0"/>
          </a:p>
        </p:txBody>
      </p:sp>
      <p:pic>
        <p:nvPicPr>
          <p:cNvPr id="1026" name="Picture 2" descr="Plant Tissues: Types, Functions, Xylem and Phloem - Videos, Examp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865" y="1761627"/>
            <a:ext cx="5943600" cy="313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647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Diken (</a:t>
            </a:r>
            <a:r>
              <a:rPr lang="tr-TR" b="1" dirty="0" err="1"/>
              <a:t>Emergens</a:t>
            </a:r>
            <a:r>
              <a:rPr lang="tr-TR" b="1" dirty="0"/>
              <a:t>)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11977" t="46565" r="39552" b="15605"/>
          <a:stretch/>
        </p:blipFill>
        <p:spPr>
          <a:xfrm>
            <a:off x="1870802" y="2463421"/>
            <a:ext cx="5909481" cy="2593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8166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/>
              <a:t>B.Peridermis</a:t>
            </a:r>
            <a:r>
              <a:rPr lang="tr-TR" b="1" dirty="0"/>
              <a:t>(</a:t>
            </a:r>
            <a:r>
              <a:rPr lang="tr-TR" b="1" dirty="0" err="1"/>
              <a:t>Periderm</a:t>
            </a:r>
            <a:r>
              <a:rPr lang="tr-TR" b="1" dirty="0" smtClean="0"/>
              <a:t>)( Mantar Doku)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4478" t="26058" r="31157" b="20980"/>
          <a:stretch/>
        </p:blipFill>
        <p:spPr>
          <a:xfrm>
            <a:off x="677334" y="1603506"/>
            <a:ext cx="3821143" cy="20402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3"/>
          <a:srcRect l="7276" t="23071" r="62052" b="22972"/>
          <a:stretch/>
        </p:blipFill>
        <p:spPr>
          <a:xfrm>
            <a:off x="1364774" y="4016685"/>
            <a:ext cx="2306473" cy="228122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4"/>
          <a:srcRect l="24739" t="39199" r="56903" b="10229"/>
          <a:stretch/>
        </p:blipFill>
        <p:spPr>
          <a:xfrm>
            <a:off x="5206618" y="2105961"/>
            <a:ext cx="2763675" cy="428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46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40857" y="918643"/>
            <a:ext cx="8596668" cy="3880773"/>
          </a:xfrm>
        </p:spPr>
        <p:txBody>
          <a:bodyPr/>
          <a:lstStyle/>
          <a:p>
            <a:pPr algn="just"/>
            <a:r>
              <a:rPr lang="tr-TR" sz="2000" b="1" u="sng" dirty="0" smtClean="0"/>
              <a:t>3. Salgı</a:t>
            </a:r>
            <a:r>
              <a:rPr lang="tr-TR" sz="2000" b="1" u="sng" dirty="0"/>
              <a:t> </a:t>
            </a:r>
            <a:r>
              <a:rPr lang="tr-TR" sz="2000" b="1" u="sng" dirty="0" smtClean="0"/>
              <a:t>doku</a:t>
            </a:r>
            <a:endParaRPr lang="tr-TR" dirty="0"/>
          </a:p>
        </p:txBody>
      </p:sp>
      <p:pic>
        <p:nvPicPr>
          <p:cNvPr id="3074" name="Picture 2" descr="sütleğen ile ilgili görsel sonu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088" y="1843538"/>
            <a:ext cx="72961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2455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99913" y="372733"/>
            <a:ext cx="8596668" cy="528020"/>
          </a:xfrm>
        </p:spPr>
        <p:txBody>
          <a:bodyPr/>
          <a:lstStyle/>
          <a:p>
            <a:pPr lvl="0" algn="just"/>
            <a:r>
              <a:rPr lang="tr-TR" sz="2000" u="sng" dirty="0" smtClean="0"/>
              <a:t>4. </a:t>
            </a:r>
            <a:r>
              <a:rPr lang="tr-TR" sz="2000" b="1" u="sng" dirty="0"/>
              <a:t>Destek Doku</a:t>
            </a:r>
            <a:r>
              <a:rPr lang="tr-TR" sz="2000" b="1" u="sng" dirty="0" smtClean="0"/>
              <a:t>:</a:t>
            </a:r>
            <a:endParaRPr lang="tr-TR" dirty="0"/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8732" t="16900" r="35634" b="9234"/>
          <a:stretch/>
        </p:blipFill>
        <p:spPr>
          <a:xfrm>
            <a:off x="873456" y="1487607"/>
            <a:ext cx="4144049" cy="30934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/>
          <a:srcRect l="14440" t="17098" r="40560" b="6446"/>
          <a:stretch/>
        </p:blipFill>
        <p:spPr>
          <a:xfrm>
            <a:off x="5257138" y="1487607"/>
            <a:ext cx="3586163" cy="30934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0467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8969" y="372732"/>
            <a:ext cx="8596668" cy="623555"/>
          </a:xfrm>
        </p:spPr>
        <p:txBody>
          <a:bodyPr>
            <a:normAutofit/>
          </a:bodyPr>
          <a:lstStyle/>
          <a:p>
            <a:r>
              <a:rPr lang="tr-TR" b="1" dirty="0" smtClean="0"/>
              <a:t>5. İLETİM </a:t>
            </a:r>
            <a:r>
              <a:rPr lang="tr-TR" b="1" dirty="0"/>
              <a:t>DOKU</a:t>
            </a:r>
          </a:p>
          <a:p>
            <a:pPr marL="0" indent="0">
              <a:buNone/>
            </a:pPr>
            <a:endParaRPr lang="tr-TR" b="1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323" y="1607229"/>
            <a:ext cx="3898896" cy="2418862"/>
          </a:xfrm>
          <a:prstGeom prst="rect">
            <a:avLst/>
          </a:prstGeom>
        </p:spPr>
      </p:pic>
      <p:pic>
        <p:nvPicPr>
          <p:cNvPr id="5" name="Picture 2" descr="http://www.biyolojiportali.com/yenimufredat/img/dimg/2.%20Bitkisel%20dokular_dosyalar/image00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470" y="2419502"/>
            <a:ext cx="4012442" cy="271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053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/>
              <a:t>KAYNAKLAR</a:t>
            </a:r>
            <a:endParaRPr lang="tr-TR" dirty="0"/>
          </a:p>
          <a:p>
            <a:r>
              <a:rPr lang="tr-TR" dirty="0" err="1"/>
              <a:t>Campbell</a:t>
            </a:r>
            <a:r>
              <a:rPr lang="tr-TR" dirty="0"/>
              <a:t>, J.B.R. Biyoloji, </a:t>
            </a:r>
            <a:r>
              <a:rPr lang="tr-TR" dirty="0" err="1"/>
              <a:t>Plame</a:t>
            </a:r>
            <a:r>
              <a:rPr lang="tr-TR" dirty="0"/>
              <a:t> yayınları</a:t>
            </a:r>
          </a:p>
          <a:p>
            <a:r>
              <a:rPr lang="tr-TR" dirty="0"/>
              <a:t>Bozcuk, S. Genel Botanik, Hatiboğlu yayınları</a:t>
            </a:r>
          </a:p>
          <a:p>
            <a:r>
              <a:rPr lang="tr-TR" dirty="0"/>
              <a:t>Akman Y. 1998. Bitki Biyolojisine Giriş “Botanik”. </a:t>
            </a:r>
            <a:r>
              <a:rPr lang="tr-TR" dirty="0" err="1"/>
              <a:t>Palme</a:t>
            </a:r>
            <a:r>
              <a:rPr lang="tr-TR" dirty="0"/>
              <a:t> Yayıncılık, Ankara.</a:t>
            </a:r>
          </a:p>
          <a:p>
            <a:r>
              <a:rPr lang="tr-TR" dirty="0"/>
              <a:t>Bozcuk S. 2009. Genel Biyoloji. Hatipoğlu Basım ve Yayın San. Ltd. Şti., Ankara.</a:t>
            </a:r>
          </a:p>
          <a:p>
            <a:r>
              <a:rPr lang="tr-TR" dirty="0"/>
              <a:t>Dr. Ümit Bingöl Ders Notları, Ankara Üniversitesi Fen Fakültesi Biyoloji Bölümü</a:t>
            </a:r>
          </a:p>
          <a:p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70880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870" y="1341723"/>
            <a:ext cx="3298778" cy="2247638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1831" y="4170245"/>
            <a:ext cx="4217442" cy="180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4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348" y="1883391"/>
            <a:ext cx="3129318" cy="2087255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2747" y="1746914"/>
            <a:ext cx="2662387" cy="207645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4"/>
          <a:srcRect l="9751" t="6766" r="6965" b="46866"/>
          <a:stretch/>
        </p:blipFill>
        <p:spPr>
          <a:xfrm>
            <a:off x="2285622" y="4388546"/>
            <a:ext cx="6191786" cy="232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49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Dokuların Sınıflandırılması</a:t>
            </a:r>
            <a:br>
              <a:rPr lang="tr-TR" dirty="0"/>
            </a:b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64" y="2041513"/>
            <a:ext cx="3799132" cy="3588411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2252" y="2728187"/>
            <a:ext cx="4124325" cy="273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72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A. Bölünür </a:t>
            </a:r>
            <a:r>
              <a:rPr lang="tr-TR" b="1" dirty="0"/>
              <a:t>Doku (Meristem Doku): </a:t>
            </a:r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109" y="1930400"/>
            <a:ext cx="3481118" cy="35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83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718278" y="609600"/>
            <a:ext cx="8596668" cy="1320800"/>
          </a:xfrm>
        </p:spPr>
        <p:txBody>
          <a:bodyPr/>
          <a:lstStyle/>
          <a:p>
            <a:r>
              <a:rPr lang="tr-TR" b="1" dirty="0" smtClean="0"/>
              <a:t>B. Sürekli (Bölünmez) </a:t>
            </a:r>
            <a:r>
              <a:rPr lang="tr-TR" b="1" dirty="0"/>
              <a:t>Doku: 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18278" y="2127534"/>
            <a:ext cx="8596668" cy="380924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tr-TR" dirty="0" smtClean="0"/>
              <a:t>Bölünmez </a:t>
            </a:r>
            <a:r>
              <a:rPr lang="tr-TR" dirty="0"/>
              <a:t>dokular görevlerine göre beş bölümde incelenir. </a:t>
            </a:r>
            <a:endParaRPr lang="tr-TR" dirty="0" smtClean="0"/>
          </a:p>
          <a:p>
            <a:pPr algn="just"/>
            <a:r>
              <a:rPr lang="tr-TR" dirty="0" smtClean="0"/>
              <a:t>1. Temel Doku</a:t>
            </a:r>
          </a:p>
          <a:p>
            <a:pPr algn="just"/>
            <a:r>
              <a:rPr lang="tr-TR" dirty="0" smtClean="0"/>
              <a:t>2. Koruyucu Doku</a:t>
            </a:r>
            <a:endParaRPr lang="tr-TR" dirty="0"/>
          </a:p>
          <a:p>
            <a:pPr algn="just"/>
            <a:r>
              <a:rPr lang="tr-TR" dirty="0" smtClean="0"/>
              <a:t>3. Salgı Doku</a:t>
            </a:r>
          </a:p>
          <a:p>
            <a:pPr algn="just"/>
            <a:r>
              <a:rPr lang="tr-TR" dirty="0" smtClean="0"/>
              <a:t>4. Destek Doku</a:t>
            </a:r>
          </a:p>
          <a:p>
            <a:pPr algn="just"/>
            <a:r>
              <a:rPr lang="tr-TR" dirty="0" smtClean="0"/>
              <a:t>5. İletim Doku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3175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68151" y="864110"/>
            <a:ext cx="8596668" cy="1606193"/>
          </a:xfrm>
        </p:spPr>
        <p:txBody>
          <a:bodyPr/>
          <a:lstStyle/>
          <a:p>
            <a:pPr algn="just"/>
            <a:r>
              <a:rPr lang="tr-TR" dirty="0"/>
              <a:t>1.	</a:t>
            </a:r>
            <a:r>
              <a:rPr lang="tr-TR" sz="2000" u="sng" dirty="0"/>
              <a:t>Temel </a:t>
            </a:r>
            <a:r>
              <a:rPr lang="tr-TR" sz="2000" u="sng" dirty="0" smtClean="0"/>
              <a:t>Doku</a:t>
            </a:r>
            <a:r>
              <a:rPr lang="tr-TR" dirty="0"/>
              <a:t>: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48" y="2470303"/>
            <a:ext cx="5011288" cy="2637985"/>
          </a:xfrm>
          <a:prstGeom prst="rect">
            <a:avLst/>
          </a:prstGeom>
        </p:spPr>
      </p:pic>
      <p:pic>
        <p:nvPicPr>
          <p:cNvPr id="1026" name="Picture 2" descr="yaprak mezofil ile ilgili görsel sonuc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837" y="2470303"/>
            <a:ext cx="4321719" cy="252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26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81800" y="1355371"/>
            <a:ext cx="8596668" cy="555316"/>
          </a:xfrm>
        </p:spPr>
        <p:txBody>
          <a:bodyPr/>
          <a:lstStyle/>
          <a:p>
            <a:pPr algn="just"/>
            <a:r>
              <a:rPr lang="tr-TR" b="1" dirty="0"/>
              <a:t>a.	Özümleme Parankiması</a:t>
            </a:r>
            <a:r>
              <a:rPr lang="tr-TR" b="1" dirty="0" smtClean="0"/>
              <a:t>: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3024" y="2811438"/>
            <a:ext cx="5676900" cy="37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35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ristal">
  <a:themeElements>
    <a:clrScheme name="Kristal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Kristal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ristal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Model</Template>
  <TotalTime>273</TotalTime>
  <Words>202</Words>
  <Application>Microsoft Office PowerPoint</Application>
  <PresentationFormat>Geniş ekran</PresentationFormat>
  <Paragraphs>39</Paragraphs>
  <Slides>25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25</vt:i4>
      </vt:variant>
    </vt:vector>
  </HeadingPairs>
  <TitlesOfParts>
    <vt:vector size="29" baseType="lpstr">
      <vt:lpstr>Arial</vt:lpstr>
      <vt:lpstr>Trebuchet MS</vt:lpstr>
      <vt:lpstr>Wingdings 3</vt:lpstr>
      <vt:lpstr>Kristal</vt:lpstr>
      <vt:lpstr>BİY113 BOTANİK Dr. Ögr. Üyesi Şeyda Fikirdeşici Ergen</vt:lpstr>
      <vt:lpstr>Doku nedir?</vt:lpstr>
      <vt:lpstr>PowerPoint Sunusu</vt:lpstr>
      <vt:lpstr>PowerPoint Sunusu</vt:lpstr>
      <vt:lpstr>Dokuların Sınıflandırılması </vt:lpstr>
      <vt:lpstr>A. Bölünür Doku (Meristem Doku): </vt:lpstr>
      <vt:lpstr>B. Sürekli (Bölünmez) Doku: </vt:lpstr>
      <vt:lpstr>PowerPoint Sunusu</vt:lpstr>
      <vt:lpstr>PowerPoint Sunusu</vt:lpstr>
      <vt:lpstr>PowerPoint Sunusu</vt:lpstr>
      <vt:lpstr>PowerPoint Sunusu</vt:lpstr>
      <vt:lpstr>PowerPoint Sunusu</vt:lpstr>
      <vt:lpstr>Epidermis</vt:lpstr>
      <vt:lpstr>PowerPoint Sunusu</vt:lpstr>
      <vt:lpstr>Stoma</vt:lpstr>
      <vt:lpstr>Stoma, hücrelerinin yapısındaki farklılığa göre üçe ayrılırlar:</vt:lpstr>
      <vt:lpstr>Hidatot </vt:lpstr>
      <vt:lpstr>Tüyler(Trikom=Trichome=Hair)</vt:lpstr>
      <vt:lpstr>PowerPoint Sunusu</vt:lpstr>
      <vt:lpstr>Diken (Emergens)</vt:lpstr>
      <vt:lpstr>B.Peridermis(Periderm)( Mantar Doku)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DOKULAR </dc:title>
  <dc:creator>hp_ergen</dc:creator>
  <cp:lastModifiedBy>hp_ergen</cp:lastModifiedBy>
  <cp:revision>115</cp:revision>
  <dcterms:created xsi:type="dcterms:W3CDTF">2019-10-21T10:29:24Z</dcterms:created>
  <dcterms:modified xsi:type="dcterms:W3CDTF">2020-10-03T13:36:44Z</dcterms:modified>
</cp:coreProperties>
</file>