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319" r:id="rId3"/>
    <p:sldId id="310" r:id="rId4"/>
    <p:sldId id="311" r:id="rId5"/>
    <p:sldId id="312" r:id="rId6"/>
    <p:sldId id="313" r:id="rId7"/>
    <p:sldId id="320" r:id="rId8"/>
    <p:sldId id="314" r:id="rId9"/>
    <p:sldId id="31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Ekonomisi Dersi Notları – 5</a:t>
            </a:r>
            <a:br>
              <a:rPr lang="tr-TR" sz="2200" b="1" dirty="0" smtClean="0"/>
            </a:br>
            <a:endParaRPr lang="tr-TR" sz="2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smtClean="0">
                <a:solidFill>
                  <a:srgbClr val="FF0000"/>
                </a:solidFill>
              </a:rPr>
              <a:t>Güncel işgücü istatistikleri açıklandı!</a:t>
            </a:r>
            <a:endParaRPr lang="tr-TR" sz="2400" dirty="0">
              <a:solidFill>
                <a:srgbClr val="FF0000"/>
              </a:solidFill>
            </a:endParaRPr>
          </a:p>
        </p:txBody>
      </p:sp>
      <p:sp>
        <p:nvSpPr>
          <p:cNvPr id="3" name="İçerik Yer Tutucusu 2"/>
          <p:cNvSpPr>
            <a:spLocks noGrp="1"/>
          </p:cNvSpPr>
          <p:nvPr>
            <p:ph sz="quarter" idx="1"/>
          </p:nvPr>
        </p:nvSpPr>
        <p:spPr/>
        <p:txBody>
          <a:bodyPr>
            <a:normAutofit fontScale="92500" lnSpcReduction="10000"/>
          </a:bodyPr>
          <a:lstStyle/>
          <a:p>
            <a:r>
              <a:rPr lang="tr-TR" b="1" dirty="0" smtClean="0">
                <a:solidFill>
                  <a:srgbClr val="FF0000"/>
                </a:solidFill>
              </a:rPr>
              <a:t>İşsizlik (</a:t>
            </a:r>
            <a:r>
              <a:rPr lang="tr-TR" b="1" dirty="0" err="1" smtClean="0">
                <a:solidFill>
                  <a:srgbClr val="FF0000"/>
                </a:solidFill>
              </a:rPr>
              <a:t>unemployment</a:t>
            </a:r>
            <a:r>
              <a:rPr lang="tr-TR" b="1" dirty="0" smtClean="0">
                <a:solidFill>
                  <a:srgbClr val="FF0000"/>
                </a:solidFill>
              </a:rPr>
              <a:t>)</a:t>
            </a:r>
          </a:p>
          <a:p>
            <a:pPr algn="just"/>
            <a:r>
              <a:rPr lang="tr-TR" sz="2000" dirty="0">
                <a:latin typeface="Calibri" panose="020F0502020204030204" pitchFamily="34" charset="0"/>
              </a:rPr>
              <a:t>Referans </a:t>
            </a:r>
            <a:r>
              <a:rPr lang="tr-TR" sz="2000" dirty="0" smtClean="0">
                <a:latin typeface="Calibri" panose="020F0502020204030204" pitchFamily="34" charset="0"/>
              </a:rPr>
              <a:t>dönem </a:t>
            </a:r>
            <a:r>
              <a:rPr lang="tr-TR" sz="2000" dirty="0">
                <a:latin typeface="Calibri" panose="020F0502020204030204" pitchFamily="34" charset="0"/>
              </a:rPr>
              <a:t>içinde istihdam halinde olmayan (kâr karşılığı, yevmiyeli, ücretli ya da ücretsiz olarak hiç bir işte çalışmamış ve böyle bir iş ile bağlantısı da olmayan) </a:t>
            </a:r>
            <a:r>
              <a:rPr lang="tr-TR" sz="2000" dirty="0" smtClean="0">
                <a:latin typeface="Calibri" panose="020F0502020204030204" pitchFamily="34" charset="0"/>
              </a:rPr>
              <a:t>kişilerden, </a:t>
            </a:r>
            <a:r>
              <a:rPr lang="tr-TR" sz="2000" dirty="0">
                <a:latin typeface="Calibri" panose="020F0502020204030204" pitchFamily="34" charset="0"/>
              </a:rPr>
              <a:t>iş aramak için </a:t>
            </a:r>
            <a:r>
              <a:rPr lang="tr-TR" sz="2000" u="sng" dirty="0">
                <a:latin typeface="Calibri" panose="020F0502020204030204" pitchFamily="34" charset="0"/>
              </a:rPr>
              <a:t>son üç ay içinde iş arama kanallarından en az birini kullanmış </a:t>
            </a:r>
            <a:r>
              <a:rPr lang="tr-TR" sz="2000" dirty="0">
                <a:latin typeface="Calibri" panose="020F0502020204030204" pitchFamily="34" charset="0"/>
              </a:rPr>
              <a:t>ve </a:t>
            </a:r>
            <a:r>
              <a:rPr lang="tr-TR" sz="2000" u="sng" dirty="0">
                <a:latin typeface="Calibri" panose="020F0502020204030204" pitchFamily="34" charset="0"/>
              </a:rPr>
              <a:t>15 gün içinde işbaşı yapabilecek durumda olan </a:t>
            </a:r>
            <a:r>
              <a:rPr lang="tr-TR" sz="2000" dirty="0">
                <a:solidFill>
                  <a:srgbClr val="7030A0"/>
                </a:solidFill>
                <a:latin typeface="Calibri" panose="020F0502020204030204" pitchFamily="34" charset="0"/>
              </a:rPr>
              <a:t>kurumsal olmayan çalışma çağındaki tüm kişiler</a:t>
            </a:r>
            <a:r>
              <a:rPr lang="tr-TR" sz="2000" dirty="0">
                <a:latin typeface="Calibri" panose="020F0502020204030204" pitchFamily="34" charset="0"/>
              </a:rPr>
              <a:t> işsiz nüfusa dahildirler (</a:t>
            </a:r>
            <a:r>
              <a:rPr lang="tr-TR" sz="2000" dirty="0" err="1">
                <a:latin typeface="Calibri" panose="020F0502020204030204" pitchFamily="34" charset="0"/>
              </a:rPr>
              <a:t>TÜİK’in</a:t>
            </a:r>
            <a:r>
              <a:rPr lang="tr-TR" sz="2000" dirty="0">
                <a:latin typeface="Calibri" panose="020F0502020204030204" pitchFamily="34" charset="0"/>
              </a:rPr>
              <a:t> tanımı</a:t>
            </a:r>
            <a:r>
              <a:rPr lang="tr-TR" sz="2000" dirty="0" smtClean="0">
                <a:latin typeface="Calibri" panose="020F0502020204030204" pitchFamily="34" charset="0"/>
              </a:rPr>
              <a:t>).</a:t>
            </a:r>
          </a:p>
          <a:p>
            <a:pPr algn="just"/>
            <a:r>
              <a:rPr lang="tr-TR" sz="2000" dirty="0">
                <a:latin typeface="Calibri" panose="020F0502020204030204" pitchFamily="34" charset="0"/>
              </a:rPr>
              <a:t>Çalışma gücünde ve arzusunda olan ve cari ücretten çalışmaya razı olup da iş bulamayan işgücünün varlığıdır. Bu şartlar altında işsizlik gayri iradi olarak karşılaşılan bir durumdur</a:t>
            </a:r>
            <a:r>
              <a:rPr lang="tr-TR" sz="2000" dirty="0" smtClean="0">
                <a:latin typeface="Calibri" panose="020F0502020204030204" pitchFamily="34" charset="0"/>
              </a:rPr>
              <a:t>.</a:t>
            </a:r>
          </a:p>
          <a:p>
            <a:pPr algn="just"/>
            <a:endParaRPr lang="tr-TR" sz="2000" dirty="0">
              <a:latin typeface="Calibri" panose="020F0502020204030204" pitchFamily="34" charset="0"/>
            </a:endParaRPr>
          </a:p>
          <a:p>
            <a:pPr marL="0" indent="0" algn="just">
              <a:buNone/>
            </a:pPr>
            <a:r>
              <a:rPr lang="tr-TR" sz="2000" dirty="0" smtClean="0">
                <a:latin typeface="Calibri" panose="020F0502020204030204" pitchFamily="34" charset="0"/>
              </a:rPr>
              <a:t>* </a:t>
            </a:r>
            <a:r>
              <a:rPr lang="tr-TR" sz="2000" dirty="0" smtClean="0">
                <a:solidFill>
                  <a:srgbClr val="FF0000"/>
                </a:solidFill>
                <a:latin typeface="Calibri" panose="020F0502020204030204" pitchFamily="34" charset="0"/>
              </a:rPr>
              <a:t>Kurumsal </a:t>
            </a:r>
            <a:r>
              <a:rPr lang="tr-TR" sz="2000" dirty="0">
                <a:solidFill>
                  <a:srgbClr val="FF0000"/>
                </a:solidFill>
                <a:latin typeface="Calibri" panose="020F0502020204030204" pitchFamily="34" charset="0"/>
              </a:rPr>
              <a:t>Olmayan Nüfus: </a:t>
            </a:r>
            <a:r>
              <a:rPr lang="tr-TR" sz="2000" dirty="0">
                <a:latin typeface="Calibri" panose="020F0502020204030204" pitchFamily="34" charset="0"/>
              </a:rPr>
              <a:t>Üniversite yurtları, yetiştirme yurtları (yetimhane), huzurevi, özel nitelikteki </a:t>
            </a:r>
            <a:r>
              <a:rPr lang="tr-TR" sz="2000" dirty="0" smtClean="0">
                <a:latin typeface="Calibri" panose="020F0502020204030204" pitchFamily="34" charset="0"/>
              </a:rPr>
              <a:t>hastane</a:t>
            </a:r>
            <a:r>
              <a:rPr lang="tr-TR" sz="2000" dirty="0">
                <a:latin typeface="Calibri" panose="020F0502020204030204" pitchFamily="34" charset="0"/>
              </a:rPr>
              <a:t>, hapishane, kışla vb. yerlerde ikamet edenler dışında kalan nüfustur.</a:t>
            </a:r>
          </a:p>
          <a:p>
            <a:pPr marL="0" indent="0" algn="just">
              <a:buNone/>
            </a:pPr>
            <a:r>
              <a:rPr lang="tr-TR" sz="2000" dirty="0" smtClean="0">
                <a:solidFill>
                  <a:srgbClr val="FF0000"/>
                </a:solidFill>
                <a:latin typeface="Calibri" panose="020F0502020204030204" pitchFamily="34" charset="0"/>
              </a:rPr>
              <a:t>* Çalışma </a:t>
            </a:r>
            <a:r>
              <a:rPr lang="tr-TR" sz="2000" dirty="0">
                <a:solidFill>
                  <a:srgbClr val="FF0000"/>
                </a:solidFill>
                <a:latin typeface="Calibri" panose="020F0502020204030204" pitchFamily="34" charset="0"/>
              </a:rPr>
              <a:t>Çağı: </a:t>
            </a:r>
            <a:r>
              <a:rPr lang="tr-TR" sz="2000" dirty="0">
                <a:latin typeface="Calibri" panose="020F0502020204030204" pitchFamily="34" charset="0"/>
              </a:rPr>
              <a:t>15-64 yaşları arası.</a:t>
            </a:r>
          </a:p>
          <a:p>
            <a:pPr marL="0" indent="0" algn="just">
              <a:buNone/>
            </a:pPr>
            <a:endParaRPr lang="tr-TR" sz="2000" dirty="0">
              <a:latin typeface="Calibri" panose="020F0502020204030204" pitchFamily="34" charset="0"/>
            </a:endParaRPr>
          </a:p>
          <a:p>
            <a:pPr algn="just"/>
            <a:endParaRPr lang="tr-TR" sz="2000" dirty="0">
              <a:latin typeface="Calibri" panose="020F0502020204030204" pitchFamily="34" charset="0"/>
            </a:endParaRPr>
          </a:p>
          <a:p>
            <a:endParaRPr lang="tr-TR" b="1" dirty="0">
              <a:solidFill>
                <a:srgbClr val="FF0000"/>
              </a:solidFill>
            </a:endParaRPr>
          </a:p>
        </p:txBody>
      </p:sp>
    </p:spTree>
    <p:extLst>
      <p:ext uri="{BB962C8B-B14F-4D97-AF65-F5344CB8AC3E}">
        <p14:creationId xmlns:p14="http://schemas.microsoft.com/office/powerpoint/2010/main" val="2599407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smtClean="0">
                <a:solidFill>
                  <a:srgbClr val="0070C0"/>
                </a:solidFill>
                <a:latin typeface="Arial" panose="020B0604020202020204" pitchFamily="34" charset="0"/>
                <a:cs typeface="Arial" panose="020B0604020202020204" pitchFamily="34" charset="0"/>
              </a:rPr>
              <a:t>Eğitim – İstihdam İlişkisi konusunda eğitim ekonomisi kuramları konusuna devam</a:t>
            </a:r>
            <a:endParaRPr lang="tr-TR" sz="2800" dirty="0">
              <a:solidFill>
                <a:srgbClr val="0070C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a:bodyPr>
          <a:lstStyle/>
          <a:p>
            <a:pPr marL="0" indent="0" algn="just">
              <a:buNone/>
            </a:pPr>
            <a:r>
              <a:rPr lang="tr-TR" dirty="0" smtClean="0">
                <a:solidFill>
                  <a:srgbClr val="FF0000"/>
                </a:solidFill>
              </a:rPr>
              <a:t>Hatırlayalım!</a:t>
            </a:r>
            <a:endParaRPr lang="tr-TR" dirty="0" smtClean="0">
              <a:solidFill>
                <a:srgbClr val="FF0000"/>
              </a:solidFill>
            </a:endParaRPr>
          </a:p>
          <a:p>
            <a:pPr marL="0" indent="0" algn="just">
              <a:buNone/>
            </a:pPr>
            <a:r>
              <a:rPr lang="tr-TR" dirty="0" smtClean="0">
                <a:solidFill>
                  <a:srgbClr val="FF0000"/>
                </a:solidFill>
              </a:rPr>
              <a:t>İnsan </a:t>
            </a:r>
            <a:r>
              <a:rPr lang="tr-TR" dirty="0" smtClean="0">
                <a:solidFill>
                  <a:srgbClr val="FF0000"/>
                </a:solidFill>
              </a:rPr>
              <a:t>sermayesi kuramı </a:t>
            </a:r>
            <a:r>
              <a:rPr lang="tr-TR" dirty="0" smtClean="0"/>
              <a:t>– Bu kuram daha önce tanımlanmış ve açıklanmıştı. İnsan sermayesi kuramına göre eğitim ile istihdam arasında doğrusal bir bağ vardır. Kişi ne kadar eğitim almışsa o kadar istihdam şansı artar.</a:t>
            </a:r>
          </a:p>
          <a:p>
            <a:pPr marL="0" indent="0" algn="just">
              <a:buNone/>
            </a:pPr>
            <a:r>
              <a:rPr lang="tr-TR" dirty="0" smtClean="0"/>
              <a:t>Bu nasıl olur?</a:t>
            </a:r>
          </a:p>
          <a:p>
            <a:pPr marL="0" indent="0" algn="just">
              <a:buNone/>
            </a:pPr>
            <a:r>
              <a:rPr lang="tr-TR" dirty="0" smtClean="0"/>
              <a:t>Kişiler eğitim aracılığıyla işe yönelik </a:t>
            </a:r>
            <a:r>
              <a:rPr lang="tr-TR" dirty="0" smtClean="0">
                <a:solidFill>
                  <a:srgbClr val="0070C0"/>
                </a:solidFill>
              </a:rPr>
              <a:t>belirli kalifiye           özellikler</a:t>
            </a:r>
            <a:r>
              <a:rPr lang="tr-TR" dirty="0" smtClean="0"/>
              <a:t> kazanırlar. Mesela mühendislik eğitimi alan bir kişi alanında daha </a:t>
            </a:r>
            <a:r>
              <a:rPr lang="tr-TR" dirty="0" smtClean="0">
                <a:solidFill>
                  <a:srgbClr val="0070C0"/>
                </a:solidFill>
              </a:rPr>
              <a:t>üretken ve yaratıcı </a:t>
            </a:r>
            <a:r>
              <a:rPr lang="tr-TR" dirty="0" smtClean="0"/>
              <a:t>bir eleman olur. </a:t>
            </a:r>
          </a:p>
          <a:p>
            <a:pPr marL="0" indent="0" algn="just">
              <a:buNone/>
            </a:pPr>
            <a:r>
              <a:rPr lang="tr-TR" dirty="0" smtClean="0"/>
              <a:t>Dolayısıyla istihdam edilmesi kolaylaşır.</a:t>
            </a:r>
            <a:endParaRPr lang="tr-TR" dirty="0"/>
          </a:p>
        </p:txBody>
      </p:sp>
    </p:spTree>
    <p:extLst>
      <p:ext uri="{BB962C8B-B14F-4D97-AF65-F5344CB8AC3E}">
        <p14:creationId xmlns:p14="http://schemas.microsoft.com/office/powerpoint/2010/main" val="3092712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indent="0" algn="just">
              <a:buNone/>
            </a:pPr>
            <a:r>
              <a:rPr lang="tr-TR" dirty="0" smtClean="0">
                <a:solidFill>
                  <a:srgbClr val="FF0000"/>
                </a:solidFill>
              </a:rPr>
              <a:t>2. Eleme </a:t>
            </a:r>
            <a:r>
              <a:rPr lang="tr-TR" dirty="0">
                <a:solidFill>
                  <a:srgbClr val="FF0000"/>
                </a:solidFill>
              </a:rPr>
              <a:t>Hipotezi</a:t>
            </a:r>
            <a:r>
              <a:rPr lang="tr-TR" dirty="0"/>
              <a:t>: Eğitim bireyleri yeteneklerine göre sınıflandırır, daha yetenekli olanların istihdam edilmelerini sağlar. Eğitim bireyleri </a:t>
            </a:r>
            <a:r>
              <a:rPr lang="tr-TR" dirty="0">
                <a:solidFill>
                  <a:srgbClr val="0070C0"/>
                </a:solidFill>
              </a:rPr>
              <a:t>yeteneklerine göre sınıflandırdığı </a:t>
            </a:r>
            <a:r>
              <a:rPr lang="tr-TR" dirty="0"/>
              <a:t>için işverenler eğitim sayesinde, işe almak istedikleri personelin yeterliklerini kendileri test etmek, böylece para ve zaman kaybetmek durumunda kalmazlar.</a:t>
            </a:r>
          </a:p>
          <a:p>
            <a:pPr marL="0" indent="0" algn="just">
              <a:buNone/>
            </a:pPr>
            <a:r>
              <a:rPr lang="tr-TR" dirty="0" smtClean="0"/>
              <a:t>Öte </a:t>
            </a:r>
            <a:r>
              <a:rPr lang="tr-TR" dirty="0"/>
              <a:t>yandan eğitim, kişilerin üretkenliğini artıran    yeterlikler kazandırmaktan ziyade bireylere </a:t>
            </a:r>
            <a:r>
              <a:rPr lang="tr-TR" dirty="0">
                <a:solidFill>
                  <a:srgbClr val="0070C0"/>
                </a:solidFill>
              </a:rPr>
              <a:t>işe uygun bazı tutum ve davranışlar</a:t>
            </a:r>
            <a:r>
              <a:rPr lang="tr-TR" dirty="0"/>
              <a:t> kazandırır. Otoriteye itaat etme, dakik ve disiplinli olma, sorumlu iş görme </a:t>
            </a:r>
            <a:r>
              <a:rPr lang="tr-TR" dirty="0" smtClean="0"/>
              <a:t>gibi.</a:t>
            </a:r>
          </a:p>
          <a:p>
            <a:pPr marL="0" indent="0" algn="just">
              <a:buNone/>
            </a:pPr>
            <a:r>
              <a:rPr lang="tr-TR" dirty="0" smtClean="0"/>
              <a:t>Böylece eğitilmiş kişi daha kolayca istihdam edilme şansı bulur.</a:t>
            </a:r>
            <a:endParaRPr lang="tr-TR" dirty="0"/>
          </a:p>
        </p:txBody>
      </p:sp>
    </p:spTree>
    <p:extLst>
      <p:ext uri="{BB962C8B-B14F-4D97-AF65-F5344CB8AC3E}">
        <p14:creationId xmlns:p14="http://schemas.microsoft.com/office/powerpoint/2010/main" val="165669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lgn="just">
              <a:buNone/>
            </a:pPr>
            <a:r>
              <a:rPr lang="tr-TR" dirty="0" smtClean="0"/>
              <a:t>Yani eleme hipotezine göre, kişilerin aldığı eğitimden ziyade eğitim sürecinde elde ettikleri diploma ve sertifikalar, kişilerin istihdam edilebilirlikleri açısından işverenlere fikir verir ve istihdam edilmelerini kolaylaştırır. Elbette uygun olmayan diploma ve sertifikalar da istihdam edilmeyi zorlaştırır.</a:t>
            </a:r>
          </a:p>
          <a:p>
            <a:pPr marL="0" indent="0" algn="just">
              <a:buNone/>
            </a:pPr>
            <a:r>
              <a:rPr lang="tr-TR" dirty="0" smtClean="0">
                <a:solidFill>
                  <a:srgbClr val="FF0000"/>
                </a:solidFill>
              </a:rPr>
              <a:t>3. Bölünmüş İşgücü Piyasaları Kuramı:</a:t>
            </a:r>
          </a:p>
          <a:p>
            <a:pPr marL="0" indent="0" algn="just">
              <a:buNone/>
            </a:pPr>
            <a:r>
              <a:rPr lang="tr-TR" dirty="0"/>
              <a:t>İ</a:t>
            </a:r>
            <a:r>
              <a:rPr lang="tr-TR" dirty="0" smtClean="0"/>
              <a:t>şgücü piyasaları ikiye ayrılır: Birincil piyasalar ve ikincil piyasalar.</a:t>
            </a:r>
          </a:p>
          <a:p>
            <a:pPr marL="0" indent="0" algn="just">
              <a:buNone/>
            </a:pPr>
            <a:r>
              <a:rPr lang="tr-TR" dirty="0" smtClean="0"/>
              <a:t>Ayrımda etkili olan etkenler, işlerin </a:t>
            </a:r>
            <a:r>
              <a:rPr lang="tr-TR" dirty="0" smtClean="0">
                <a:solidFill>
                  <a:srgbClr val="0070C0"/>
                </a:solidFill>
              </a:rPr>
              <a:t>çalışma koşulları</a:t>
            </a:r>
            <a:r>
              <a:rPr lang="tr-TR" dirty="0" smtClean="0"/>
              <a:t>, </a:t>
            </a:r>
            <a:r>
              <a:rPr lang="tr-TR" dirty="0" smtClean="0">
                <a:solidFill>
                  <a:srgbClr val="0070C0"/>
                </a:solidFill>
              </a:rPr>
              <a:t>ödeme yapıları, yükselme koşulları, getirileri </a:t>
            </a:r>
            <a:r>
              <a:rPr lang="tr-TR" dirty="0" smtClean="0"/>
              <a:t>gibi unsurlardır.</a:t>
            </a:r>
            <a:endParaRPr lang="tr-TR" dirty="0"/>
          </a:p>
        </p:txBody>
      </p:sp>
    </p:spTree>
    <p:extLst>
      <p:ext uri="{BB962C8B-B14F-4D97-AF65-F5344CB8AC3E}">
        <p14:creationId xmlns:p14="http://schemas.microsoft.com/office/powerpoint/2010/main" val="2805210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smtClean="0"/>
              <a:t>Birincil işgücü piyasası iyi koşullarla belirlenen piyasadır. </a:t>
            </a:r>
            <a:r>
              <a:rPr lang="tr-TR" dirty="0" smtClean="0">
                <a:solidFill>
                  <a:srgbClr val="0070C0"/>
                </a:solidFill>
              </a:rPr>
              <a:t>İleri tekno</a:t>
            </a:r>
            <a:r>
              <a:rPr lang="tr-TR" dirty="0" smtClean="0"/>
              <a:t>loji kullanılan, </a:t>
            </a:r>
            <a:r>
              <a:rPr lang="tr-TR" dirty="0" smtClean="0">
                <a:solidFill>
                  <a:srgbClr val="0070C0"/>
                </a:solidFill>
              </a:rPr>
              <a:t>iş ve kariyer güvencesi</a:t>
            </a:r>
            <a:r>
              <a:rPr lang="tr-TR" dirty="0" smtClean="0"/>
              <a:t>nin olduğu, göreli olarak </a:t>
            </a:r>
            <a:r>
              <a:rPr lang="tr-TR" dirty="0" smtClean="0">
                <a:solidFill>
                  <a:srgbClr val="0070C0"/>
                </a:solidFill>
              </a:rPr>
              <a:t>yüksek ücretli işler </a:t>
            </a:r>
            <a:r>
              <a:rPr lang="tr-TR" dirty="0" smtClean="0"/>
              <a:t>bu piyasadadır. Mesela, elektrik elektronik mühendisliği, doktorluk, mimarlık birincil işgücü piyasasının işleridir.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942111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İkincil işgücü piyasası ise kötü koşullarla belirlenen piyasadır.</a:t>
            </a:r>
          </a:p>
          <a:p>
            <a:pPr marL="0" indent="0">
              <a:buNone/>
            </a:pPr>
            <a:r>
              <a:rPr lang="tr-TR" dirty="0"/>
              <a:t>    </a:t>
            </a:r>
            <a:r>
              <a:rPr lang="tr-TR" dirty="0">
                <a:solidFill>
                  <a:srgbClr val="0070C0"/>
                </a:solidFill>
              </a:rPr>
              <a:t>İleri teknoloji kullanılmayan</a:t>
            </a:r>
            <a:r>
              <a:rPr lang="tr-TR" dirty="0"/>
              <a:t>, </a:t>
            </a:r>
            <a:r>
              <a:rPr lang="tr-TR" dirty="0">
                <a:solidFill>
                  <a:srgbClr val="0070C0"/>
                </a:solidFill>
              </a:rPr>
              <a:t>iş ve kariyer güvencesinin pek   gelişmediği</a:t>
            </a:r>
            <a:r>
              <a:rPr lang="tr-TR" dirty="0"/>
              <a:t>, göreli olarak </a:t>
            </a:r>
            <a:r>
              <a:rPr lang="tr-TR" dirty="0">
                <a:solidFill>
                  <a:srgbClr val="0070C0"/>
                </a:solidFill>
              </a:rPr>
              <a:t>düşük ücretli  </a:t>
            </a:r>
            <a:r>
              <a:rPr lang="tr-TR" dirty="0"/>
              <a:t>işler bu piyasadadır. Mesela, kasiyerlik, tekstil işleri, inşaat işçiliği gibi işler ikincil işgücü piyasasının  işleridir.</a:t>
            </a:r>
          </a:p>
          <a:p>
            <a:pPr marL="0" indent="0">
              <a:buNone/>
            </a:pPr>
            <a:r>
              <a:rPr lang="tr-TR" dirty="0"/>
              <a:t>*</a:t>
            </a:r>
            <a:r>
              <a:rPr lang="tr-TR" dirty="0">
                <a:solidFill>
                  <a:srgbClr val="7030A0"/>
                </a:solidFill>
              </a:rPr>
              <a:t> Öğretmenlik hangi işgücü piyasasında sayılır?</a:t>
            </a:r>
          </a:p>
          <a:p>
            <a:endParaRPr lang="tr-TR" dirty="0"/>
          </a:p>
        </p:txBody>
      </p:sp>
    </p:spTree>
    <p:extLst>
      <p:ext uri="{BB962C8B-B14F-4D97-AF65-F5344CB8AC3E}">
        <p14:creationId xmlns:p14="http://schemas.microsoft.com/office/powerpoint/2010/main" val="2505362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endParaRPr lang="tr-TR" dirty="0" smtClean="0">
              <a:solidFill>
                <a:srgbClr val="0070C0"/>
              </a:solidFill>
            </a:endParaRPr>
          </a:p>
          <a:p>
            <a:pPr algn="just"/>
            <a:r>
              <a:rPr lang="tr-TR" dirty="0" smtClean="0">
                <a:solidFill>
                  <a:srgbClr val="0070C0"/>
                </a:solidFill>
              </a:rPr>
              <a:t>Birincil işgücü piyasası </a:t>
            </a:r>
            <a:r>
              <a:rPr lang="tr-TR" dirty="0" smtClean="0"/>
              <a:t>içinde olan iş ve meslekler konusunda, eğitim ile istihdam edilebilirlik arasındaki ilişkinin </a:t>
            </a:r>
            <a:r>
              <a:rPr lang="tr-TR" dirty="0" smtClean="0">
                <a:solidFill>
                  <a:srgbClr val="0070C0"/>
                </a:solidFill>
              </a:rPr>
              <a:t>daha güçlü </a:t>
            </a:r>
            <a:r>
              <a:rPr lang="tr-TR" dirty="0" smtClean="0"/>
              <a:t>olduğu söylenebilir.</a:t>
            </a:r>
          </a:p>
          <a:p>
            <a:pPr marL="0" indent="0" algn="just">
              <a:buNone/>
            </a:pPr>
            <a:endParaRPr lang="tr-TR" dirty="0" smtClean="0"/>
          </a:p>
          <a:p>
            <a:pPr algn="just"/>
            <a:r>
              <a:rPr lang="tr-TR" dirty="0" smtClean="0">
                <a:solidFill>
                  <a:srgbClr val="0070C0"/>
                </a:solidFill>
              </a:rPr>
              <a:t>İkincil işgücü piyasasında</a:t>
            </a:r>
            <a:r>
              <a:rPr lang="tr-TR" dirty="0" smtClean="0"/>
              <a:t> ise, önceden alınmış eğitimden ziyade iş başında yetişme/yetiştirilme süreçleri önemli olduğu için, eğitimle istihdam edilebilirlik arasındaki ilişki </a:t>
            </a:r>
            <a:r>
              <a:rPr lang="tr-TR" dirty="0" smtClean="0">
                <a:solidFill>
                  <a:srgbClr val="0070C0"/>
                </a:solidFill>
              </a:rPr>
              <a:t>daha zayıf</a:t>
            </a:r>
            <a:r>
              <a:rPr lang="tr-TR" dirty="0" smtClean="0"/>
              <a:t>tır.</a:t>
            </a:r>
          </a:p>
          <a:p>
            <a:pPr marL="0" indent="0" algn="just">
              <a:buNone/>
            </a:pPr>
            <a:endParaRPr lang="tr-TR" dirty="0"/>
          </a:p>
        </p:txBody>
      </p:sp>
    </p:spTree>
    <p:extLst>
      <p:ext uri="{BB962C8B-B14F-4D97-AF65-F5344CB8AC3E}">
        <p14:creationId xmlns:p14="http://schemas.microsoft.com/office/powerpoint/2010/main" val="952314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endParaRPr lang="tr-TR" dirty="0">
              <a:solidFill>
                <a:srgbClr val="0070C0"/>
              </a:solidFill>
            </a:endParaRPr>
          </a:p>
        </p:txBody>
      </p:sp>
    </p:spTree>
    <p:extLst>
      <p:ext uri="{BB962C8B-B14F-4D97-AF65-F5344CB8AC3E}">
        <p14:creationId xmlns:p14="http://schemas.microsoft.com/office/powerpoint/2010/main" val="25353773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1321</TotalTime>
  <Words>550</Words>
  <Application>Microsoft Office PowerPoint</Application>
  <PresentationFormat>Ekran Gösterisi (4:3)</PresentationFormat>
  <Paragraphs>37</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Franklin Gothic Book</vt:lpstr>
      <vt:lpstr>Perpetua</vt:lpstr>
      <vt:lpstr>Wingdings 2</vt:lpstr>
      <vt:lpstr>Hisse Senedi</vt:lpstr>
      <vt:lpstr>Eğitim Ekonomisi Dersi Notları – 5 </vt:lpstr>
      <vt:lpstr>Güncel işgücü istatistikleri açıklandı!</vt:lpstr>
      <vt:lpstr>Eğitim – İstihdam İlişkisi konusunda eğitim ekonomisi kuramları konusuna devam</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Eğitim Alanında Performans Değerlendirme Sistemine İlişkin Okul Yöneticilerinin  Görüşleri </dc:title>
  <dc:creator>TARIKSOYDAN</dc:creator>
  <cp:lastModifiedBy>Tarik soydan</cp:lastModifiedBy>
  <cp:revision>306</cp:revision>
  <dcterms:created xsi:type="dcterms:W3CDTF">2014-05-05T08:01:07Z</dcterms:created>
  <dcterms:modified xsi:type="dcterms:W3CDTF">2018-11-15T12:12:53Z</dcterms:modified>
</cp:coreProperties>
</file>