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72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91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703D4D-F3F4-4C16-85A6-F787E1DFC7FD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1A82B5-3F3C-48F2-97BF-243DA99E60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07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104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844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3823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973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037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3307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290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455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8895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657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366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106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>
            <a:spLocks noGrp="1"/>
          </p:cNvSpPr>
          <p:nvPr>
            <p:ph type="ctrTitle"/>
          </p:nvPr>
        </p:nvSpPr>
        <p:spPr>
          <a:xfrm>
            <a:off x="1787037" y="2679272"/>
            <a:ext cx="5829300" cy="1102519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dirty="0" smtClean="0"/>
              <a:t>Güneş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960838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8" name="Picture 10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94" y="391115"/>
            <a:ext cx="5953125" cy="253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77494" y="2924766"/>
            <a:ext cx="208903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https://www.capitolhilloutsider.com</a:t>
            </a:r>
          </a:p>
        </p:txBody>
      </p:sp>
      <p:pic>
        <p:nvPicPr>
          <p:cNvPr id="94222" name="Picture 14" descr="maunder butterfly and other diagrams of sun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94" y="3601460"/>
            <a:ext cx="8202388" cy="2103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77494" y="5704638"/>
            <a:ext cx="145264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https://en.wikipedia.org</a:t>
            </a:r>
          </a:p>
        </p:txBody>
      </p:sp>
    </p:spTree>
    <p:extLst>
      <p:ext uri="{BB962C8B-B14F-4D97-AF65-F5344CB8AC3E}">
        <p14:creationId xmlns:p14="http://schemas.microsoft.com/office/powerpoint/2010/main" val="21737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2082" name="Object 2"/>
          <p:cNvGraphicFramePr>
            <a:graphicFrameLocks noChangeAspect="1"/>
          </p:cNvGraphicFramePr>
          <p:nvPr/>
        </p:nvGraphicFramePr>
        <p:xfrm>
          <a:off x="1547813" y="1341438"/>
          <a:ext cx="6334125" cy="464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9" name="Photo Editor Photo" r:id="rId3" imgW="6095238" imgH="4571429" progId="MSPhotoEd.3">
                  <p:embed/>
                </p:oleObj>
              </mc:Choice>
              <mc:Fallback>
                <p:oleObj name="Photo Editor Photo" r:id="rId3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1341438"/>
                        <a:ext cx="6334125" cy="4645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1547813" y="5639191"/>
            <a:ext cx="257795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http://pictorial-guide-to-energy.blogspot.com</a:t>
            </a:r>
          </a:p>
        </p:txBody>
      </p:sp>
    </p:spTree>
    <p:extLst>
      <p:ext uri="{BB962C8B-B14F-4D97-AF65-F5344CB8AC3E}">
        <p14:creationId xmlns:p14="http://schemas.microsoft.com/office/powerpoint/2010/main" val="385994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2" name="Picture 12" descr="https://www.extremetech.com/wp-content/uploads/2014/07/7936905134_61fa20b066_h-640x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60" y="235131"/>
            <a:ext cx="6096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3787" y="4045131"/>
            <a:ext cx="181972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https://www.extremetech.com</a:t>
            </a:r>
          </a:p>
        </p:txBody>
      </p:sp>
      <p:pic>
        <p:nvPicPr>
          <p:cNvPr id="92174" name="Picture 14" descr="solar flares and earth size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0" y="3669308"/>
            <a:ext cx="5365750" cy="3018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378673" y="6611779"/>
            <a:ext cx="147027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</a:t>
            </a:r>
            <a:r>
              <a:rPr lang="tr-TR" sz="1000" dirty="0" smtClean="0"/>
              <a:t>svs.gsfc.nasa.go</a:t>
            </a:r>
            <a:r>
              <a:rPr lang="en-US" sz="1000" dirty="0" smtClean="0"/>
              <a:t>v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379331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ChangeArrowheads="1"/>
          </p:cNvSpPr>
          <p:nvPr/>
        </p:nvSpPr>
        <p:spPr bwMode="auto">
          <a:xfrm>
            <a:off x="468313" y="44450"/>
            <a:ext cx="8281987" cy="608013"/>
          </a:xfrm>
          <a:prstGeom prst="rect">
            <a:avLst/>
          </a:pr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400">
                <a:solidFill>
                  <a:srgbClr val="FF5050"/>
                </a:solidFill>
                <a:latin typeface="Monotype Corsiva" panose="03010101010201010101" pitchFamily="66" charset="0"/>
              </a:rPr>
              <a:t>G</a:t>
            </a:r>
            <a:r>
              <a:rPr lang="tr-TR" altLang="tr-TR" sz="4400">
                <a:solidFill>
                  <a:srgbClr val="FF5050"/>
                </a:solidFill>
              </a:rPr>
              <a:t>Ö</a:t>
            </a:r>
            <a:r>
              <a:rPr lang="tr-TR" altLang="tr-TR" sz="4400">
                <a:solidFill>
                  <a:srgbClr val="FF5050"/>
                </a:solidFill>
                <a:latin typeface="Monotype Corsiva" panose="03010101010201010101" pitchFamily="66" charset="0"/>
              </a:rPr>
              <a:t>KCİSİMLERİ</a:t>
            </a:r>
          </a:p>
        </p:txBody>
      </p:sp>
      <p:sp>
        <p:nvSpPr>
          <p:cNvPr id="304131" name="Rectangle 3"/>
          <p:cNvSpPr>
            <a:spLocks noGrp="1"/>
          </p:cNvSpPr>
          <p:nvPr>
            <p:ph type="title"/>
          </p:nvPr>
        </p:nvSpPr>
        <p:spPr>
          <a:xfrm>
            <a:off x="1908175" y="1557338"/>
            <a:ext cx="5759450" cy="4321175"/>
          </a:xfrm>
          <a:solidFill>
            <a:srgbClr val="FFFFFF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3200" smtClean="0">
                <a:solidFill>
                  <a:srgbClr val="6600FF"/>
                </a:solidFill>
                <a:latin typeface="Monotype Corsiva" panose="03010101010201010101" pitchFamily="66" charset="0"/>
              </a:rPr>
              <a:t>YILDIZLAR</a:t>
            </a:r>
            <a:br>
              <a:rPr lang="tr-TR" altLang="tr-TR" sz="3200" smtClean="0">
                <a:solidFill>
                  <a:srgbClr val="6600FF"/>
                </a:solidFill>
                <a:latin typeface="Monotype Corsiva" panose="03010101010201010101" pitchFamily="66" charset="0"/>
              </a:rPr>
            </a:br>
            <a:r>
              <a:rPr lang="tr-TR" altLang="tr-TR" sz="3200" smtClean="0">
                <a:solidFill>
                  <a:srgbClr val="339933"/>
                </a:solidFill>
                <a:latin typeface="Monotype Corsiva" panose="03010101010201010101" pitchFamily="66" charset="0"/>
              </a:rPr>
              <a:t>K</a:t>
            </a:r>
            <a:r>
              <a:rPr lang="tr-TR" altLang="tr-TR" sz="3200" smtClean="0">
                <a:solidFill>
                  <a:srgbClr val="339933"/>
                </a:solidFill>
              </a:rPr>
              <a:t>ü</a:t>
            </a:r>
            <a:r>
              <a:rPr lang="tr-TR" altLang="tr-TR" sz="3200" smtClean="0">
                <a:solidFill>
                  <a:srgbClr val="339933"/>
                </a:solidFill>
                <a:latin typeface="Monotype Corsiva" panose="03010101010201010101" pitchFamily="66" charset="0"/>
              </a:rPr>
              <a:t>tle:</a:t>
            </a:r>
            <a:r>
              <a:rPr lang="tr-TR" altLang="tr-TR" sz="3200" smtClean="0">
                <a:latin typeface="Monotype Corsiva" panose="03010101010201010101" pitchFamily="66" charset="0"/>
              </a:rPr>
              <a:t> </a:t>
            </a:r>
            <a:r>
              <a:rPr lang="tr-TR" altLang="tr-TR" sz="3200" smtClean="0">
                <a:solidFill>
                  <a:srgbClr val="C3370B"/>
                </a:solidFill>
                <a:latin typeface="Monotype Corsiva" panose="03010101010201010101" pitchFamily="66" charset="0"/>
              </a:rPr>
              <a:t>100M</a:t>
            </a:r>
            <a:r>
              <a:rPr lang="en-US" altLang="tr-TR" sz="2000" baseline="-25000" smtClean="0">
                <a:solidFill>
                  <a:srgbClr val="C3370B"/>
                </a:solidFill>
              </a:rPr>
              <a:t>☉</a:t>
            </a:r>
            <a:r>
              <a:rPr lang="tr-TR" altLang="tr-TR" sz="3200" smtClean="0">
                <a:solidFill>
                  <a:srgbClr val="C3370B"/>
                </a:solidFill>
                <a:latin typeface="Monotype Corsiva" panose="03010101010201010101" pitchFamily="66" charset="0"/>
              </a:rPr>
              <a:t> </a:t>
            </a:r>
            <a:r>
              <a:rPr lang="tr-TR" altLang="tr-TR" sz="3200" smtClean="0">
                <a:solidFill>
                  <a:srgbClr val="C3370B"/>
                </a:solidFill>
              </a:rPr>
              <a:t>–</a:t>
            </a:r>
            <a:r>
              <a:rPr lang="tr-TR" altLang="tr-TR" sz="3200" smtClean="0">
                <a:solidFill>
                  <a:srgbClr val="C3370B"/>
                </a:solidFill>
                <a:latin typeface="Monotype Corsiva" panose="03010101010201010101" pitchFamily="66" charset="0"/>
              </a:rPr>
              <a:t>  0.075 M</a:t>
            </a:r>
            <a:r>
              <a:rPr lang="en-US" altLang="tr-TR" sz="2000" baseline="-25000" smtClean="0">
                <a:solidFill>
                  <a:srgbClr val="C3370B"/>
                </a:solidFill>
              </a:rPr>
              <a:t>☉</a:t>
            </a:r>
            <a:r>
              <a:rPr lang="tr-TR" altLang="tr-TR" smtClean="0"/>
              <a:t> </a:t>
            </a:r>
            <a: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  <a:t/>
            </a:r>
            <a:b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</a:br>
            <a:r>
              <a:rPr lang="tr-TR" altLang="tr-TR" sz="3200" smtClean="0">
                <a:solidFill>
                  <a:srgbClr val="339933"/>
                </a:solidFill>
                <a:latin typeface="Monotype Corsiva" panose="03010101010201010101" pitchFamily="66" charset="0"/>
              </a:rPr>
              <a:t>Işınım G</a:t>
            </a:r>
            <a:r>
              <a:rPr lang="tr-TR" altLang="tr-TR" sz="3200" smtClean="0">
                <a:solidFill>
                  <a:srgbClr val="339933"/>
                </a:solidFill>
              </a:rPr>
              <a:t>üç</a:t>
            </a:r>
            <a:r>
              <a:rPr lang="tr-TR" altLang="tr-TR" sz="3200" smtClean="0">
                <a:solidFill>
                  <a:srgbClr val="339933"/>
                </a:solidFill>
                <a:latin typeface="Monotype Corsiva" panose="03010101010201010101" pitchFamily="66" charset="0"/>
              </a:rPr>
              <a:t>leri:</a:t>
            </a:r>
            <a:r>
              <a:rPr lang="tr-TR" altLang="tr-TR" sz="3200" smtClean="0">
                <a:latin typeface="Monotype Corsiva" panose="03010101010201010101" pitchFamily="66" charset="0"/>
              </a:rPr>
              <a:t> </a:t>
            </a:r>
            <a: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  <a:t>10</a:t>
            </a:r>
            <a:r>
              <a:rPr lang="tr-TR" altLang="tr-TR" sz="3200" baseline="30000" smtClean="0">
                <a:solidFill>
                  <a:srgbClr val="C52409"/>
                </a:solidFill>
                <a:latin typeface="Monotype Corsiva" panose="03010101010201010101" pitchFamily="66" charset="0"/>
              </a:rPr>
              <a:t>6</a:t>
            </a:r>
            <a: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  <a:t>L</a:t>
            </a:r>
            <a:r>
              <a:rPr lang="en-US" altLang="tr-TR" sz="2000" baseline="-25000" smtClean="0">
                <a:solidFill>
                  <a:srgbClr val="C52409"/>
                </a:solidFill>
              </a:rPr>
              <a:t>☉</a:t>
            </a:r>
            <a: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  <a:t> </a:t>
            </a:r>
            <a:r>
              <a:rPr lang="tr-TR" altLang="tr-TR" sz="3200" smtClean="0">
                <a:solidFill>
                  <a:srgbClr val="C52409"/>
                </a:solidFill>
              </a:rPr>
              <a:t>–</a:t>
            </a:r>
            <a: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  <a:t> 10</a:t>
            </a:r>
            <a:r>
              <a:rPr lang="tr-TR" altLang="tr-TR" sz="3200" baseline="30000" smtClean="0">
                <a:solidFill>
                  <a:srgbClr val="C52409"/>
                </a:solidFill>
                <a:latin typeface="Monotype Corsiva" panose="03010101010201010101" pitchFamily="66" charset="0"/>
              </a:rPr>
              <a:t>-4</a:t>
            </a:r>
            <a: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  <a:t>L</a:t>
            </a:r>
            <a:r>
              <a:rPr lang="en-US" altLang="tr-TR" sz="2000" baseline="-25000" smtClean="0">
                <a:solidFill>
                  <a:srgbClr val="C52409"/>
                </a:solidFill>
              </a:rPr>
              <a:t>☉</a:t>
            </a:r>
            <a: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  <a:t> </a:t>
            </a:r>
            <a:r>
              <a:rPr lang="tr-TR" altLang="tr-TR" sz="3200" smtClean="0">
                <a:latin typeface="Monotype Corsiva" panose="03010101010201010101" pitchFamily="66" charset="0"/>
              </a:rPr>
              <a:t/>
            </a:r>
            <a:br>
              <a:rPr lang="tr-TR" altLang="tr-TR" sz="3200" smtClean="0">
                <a:latin typeface="Monotype Corsiva" panose="03010101010201010101" pitchFamily="66" charset="0"/>
              </a:rPr>
            </a:br>
            <a:r>
              <a:rPr lang="tr-TR" altLang="tr-TR" sz="3200" smtClean="0">
                <a:solidFill>
                  <a:srgbClr val="339933"/>
                </a:solidFill>
                <a:latin typeface="Monotype Corsiva" panose="03010101010201010101" pitchFamily="66" charset="0"/>
              </a:rPr>
              <a:t>Sıcaklık:</a:t>
            </a:r>
            <a:r>
              <a:rPr lang="tr-TR" altLang="tr-TR" sz="3200" smtClean="0">
                <a:latin typeface="Monotype Corsiva" panose="03010101010201010101" pitchFamily="66" charset="0"/>
              </a:rPr>
              <a:t> </a:t>
            </a:r>
            <a: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  <a:t>50000K  </a:t>
            </a:r>
            <a:r>
              <a:rPr lang="tr-TR" altLang="tr-TR" sz="3200" smtClean="0">
                <a:solidFill>
                  <a:srgbClr val="C52409"/>
                </a:solidFill>
              </a:rPr>
              <a:t>–</a:t>
            </a:r>
            <a: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  <a:t>  2000 K</a:t>
            </a:r>
            <a:b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</a:br>
            <a:r>
              <a:rPr lang="tr-TR" altLang="tr-TR" sz="3200" smtClean="0">
                <a:solidFill>
                  <a:srgbClr val="339933"/>
                </a:solidFill>
                <a:latin typeface="Monotype Corsiva" panose="03010101010201010101" pitchFamily="66" charset="0"/>
              </a:rPr>
              <a:t>Yarı</a:t>
            </a:r>
            <a:r>
              <a:rPr lang="tr-TR" altLang="tr-TR" sz="3200" smtClean="0">
                <a:solidFill>
                  <a:srgbClr val="339933"/>
                </a:solidFill>
              </a:rPr>
              <a:t>ç</a:t>
            </a:r>
            <a:r>
              <a:rPr lang="tr-TR" altLang="tr-TR" sz="3200" smtClean="0">
                <a:solidFill>
                  <a:srgbClr val="339933"/>
                </a:solidFill>
                <a:latin typeface="Monotype Corsiva" panose="03010101010201010101" pitchFamily="66" charset="0"/>
              </a:rPr>
              <a:t>ap:</a:t>
            </a:r>
            <a:r>
              <a:rPr lang="tr-TR" altLang="tr-TR" sz="3200" smtClean="0">
                <a:latin typeface="Monotype Corsiva" panose="03010101010201010101" pitchFamily="66" charset="0"/>
              </a:rPr>
              <a:t> </a:t>
            </a:r>
            <a: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  <a:t>10</a:t>
            </a:r>
            <a:r>
              <a:rPr lang="tr-TR" altLang="tr-TR" sz="3200" baseline="30000" smtClean="0">
                <a:solidFill>
                  <a:srgbClr val="C52409"/>
                </a:solidFill>
                <a:latin typeface="Monotype Corsiva" panose="03010101010201010101" pitchFamily="66" charset="0"/>
              </a:rPr>
              <a:t>3</a:t>
            </a:r>
            <a: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  <a:t>R </a:t>
            </a:r>
            <a:r>
              <a:rPr lang="en-US" altLang="tr-TR" sz="2000" baseline="-25000" smtClean="0">
                <a:solidFill>
                  <a:srgbClr val="C52409"/>
                </a:solidFill>
              </a:rPr>
              <a:t>☉</a:t>
            </a:r>
            <a: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  <a:t>- 10</a:t>
            </a:r>
            <a:r>
              <a:rPr lang="tr-TR" altLang="tr-TR" sz="3200" baseline="30000" smtClean="0">
                <a:solidFill>
                  <a:srgbClr val="C52409"/>
                </a:solidFill>
                <a:latin typeface="Monotype Corsiva" panose="03010101010201010101" pitchFamily="66" charset="0"/>
              </a:rPr>
              <a:t>-1</a:t>
            </a:r>
            <a: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  <a:t>R </a:t>
            </a:r>
            <a:r>
              <a:rPr lang="en-US" altLang="tr-TR" sz="2000" baseline="-25000" smtClean="0">
                <a:solidFill>
                  <a:srgbClr val="C52409"/>
                </a:solidFill>
              </a:rPr>
              <a:t>☉</a:t>
            </a:r>
            <a: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  <a:t> </a:t>
            </a:r>
            <a:b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</a:br>
            <a:r>
              <a:rPr lang="tr-TR" altLang="tr-TR" sz="3200" smtClean="0">
                <a:latin typeface="Monotype Corsiva" panose="03010101010201010101" pitchFamily="66" charset="0"/>
              </a:rPr>
              <a:t/>
            </a:r>
            <a:br>
              <a:rPr lang="tr-TR" altLang="tr-TR" sz="3200" smtClean="0">
                <a:latin typeface="Monotype Corsiva" panose="03010101010201010101" pitchFamily="66" charset="0"/>
              </a:rPr>
            </a:br>
            <a:r>
              <a:rPr lang="tr-TR" altLang="tr-TR" sz="2800" smtClean="0">
                <a:solidFill>
                  <a:srgbClr val="6600FF"/>
                </a:solidFill>
                <a:latin typeface="Monotype Corsiva" panose="03010101010201010101" pitchFamily="66" charset="0"/>
              </a:rPr>
              <a:t>YILDIZALTI CİSİMLER (KAHVERENGİ C</a:t>
            </a:r>
            <a:r>
              <a:rPr lang="tr-TR" altLang="tr-TR" sz="2800" smtClean="0">
                <a:solidFill>
                  <a:srgbClr val="6600FF"/>
                </a:solidFill>
              </a:rPr>
              <a:t>Ü</a:t>
            </a:r>
            <a:r>
              <a:rPr lang="tr-TR" altLang="tr-TR" sz="2800" smtClean="0">
                <a:solidFill>
                  <a:srgbClr val="6600FF"/>
                </a:solidFill>
                <a:latin typeface="Monotype Corsiva" panose="03010101010201010101" pitchFamily="66" charset="0"/>
              </a:rPr>
              <a:t>CELER)</a:t>
            </a:r>
            <a:br>
              <a:rPr lang="tr-TR" altLang="tr-TR" sz="2800" smtClean="0">
                <a:solidFill>
                  <a:srgbClr val="6600FF"/>
                </a:solidFill>
                <a:latin typeface="Monotype Corsiva" panose="03010101010201010101" pitchFamily="66" charset="0"/>
              </a:rPr>
            </a:br>
            <a:r>
              <a:rPr lang="tr-TR" altLang="tr-TR" sz="3200" smtClean="0">
                <a:solidFill>
                  <a:srgbClr val="339933"/>
                </a:solidFill>
                <a:latin typeface="Monotype Corsiva" panose="03010101010201010101" pitchFamily="66" charset="0"/>
              </a:rPr>
              <a:t>K</a:t>
            </a:r>
            <a:r>
              <a:rPr lang="tr-TR" altLang="tr-TR" sz="3200" smtClean="0">
                <a:solidFill>
                  <a:srgbClr val="339933"/>
                </a:solidFill>
              </a:rPr>
              <a:t>ü</a:t>
            </a:r>
            <a:r>
              <a:rPr lang="tr-TR" altLang="tr-TR" sz="3200" smtClean="0">
                <a:solidFill>
                  <a:srgbClr val="339933"/>
                </a:solidFill>
                <a:latin typeface="Monotype Corsiva" panose="03010101010201010101" pitchFamily="66" charset="0"/>
              </a:rPr>
              <a:t>tle:</a:t>
            </a:r>
            <a:r>
              <a:rPr lang="tr-TR" altLang="tr-TR" sz="3200" smtClean="0">
                <a:latin typeface="Monotype Corsiva" panose="03010101010201010101" pitchFamily="66" charset="0"/>
              </a:rPr>
              <a:t> </a:t>
            </a:r>
            <a:r>
              <a:rPr lang="tr-TR" altLang="tr-TR" sz="3200" smtClean="0">
                <a:solidFill>
                  <a:srgbClr val="A50021"/>
                </a:solidFill>
                <a:latin typeface="Monotype Corsiva" panose="03010101010201010101" pitchFamily="66" charset="0"/>
              </a:rPr>
              <a:t>75</a:t>
            </a:r>
            <a: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  <a:t> Mj </a:t>
            </a:r>
            <a:r>
              <a:rPr lang="tr-TR" altLang="tr-TR" sz="3200" smtClean="0">
                <a:solidFill>
                  <a:srgbClr val="C52409"/>
                </a:solidFill>
              </a:rPr>
              <a:t>–</a:t>
            </a:r>
            <a: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  <a:t> 10 Mj</a:t>
            </a:r>
            <a:b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</a:br>
            <a:r>
              <a:rPr lang="tr-TR" altLang="tr-TR" sz="3200" smtClean="0">
                <a:solidFill>
                  <a:srgbClr val="339933"/>
                </a:solidFill>
                <a:latin typeface="Monotype Corsiva" panose="03010101010201010101" pitchFamily="66" charset="0"/>
              </a:rPr>
              <a:t>Sıcaklık:</a:t>
            </a:r>
            <a:r>
              <a:rPr lang="tr-TR" altLang="tr-TR" sz="3200" smtClean="0">
                <a:latin typeface="Monotype Corsiva" panose="03010101010201010101" pitchFamily="66" charset="0"/>
              </a:rPr>
              <a:t> </a:t>
            </a:r>
            <a: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  <a:t>&lt; 2000 K</a:t>
            </a:r>
            <a:b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</a:br>
            <a:r>
              <a:rPr lang="tr-TR" altLang="tr-TR" sz="3200" smtClean="0">
                <a:solidFill>
                  <a:srgbClr val="339933"/>
                </a:solidFill>
                <a:latin typeface="Monotype Corsiva" panose="03010101010201010101" pitchFamily="66" charset="0"/>
              </a:rPr>
              <a:t>Işınım G</a:t>
            </a:r>
            <a:r>
              <a:rPr lang="tr-TR" altLang="tr-TR" sz="3200" smtClean="0">
                <a:solidFill>
                  <a:srgbClr val="339933"/>
                </a:solidFill>
              </a:rPr>
              <a:t>ü</a:t>
            </a:r>
            <a:r>
              <a:rPr lang="tr-TR" altLang="tr-TR" sz="3200" smtClean="0">
                <a:solidFill>
                  <a:srgbClr val="339933"/>
                </a:solidFill>
                <a:latin typeface="Monotype Corsiva" panose="03010101010201010101" pitchFamily="66" charset="0"/>
              </a:rPr>
              <a:t>c</a:t>
            </a:r>
            <a:r>
              <a:rPr lang="tr-TR" altLang="tr-TR" sz="3200" smtClean="0">
                <a:solidFill>
                  <a:srgbClr val="339933"/>
                </a:solidFill>
              </a:rPr>
              <a:t>ü</a:t>
            </a:r>
            <a:r>
              <a:rPr lang="tr-TR" altLang="tr-TR" sz="3200" smtClean="0">
                <a:solidFill>
                  <a:srgbClr val="339933"/>
                </a:solidFill>
                <a:latin typeface="Monotype Corsiva" panose="03010101010201010101" pitchFamily="66" charset="0"/>
              </a:rPr>
              <a:t>:</a:t>
            </a:r>
            <a:r>
              <a:rPr lang="tr-TR" altLang="tr-TR" sz="3200" smtClean="0">
                <a:latin typeface="Monotype Corsiva" panose="03010101010201010101" pitchFamily="66" charset="0"/>
              </a:rPr>
              <a:t> </a:t>
            </a:r>
            <a: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  <a:t>&lt; 10</a:t>
            </a:r>
            <a:r>
              <a:rPr lang="tr-TR" altLang="tr-TR" sz="3200" baseline="30000" smtClean="0">
                <a:solidFill>
                  <a:srgbClr val="C52409"/>
                </a:solidFill>
                <a:latin typeface="Monotype Corsiva" panose="03010101010201010101" pitchFamily="66" charset="0"/>
              </a:rPr>
              <a:t>-5</a:t>
            </a:r>
            <a:r>
              <a:rPr lang="tr-TR" altLang="tr-TR" sz="3200" smtClean="0">
                <a:solidFill>
                  <a:srgbClr val="C52409"/>
                </a:solidFill>
                <a:latin typeface="Monotype Corsiva" panose="03010101010201010101" pitchFamily="66" charset="0"/>
              </a:rPr>
              <a:t>L</a:t>
            </a:r>
            <a:r>
              <a:rPr lang="en-US" altLang="tr-TR" sz="2000" baseline="-25000" smtClean="0">
                <a:solidFill>
                  <a:srgbClr val="C52409"/>
                </a:solidFill>
              </a:rPr>
              <a:t>☉</a:t>
            </a:r>
            <a:endParaRPr lang="tr-TR" altLang="tr-TR" sz="2000" baseline="-25000" smtClean="0">
              <a:solidFill>
                <a:srgbClr val="C5240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56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154" name="Picture 2" descr="20020529-001-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76400"/>
            <a:ext cx="3810000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5155" name="Rectangle 3"/>
          <p:cNvSpPr>
            <a:spLocks noChangeArrowheads="1"/>
          </p:cNvSpPr>
          <p:nvPr/>
        </p:nvSpPr>
        <p:spPr bwMode="auto">
          <a:xfrm>
            <a:off x="457200" y="1844675"/>
            <a:ext cx="4038600" cy="341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tr-TR" altLang="tr-TR" sz="2400">
                <a:latin typeface="Times New Roman" panose="02020603050405020304" pitchFamily="18" charset="0"/>
              </a:rPr>
              <a:t>Bir cismin yıldız olabilmesi için minimum</a:t>
            </a:r>
            <a:r>
              <a:rPr lang="en-US" altLang="tr-TR" sz="2400">
                <a:latin typeface="Times New Roman" panose="02020603050405020304" pitchFamily="18" charset="0"/>
              </a:rPr>
              <a:t> 0.0</a:t>
            </a:r>
            <a:r>
              <a:rPr lang="tr-TR" altLang="tr-TR" sz="2400">
                <a:latin typeface="Times New Roman" panose="02020603050405020304" pitchFamily="18" charset="0"/>
              </a:rPr>
              <a:t>75</a:t>
            </a:r>
            <a:r>
              <a:rPr lang="en-US" altLang="tr-TR" sz="2400">
                <a:latin typeface="Times New Roman" panose="02020603050405020304" pitchFamily="18" charset="0"/>
              </a:rPr>
              <a:t> </a:t>
            </a:r>
            <a:r>
              <a:rPr lang="tr-TR" altLang="tr-TR" sz="2400">
                <a:latin typeface="Times New Roman" panose="02020603050405020304" pitchFamily="18" charset="0"/>
              </a:rPr>
              <a:t>Güneş kütleye sahip olması gerekir.</a:t>
            </a:r>
            <a:endParaRPr lang="en-US" altLang="tr-TR" sz="2400">
              <a:latin typeface="Times New Roman" panose="02020603050405020304" pitchFamily="18" charset="0"/>
            </a:endParaRPr>
          </a:p>
          <a:p>
            <a:pPr eaLnBrk="1" hangingPunct="1">
              <a:buFontTx/>
              <a:buChar char="•"/>
            </a:pPr>
            <a:r>
              <a:rPr lang="tr-TR" altLang="tr-TR" sz="2400">
                <a:latin typeface="Times New Roman" panose="02020603050405020304" pitchFamily="18" charset="0"/>
              </a:rPr>
              <a:t>Bu kritik değerin altındaki cisimler sırasıyla kahverengi cüceler ve dev gezegenler, cüce gezegenler ve uydulardır.</a:t>
            </a:r>
          </a:p>
        </p:txBody>
      </p:sp>
      <p:sp>
        <p:nvSpPr>
          <p:cNvPr id="2" name="Rectangle 1"/>
          <p:cNvSpPr/>
          <p:nvPr/>
        </p:nvSpPr>
        <p:spPr>
          <a:xfrm>
            <a:off x="4695825" y="5495925"/>
            <a:ext cx="163378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https://uanews.arizona.edu</a:t>
            </a:r>
          </a:p>
        </p:txBody>
      </p:sp>
    </p:spTree>
    <p:extLst>
      <p:ext uri="{BB962C8B-B14F-4D97-AF65-F5344CB8AC3E}">
        <p14:creationId xmlns:p14="http://schemas.microsoft.com/office/powerpoint/2010/main" val="30105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178" name="Picture 2" descr="image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81075"/>
            <a:ext cx="82804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6179" name="Rectangle 3"/>
          <p:cNvSpPr>
            <a:spLocks noChangeArrowheads="1"/>
          </p:cNvSpPr>
          <p:nvPr/>
        </p:nvSpPr>
        <p:spPr bwMode="auto">
          <a:xfrm>
            <a:off x="755650" y="125413"/>
            <a:ext cx="7772400" cy="7826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CE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66"/>
                  </a:outerShdw>
                </a:effectLst>
              </a14:hiddenEffects>
            </a:ext>
          </a:extLst>
        </p:spPr>
        <p:txBody>
          <a:bodyPr lIns="81500" tIns="40750" rIns="81500" bIns="40750" anchor="ctr"/>
          <a:lstStyle>
            <a:lvl1pPr defTabSz="8143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1438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1438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1438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1438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143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143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143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143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400">
                <a:solidFill>
                  <a:srgbClr val="FF0066"/>
                </a:solidFill>
                <a:latin typeface="Monotype Corsiva" panose="03010101010201010101" pitchFamily="66" charset="0"/>
              </a:rPr>
              <a:t>Boyut Karşılaştırması</a:t>
            </a:r>
          </a:p>
        </p:txBody>
      </p:sp>
      <p:sp>
        <p:nvSpPr>
          <p:cNvPr id="2" name="Rectangle 1"/>
          <p:cNvSpPr/>
          <p:nvPr/>
        </p:nvSpPr>
        <p:spPr>
          <a:xfrm>
            <a:off x="539750" y="981075"/>
            <a:ext cx="186140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https://www.co-intelligence.org</a:t>
            </a:r>
          </a:p>
        </p:txBody>
      </p:sp>
    </p:spTree>
    <p:extLst>
      <p:ext uri="{BB962C8B-B14F-4D97-AF65-F5344CB8AC3E}">
        <p14:creationId xmlns:p14="http://schemas.microsoft.com/office/powerpoint/2010/main" val="179949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02" name="Picture 2" descr="image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719138"/>
            <a:ext cx="8713788" cy="609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03" name="Rectangle 3"/>
          <p:cNvSpPr>
            <a:spLocks noChangeArrowheads="1"/>
          </p:cNvSpPr>
          <p:nvPr/>
        </p:nvSpPr>
        <p:spPr bwMode="auto">
          <a:xfrm>
            <a:off x="755650" y="44450"/>
            <a:ext cx="7772400" cy="674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CE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66"/>
                  </a:outerShdw>
                </a:effectLst>
              </a14:hiddenEffects>
            </a:ext>
          </a:extLst>
        </p:spPr>
        <p:txBody>
          <a:bodyPr lIns="81500" tIns="40750" rIns="81500" bIns="40750" anchor="ctr"/>
          <a:lstStyle>
            <a:lvl1pPr defTabSz="8143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1438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1438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1438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1438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143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143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143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143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400" dirty="0">
                <a:solidFill>
                  <a:srgbClr val="FF0066"/>
                </a:solidFill>
                <a:latin typeface="Monotype Corsiva" panose="03010101010201010101" pitchFamily="66" charset="0"/>
              </a:rPr>
              <a:t>Boyut Karşılaştırması</a:t>
            </a:r>
          </a:p>
        </p:txBody>
      </p:sp>
      <p:sp>
        <p:nvSpPr>
          <p:cNvPr id="4" name="Rectangle 3"/>
          <p:cNvSpPr/>
          <p:nvPr/>
        </p:nvSpPr>
        <p:spPr>
          <a:xfrm>
            <a:off x="250825" y="719138"/>
            <a:ext cx="186140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https://www.co-intelligence.org</a:t>
            </a:r>
          </a:p>
        </p:txBody>
      </p:sp>
    </p:spTree>
    <p:extLst>
      <p:ext uri="{BB962C8B-B14F-4D97-AF65-F5344CB8AC3E}">
        <p14:creationId xmlns:p14="http://schemas.microsoft.com/office/powerpoint/2010/main" val="208050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866" name="Picture 2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533525"/>
            <a:ext cx="8642350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2867" name="Rectangle 3"/>
          <p:cNvSpPr>
            <a:spLocks noChangeArrowheads="1"/>
          </p:cNvSpPr>
          <p:nvPr/>
        </p:nvSpPr>
        <p:spPr bwMode="auto">
          <a:xfrm>
            <a:off x="687388" y="269875"/>
            <a:ext cx="77724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CE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66"/>
                  </a:outerShdw>
                </a:effectLst>
              </a14:hiddenEffects>
            </a:ext>
          </a:extLst>
        </p:spPr>
        <p:txBody>
          <a:bodyPr lIns="81500" tIns="40750" rIns="81500" bIns="40750" anchor="ctr"/>
          <a:lstStyle>
            <a:lvl1pPr defTabSz="8143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1438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1438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1438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1438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143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143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143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143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400">
                <a:solidFill>
                  <a:srgbClr val="FF0066"/>
                </a:solidFill>
                <a:latin typeface="Monotype Corsiva" panose="03010101010201010101" pitchFamily="66" charset="0"/>
              </a:rPr>
              <a:t>Boyut Karşılaştırması</a:t>
            </a:r>
          </a:p>
        </p:txBody>
      </p:sp>
      <p:sp>
        <p:nvSpPr>
          <p:cNvPr id="4" name="Rectangle 3"/>
          <p:cNvSpPr/>
          <p:nvPr/>
        </p:nvSpPr>
        <p:spPr>
          <a:xfrm>
            <a:off x="250825" y="6381750"/>
            <a:ext cx="167385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 smtClean="0"/>
              <a:t>https://www.slideshare.net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171387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ChangeArrowheads="1"/>
          </p:cNvSpPr>
          <p:nvPr/>
        </p:nvSpPr>
        <p:spPr bwMode="auto">
          <a:xfrm>
            <a:off x="457200" y="3860800"/>
            <a:ext cx="8382000" cy="284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tr-TR" altLang="tr-TR">
                <a:solidFill>
                  <a:srgbClr val="FF0066"/>
                </a:solidFill>
                <a:latin typeface="Monotype Corsiva" panose="03010101010201010101" pitchFamily="66" charset="0"/>
              </a:rPr>
              <a:t>G</a:t>
            </a:r>
            <a:r>
              <a:rPr lang="tr-TR" altLang="tr-TR">
                <a:solidFill>
                  <a:srgbClr val="FF0066"/>
                </a:solidFill>
              </a:rPr>
              <a:t>ü</a:t>
            </a:r>
            <a:r>
              <a:rPr lang="tr-TR" altLang="tr-TR">
                <a:solidFill>
                  <a:srgbClr val="FF0066"/>
                </a:solidFill>
                <a:latin typeface="Monotype Corsiva" panose="03010101010201010101" pitchFamily="66" charset="0"/>
              </a:rPr>
              <a:t>neş, ona yaklaşılmasına izin vermeyecek kadar sıcaktır. 6000 derece sıcaklığındadır.</a:t>
            </a:r>
          </a:p>
          <a:p>
            <a:pPr eaLnBrk="1" hangingPunct="1"/>
            <a:r>
              <a:rPr lang="tr-TR" altLang="tr-TR">
                <a:solidFill>
                  <a:srgbClr val="FF0066"/>
                </a:solidFill>
                <a:latin typeface="Monotype Corsiva" panose="03010101010201010101" pitchFamily="66" charset="0"/>
              </a:rPr>
              <a:t>Demir 1800 derecede erir, 2900 derecede ise kaynar. G</a:t>
            </a:r>
            <a:r>
              <a:rPr lang="tr-TR" altLang="tr-TR">
                <a:solidFill>
                  <a:srgbClr val="FF0066"/>
                </a:solidFill>
              </a:rPr>
              <a:t>ü</a:t>
            </a:r>
            <a:r>
              <a:rPr lang="tr-TR" altLang="tr-TR">
                <a:solidFill>
                  <a:srgbClr val="FF0066"/>
                </a:solidFill>
                <a:latin typeface="Monotype Corsiva" panose="03010101010201010101" pitchFamily="66" charset="0"/>
              </a:rPr>
              <a:t>neş</a:t>
            </a:r>
            <a:r>
              <a:rPr lang="tr-TR" altLang="tr-TR">
                <a:solidFill>
                  <a:srgbClr val="FF0066"/>
                </a:solidFill>
              </a:rPr>
              <a:t>’</a:t>
            </a:r>
            <a:r>
              <a:rPr lang="tr-TR" altLang="tr-TR">
                <a:solidFill>
                  <a:srgbClr val="FF0066"/>
                </a:solidFill>
                <a:latin typeface="Monotype Corsiva" panose="03010101010201010101" pitchFamily="66" charset="0"/>
              </a:rPr>
              <a:t>in sıcaklığı o kadar y</a:t>
            </a:r>
            <a:r>
              <a:rPr lang="tr-TR" altLang="tr-TR">
                <a:solidFill>
                  <a:srgbClr val="FF0066"/>
                </a:solidFill>
              </a:rPr>
              <a:t>ü</a:t>
            </a:r>
            <a:r>
              <a:rPr lang="tr-TR" altLang="tr-TR">
                <a:solidFill>
                  <a:srgbClr val="FF0066"/>
                </a:solidFill>
                <a:latin typeface="Monotype Corsiva" panose="03010101010201010101" pitchFamily="66" charset="0"/>
              </a:rPr>
              <a:t>ksektir ki demir kaynar ve gaz haline ge</a:t>
            </a:r>
            <a:r>
              <a:rPr lang="tr-TR" altLang="tr-TR">
                <a:solidFill>
                  <a:srgbClr val="FF0066"/>
                </a:solidFill>
              </a:rPr>
              <a:t>ç</a:t>
            </a:r>
            <a:r>
              <a:rPr lang="tr-TR" altLang="tr-TR">
                <a:solidFill>
                  <a:srgbClr val="FF0066"/>
                </a:solidFill>
                <a:latin typeface="Monotype Corsiva" panose="03010101010201010101" pitchFamily="66" charset="0"/>
              </a:rPr>
              <a:t>er.</a:t>
            </a:r>
          </a:p>
          <a:p>
            <a:pPr eaLnBrk="1" hangingPunct="1"/>
            <a:r>
              <a:rPr lang="tr-TR" altLang="tr-TR" sz="1600">
                <a:solidFill>
                  <a:srgbClr val="FF0066"/>
                </a:solidFill>
                <a:latin typeface="Monotype Corsiva" panose="03010101010201010101" pitchFamily="66" charset="0"/>
              </a:rPr>
              <a:t>*Dereceler kelvin birimindedir ve yaklaşıktır.</a:t>
            </a:r>
          </a:p>
        </p:txBody>
      </p:sp>
      <p:pic>
        <p:nvPicPr>
          <p:cNvPr id="4" name="Picture 5" descr="the sun ile ilgili gÃ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6" b="43267"/>
          <a:stretch/>
        </p:blipFill>
        <p:spPr bwMode="auto">
          <a:xfrm>
            <a:off x="971600" y="404664"/>
            <a:ext cx="7470492" cy="331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973168" y="158443"/>
            <a:ext cx="195117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 smtClean="0"/>
              <a:t>https://www.universetoday.com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219048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ChangeArrowheads="1"/>
          </p:cNvSpPr>
          <p:nvPr/>
        </p:nvSpPr>
        <p:spPr bwMode="auto">
          <a:xfrm>
            <a:off x="723900" y="333375"/>
            <a:ext cx="6872288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>
                <a:solidFill>
                  <a:srgbClr val="FFFF00"/>
                </a:solidFill>
                <a:latin typeface="Palatino" pitchFamily="18" charset="0"/>
              </a:rPr>
              <a:t>G</a:t>
            </a:r>
            <a:r>
              <a:rPr lang="tr-TR" altLang="tr-TR" sz="4000">
                <a:solidFill>
                  <a:srgbClr val="FFFF00"/>
                </a:solidFill>
              </a:rPr>
              <a:t>Ü</a:t>
            </a:r>
            <a:r>
              <a:rPr lang="tr-TR" altLang="tr-TR" sz="4000">
                <a:solidFill>
                  <a:srgbClr val="FFFF00"/>
                </a:solidFill>
                <a:latin typeface="Palatino" pitchFamily="18" charset="0"/>
              </a:rPr>
              <a:t>NEŞ:</a:t>
            </a:r>
            <a:r>
              <a:rPr lang="tr-TR" altLang="tr-TR" sz="4000">
                <a:solidFill>
                  <a:srgbClr val="FF3300"/>
                </a:solidFill>
                <a:latin typeface="Palatino" pitchFamily="18" charset="0"/>
              </a:rPr>
              <a:t> Temel Değerler</a:t>
            </a:r>
            <a:r>
              <a:rPr lang="tr-TR" altLang="tr-TR" sz="4000" b="1">
                <a:solidFill>
                  <a:srgbClr val="FF3300"/>
                </a:solidFill>
                <a:latin typeface="Palatino" pitchFamily="18" charset="0"/>
              </a:rPr>
              <a:t> </a:t>
            </a:r>
            <a:endParaRPr lang="tr-TR" altLang="tr-TR" sz="4400"/>
          </a:p>
        </p:txBody>
      </p:sp>
      <p:sp>
        <p:nvSpPr>
          <p:cNvPr id="294915" name="Rectangle 3"/>
          <p:cNvSpPr>
            <a:spLocks noChangeArrowheads="1"/>
          </p:cNvSpPr>
          <p:nvPr/>
        </p:nvSpPr>
        <p:spPr bwMode="auto">
          <a:xfrm>
            <a:off x="925513" y="1700213"/>
            <a:ext cx="7391400" cy="416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tr-TR" altLang="tr-TR" sz="2800">
                <a:solidFill>
                  <a:srgbClr val="FFFF00"/>
                </a:solidFill>
                <a:latin typeface="Palatino" pitchFamily="18" charset="0"/>
              </a:rPr>
              <a:t>Yarı</a:t>
            </a:r>
            <a:r>
              <a:rPr lang="tr-TR" altLang="tr-TR" sz="2800">
                <a:solidFill>
                  <a:srgbClr val="FFFF00"/>
                </a:solidFill>
              </a:rPr>
              <a:t>ç</a:t>
            </a:r>
            <a:r>
              <a:rPr lang="tr-TR" altLang="tr-TR" sz="2800">
                <a:solidFill>
                  <a:srgbClr val="FFFF00"/>
                </a:solidFill>
                <a:latin typeface="Palatino" pitchFamily="18" charset="0"/>
              </a:rPr>
              <a:t>ap</a:t>
            </a:r>
            <a:r>
              <a:rPr lang="tr-TR" altLang="tr-TR" sz="2800">
                <a:solidFill>
                  <a:schemeClr val="hlink"/>
                </a:solidFill>
                <a:latin typeface="Palatino" pitchFamily="18" charset="0"/>
              </a:rPr>
              <a:t> = 110 x D</a:t>
            </a:r>
            <a:r>
              <a:rPr lang="tr-TR" altLang="tr-TR" sz="2800">
                <a:solidFill>
                  <a:schemeClr val="hlink"/>
                </a:solidFill>
              </a:rPr>
              <a:t>ü</a:t>
            </a:r>
            <a:r>
              <a:rPr lang="tr-TR" altLang="tr-TR" sz="2800">
                <a:solidFill>
                  <a:schemeClr val="hlink"/>
                </a:solidFill>
                <a:latin typeface="Palatino" pitchFamily="18" charset="0"/>
              </a:rPr>
              <a:t>nya (700.000 km) </a:t>
            </a:r>
            <a:endParaRPr lang="tr-TR" altLang="tr-TR" sz="1600"/>
          </a:p>
          <a:p>
            <a:pPr eaLnBrk="1" hangingPunct="1"/>
            <a:r>
              <a:rPr lang="tr-TR" altLang="tr-TR" sz="2800">
                <a:solidFill>
                  <a:srgbClr val="FFFF00"/>
                </a:solidFill>
                <a:latin typeface="Palatino" pitchFamily="18" charset="0"/>
              </a:rPr>
              <a:t>K</a:t>
            </a:r>
            <a:r>
              <a:rPr lang="tr-TR" altLang="tr-TR" sz="2800">
                <a:solidFill>
                  <a:srgbClr val="FFFF00"/>
                </a:solidFill>
              </a:rPr>
              <a:t>ü</a:t>
            </a:r>
            <a:r>
              <a:rPr lang="tr-TR" altLang="tr-TR" sz="2800">
                <a:solidFill>
                  <a:srgbClr val="FFFF00"/>
                </a:solidFill>
                <a:latin typeface="Palatino" pitchFamily="18" charset="0"/>
              </a:rPr>
              <a:t>tle</a:t>
            </a:r>
            <a:r>
              <a:rPr lang="tr-TR" altLang="tr-TR" sz="2800">
                <a:solidFill>
                  <a:schemeClr val="hlink"/>
                </a:solidFill>
                <a:latin typeface="Palatino" pitchFamily="18" charset="0"/>
              </a:rPr>
              <a:t> = 333.000 x D</a:t>
            </a:r>
            <a:r>
              <a:rPr lang="tr-TR" altLang="tr-TR" sz="2800">
                <a:solidFill>
                  <a:schemeClr val="hlink"/>
                </a:solidFill>
              </a:rPr>
              <a:t>ü</a:t>
            </a:r>
            <a:r>
              <a:rPr lang="tr-TR" altLang="tr-TR" sz="2800">
                <a:solidFill>
                  <a:schemeClr val="hlink"/>
                </a:solidFill>
                <a:latin typeface="Palatino" pitchFamily="18" charset="0"/>
              </a:rPr>
              <a:t>nya (1.99 x 10</a:t>
            </a:r>
            <a:r>
              <a:rPr lang="tr-TR" altLang="tr-TR" sz="2900" baseline="30000">
                <a:solidFill>
                  <a:schemeClr val="hlink"/>
                </a:solidFill>
                <a:latin typeface="Palatino" pitchFamily="18" charset="0"/>
              </a:rPr>
              <a:t>30</a:t>
            </a:r>
            <a:r>
              <a:rPr lang="tr-TR" altLang="tr-TR" sz="2800">
                <a:solidFill>
                  <a:schemeClr val="hlink"/>
                </a:solidFill>
                <a:latin typeface="Palatino" pitchFamily="18" charset="0"/>
              </a:rPr>
              <a:t> kg) </a:t>
            </a:r>
            <a:endParaRPr lang="tr-TR" altLang="tr-TR" sz="1600"/>
          </a:p>
          <a:p>
            <a:pPr eaLnBrk="1" hangingPunct="1"/>
            <a:r>
              <a:rPr lang="tr-TR" altLang="tr-TR" sz="2800">
                <a:solidFill>
                  <a:srgbClr val="FFFF00"/>
                </a:solidFill>
                <a:latin typeface="Palatino" pitchFamily="18" charset="0"/>
              </a:rPr>
              <a:t>Y</a:t>
            </a:r>
            <a:r>
              <a:rPr lang="tr-TR" altLang="tr-TR" sz="2800">
                <a:solidFill>
                  <a:srgbClr val="FFFF00"/>
                </a:solidFill>
              </a:rPr>
              <a:t>ü</a:t>
            </a:r>
            <a:r>
              <a:rPr lang="tr-TR" altLang="tr-TR" sz="2800">
                <a:solidFill>
                  <a:srgbClr val="FFFF00"/>
                </a:solidFill>
                <a:latin typeface="Palatino" pitchFamily="18" charset="0"/>
              </a:rPr>
              <a:t>zey sıcaklığı</a:t>
            </a:r>
            <a:r>
              <a:rPr lang="tr-TR" altLang="tr-TR" sz="2800">
                <a:solidFill>
                  <a:schemeClr val="hlink"/>
                </a:solidFill>
                <a:latin typeface="Palatino" pitchFamily="18" charset="0"/>
              </a:rPr>
              <a:t> = 5800 K </a:t>
            </a:r>
            <a:endParaRPr lang="tr-TR" altLang="tr-TR" sz="1600"/>
          </a:p>
          <a:p>
            <a:pPr eaLnBrk="1" hangingPunct="1"/>
            <a:r>
              <a:rPr lang="tr-TR" altLang="tr-TR" sz="2800">
                <a:solidFill>
                  <a:srgbClr val="FFFF00"/>
                </a:solidFill>
              </a:rPr>
              <a:t>Ç</a:t>
            </a:r>
            <a:r>
              <a:rPr lang="tr-TR" altLang="tr-TR" sz="2800">
                <a:solidFill>
                  <a:srgbClr val="FFFF00"/>
                </a:solidFill>
                <a:latin typeface="Palatino" pitchFamily="18" charset="0"/>
              </a:rPr>
              <a:t>ekirdek sıcaklığı</a:t>
            </a:r>
            <a:r>
              <a:rPr lang="tr-TR" altLang="tr-TR" sz="2800">
                <a:solidFill>
                  <a:schemeClr val="hlink"/>
                </a:solidFill>
                <a:latin typeface="Palatino" pitchFamily="18" charset="0"/>
              </a:rPr>
              <a:t> = 15.000.000 K </a:t>
            </a:r>
            <a:endParaRPr lang="tr-TR" altLang="tr-TR" sz="1600"/>
          </a:p>
          <a:p>
            <a:pPr eaLnBrk="1" hangingPunct="1"/>
            <a:r>
              <a:rPr lang="tr-TR" altLang="tr-TR" sz="2800">
                <a:solidFill>
                  <a:srgbClr val="FFFF00"/>
                </a:solidFill>
                <a:latin typeface="Palatino" pitchFamily="18" charset="0"/>
              </a:rPr>
              <a:t>Işınım g</a:t>
            </a:r>
            <a:r>
              <a:rPr lang="tr-TR" altLang="tr-TR" sz="2800">
                <a:solidFill>
                  <a:srgbClr val="FFFF00"/>
                </a:solidFill>
              </a:rPr>
              <a:t>ü</a:t>
            </a:r>
            <a:r>
              <a:rPr lang="tr-TR" altLang="tr-TR" sz="2800">
                <a:solidFill>
                  <a:srgbClr val="FFFF00"/>
                </a:solidFill>
                <a:latin typeface="Palatino" pitchFamily="18" charset="0"/>
              </a:rPr>
              <a:t>c</a:t>
            </a:r>
            <a:r>
              <a:rPr lang="tr-TR" altLang="tr-TR" sz="2800">
                <a:solidFill>
                  <a:srgbClr val="FFFF00"/>
                </a:solidFill>
              </a:rPr>
              <a:t>ü</a:t>
            </a:r>
            <a:r>
              <a:rPr lang="tr-TR" altLang="tr-TR" sz="2800">
                <a:solidFill>
                  <a:schemeClr val="hlink"/>
                </a:solidFill>
                <a:latin typeface="Palatino" pitchFamily="18" charset="0"/>
              </a:rPr>
              <a:t> = 4 x 10</a:t>
            </a:r>
            <a:r>
              <a:rPr lang="tr-TR" altLang="tr-TR" sz="2900" baseline="30000">
                <a:solidFill>
                  <a:schemeClr val="hlink"/>
                </a:solidFill>
                <a:latin typeface="Palatino" pitchFamily="18" charset="0"/>
              </a:rPr>
              <a:t>26</a:t>
            </a:r>
            <a:r>
              <a:rPr lang="tr-TR" altLang="tr-TR" sz="2800">
                <a:solidFill>
                  <a:schemeClr val="hlink"/>
                </a:solidFill>
                <a:latin typeface="Palatino" pitchFamily="18" charset="0"/>
              </a:rPr>
              <a:t> Watts (10</a:t>
            </a:r>
            <a:r>
              <a:rPr lang="tr-TR" altLang="tr-TR" sz="2800" baseline="30000">
                <a:solidFill>
                  <a:schemeClr val="hlink"/>
                </a:solidFill>
                <a:latin typeface="Palatino" pitchFamily="18" charset="0"/>
              </a:rPr>
              <a:t>33</a:t>
            </a:r>
            <a:r>
              <a:rPr lang="tr-TR" altLang="tr-TR" sz="2800">
                <a:solidFill>
                  <a:schemeClr val="hlink"/>
                </a:solidFill>
                <a:latin typeface="Palatino" pitchFamily="18" charset="0"/>
              </a:rPr>
              <a:t> erg/sn)</a:t>
            </a:r>
            <a:endParaRPr lang="tr-TR" altLang="tr-TR" sz="1600"/>
          </a:p>
          <a:p>
            <a:pPr eaLnBrk="1" hangingPunct="1"/>
            <a:r>
              <a:rPr lang="tr-TR" altLang="tr-TR" sz="2800">
                <a:solidFill>
                  <a:schemeClr val="hlink"/>
                </a:solidFill>
                <a:latin typeface="Palatino" pitchFamily="18" charset="0"/>
              </a:rPr>
              <a:t>1 </a:t>
            </a:r>
            <a:r>
              <a:rPr lang="tr-TR" altLang="tr-TR" sz="2800">
                <a:solidFill>
                  <a:schemeClr val="hlink"/>
                </a:solidFill>
              </a:rPr>
              <a:t>“</a:t>
            </a:r>
            <a:r>
              <a:rPr lang="tr-TR" altLang="tr-TR" sz="2800">
                <a:solidFill>
                  <a:schemeClr val="hlink"/>
                </a:solidFill>
                <a:latin typeface="Palatino" pitchFamily="18" charset="0"/>
              </a:rPr>
              <a:t>G</a:t>
            </a:r>
            <a:r>
              <a:rPr lang="tr-TR" altLang="tr-TR" sz="2800">
                <a:solidFill>
                  <a:schemeClr val="hlink"/>
                </a:solidFill>
              </a:rPr>
              <a:t>ü</a:t>
            </a:r>
            <a:r>
              <a:rPr lang="tr-TR" altLang="tr-TR" sz="2800">
                <a:solidFill>
                  <a:schemeClr val="hlink"/>
                </a:solidFill>
                <a:latin typeface="Palatino" pitchFamily="18" charset="0"/>
              </a:rPr>
              <a:t>neş G</a:t>
            </a:r>
            <a:r>
              <a:rPr lang="tr-TR" altLang="tr-TR" sz="2800">
                <a:solidFill>
                  <a:schemeClr val="hlink"/>
                </a:solidFill>
              </a:rPr>
              <a:t>ü</a:t>
            </a:r>
            <a:r>
              <a:rPr lang="tr-TR" altLang="tr-TR" sz="2800">
                <a:solidFill>
                  <a:schemeClr val="hlink"/>
                </a:solidFill>
                <a:latin typeface="Palatino" pitchFamily="18" charset="0"/>
              </a:rPr>
              <a:t>n</a:t>
            </a:r>
            <a:r>
              <a:rPr lang="tr-TR" altLang="tr-TR" sz="2800">
                <a:solidFill>
                  <a:schemeClr val="hlink"/>
                </a:solidFill>
              </a:rPr>
              <a:t>ü”</a:t>
            </a:r>
            <a:r>
              <a:rPr lang="tr-TR" altLang="tr-TR" sz="2800">
                <a:solidFill>
                  <a:schemeClr val="hlink"/>
                </a:solidFill>
                <a:latin typeface="Palatino" pitchFamily="18" charset="0"/>
              </a:rPr>
              <a:t> = </a:t>
            </a:r>
            <a:endParaRPr lang="tr-TR" altLang="tr-TR" sz="1600"/>
          </a:p>
          <a:p>
            <a:pPr lvl="1" eaLnBrk="1" hangingPunct="1"/>
            <a:r>
              <a:rPr lang="tr-TR" altLang="tr-TR" sz="2400">
                <a:solidFill>
                  <a:schemeClr val="hlink"/>
                </a:solidFill>
                <a:latin typeface="Palatino" pitchFamily="18" charset="0"/>
              </a:rPr>
              <a:t>24.9 D</a:t>
            </a:r>
            <a:r>
              <a:rPr lang="tr-TR" altLang="tr-TR" sz="2400">
                <a:solidFill>
                  <a:schemeClr val="hlink"/>
                </a:solidFill>
              </a:rPr>
              <a:t>ü</a:t>
            </a:r>
            <a:r>
              <a:rPr lang="tr-TR" altLang="tr-TR" sz="2400">
                <a:solidFill>
                  <a:schemeClr val="hlink"/>
                </a:solidFill>
                <a:latin typeface="Palatino" pitchFamily="18" charset="0"/>
              </a:rPr>
              <a:t>nya g</a:t>
            </a:r>
            <a:r>
              <a:rPr lang="tr-TR" altLang="tr-TR" sz="2400">
                <a:solidFill>
                  <a:schemeClr val="hlink"/>
                </a:solidFill>
              </a:rPr>
              <a:t>ü</a:t>
            </a:r>
            <a:r>
              <a:rPr lang="tr-TR" altLang="tr-TR" sz="2400">
                <a:solidFill>
                  <a:schemeClr val="hlink"/>
                </a:solidFill>
                <a:latin typeface="Palatino" pitchFamily="18" charset="0"/>
              </a:rPr>
              <a:t>n</a:t>
            </a:r>
            <a:r>
              <a:rPr lang="tr-TR" altLang="tr-TR" sz="2400">
                <a:solidFill>
                  <a:schemeClr val="hlink"/>
                </a:solidFill>
              </a:rPr>
              <a:t>ü</a:t>
            </a:r>
            <a:r>
              <a:rPr lang="tr-TR" altLang="tr-TR" sz="2400">
                <a:solidFill>
                  <a:schemeClr val="hlink"/>
                </a:solidFill>
                <a:latin typeface="Palatino" pitchFamily="18" charset="0"/>
              </a:rPr>
              <a:t> (ekvator) </a:t>
            </a:r>
            <a:endParaRPr lang="tr-TR" altLang="tr-TR" sz="1600"/>
          </a:p>
          <a:p>
            <a:pPr lvl="1" eaLnBrk="1" hangingPunct="1"/>
            <a:r>
              <a:rPr lang="tr-TR" altLang="tr-TR" sz="2400">
                <a:solidFill>
                  <a:schemeClr val="hlink"/>
                </a:solidFill>
                <a:latin typeface="Palatino" pitchFamily="18" charset="0"/>
              </a:rPr>
              <a:t>29.8 D</a:t>
            </a:r>
            <a:r>
              <a:rPr lang="tr-TR" altLang="tr-TR" sz="2400">
                <a:solidFill>
                  <a:schemeClr val="hlink"/>
                </a:solidFill>
              </a:rPr>
              <a:t>ü</a:t>
            </a:r>
            <a:r>
              <a:rPr lang="tr-TR" altLang="tr-TR" sz="2400">
                <a:solidFill>
                  <a:schemeClr val="hlink"/>
                </a:solidFill>
                <a:latin typeface="Palatino" pitchFamily="18" charset="0"/>
              </a:rPr>
              <a:t>nya g</a:t>
            </a:r>
            <a:r>
              <a:rPr lang="tr-TR" altLang="tr-TR" sz="2400">
                <a:solidFill>
                  <a:schemeClr val="hlink"/>
                </a:solidFill>
              </a:rPr>
              <a:t>ü</a:t>
            </a:r>
            <a:r>
              <a:rPr lang="tr-TR" altLang="tr-TR" sz="2400">
                <a:solidFill>
                  <a:schemeClr val="hlink"/>
                </a:solidFill>
                <a:latin typeface="Palatino" pitchFamily="18" charset="0"/>
              </a:rPr>
              <a:t>n</a:t>
            </a:r>
            <a:r>
              <a:rPr lang="tr-TR" altLang="tr-TR" sz="2400">
                <a:solidFill>
                  <a:schemeClr val="hlink"/>
                </a:solidFill>
              </a:rPr>
              <a:t>ü</a:t>
            </a:r>
            <a:r>
              <a:rPr lang="tr-TR" altLang="tr-TR" sz="2400">
                <a:solidFill>
                  <a:schemeClr val="hlink"/>
                </a:solidFill>
                <a:latin typeface="Palatino" pitchFamily="18" charset="0"/>
              </a:rPr>
              <a:t> (kutuplar)  </a:t>
            </a: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1112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https://www.windows2universe.org/sun/Solar_interior/sundia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23" y="322300"/>
            <a:ext cx="7732578" cy="552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14076" y="5843826"/>
            <a:ext cx="207300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https://www.windows2universe.org</a:t>
            </a:r>
          </a:p>
        </p:txBody>
      </p:sp>
    </p:spTree>
    <p:extLst>
      <p:ext uri="{BB962C8B-B14F-4D97-AF65-F5344CB8AC3E}">
        <p14:creationId xmlns:p14="http://schemas.microsoft.com/office/powerpoint/2010/main" val="354369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8" name="Picture 4" descr="density and temperature variation of su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57" y="441780"/>
            <a:ext cx="3011986" cy="594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62730" y="6384834"/>
            <a:ext cx="14590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https://www.chegg.com</a:t>
            </a:r>
          </a:p>
        </p:txBody>
      </p:sp>
      <p:pic>
        <p:nvPicPr>
          <p:cNvPr id="98310" name="Picture 6" descr="zones of sun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632" y="1742350"/>
            <a:ext cx="3341914" cy="334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912632" y="5168928"/>
            <a:ext cx="16754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https://www.cora.nwra.com</a:t>
            </a:r>
          </a:p>
        </p:txBody>
      </p:sp>
    </p:spTree>
    <p:extLst>
      <p:ext uri="{BB962C8B-B14F-4D97-AF65-F5344CB8AC3E}">
        <p14:creationId xmlns:p14="http://schemas.microsoft.com/office/powerpoint/2010/main" val="234580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63" name="Picture 7" descr="https://www.thesuntoday.org/wp-content/uploads/2014/10/Spot-AR12192-largestofSC24a.0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381" y="552213"/>
            <a:ext cx="5865950" cy="587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09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9" name="Picture 7" descr="https://www.enchantedlearning.com/sgifs/Sunspotdiagram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86" y="598240"/>
            <a:ext cx="3383192" cy="2501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241" name="Picture 9" descr="https://www.lcsd.gov.hk/CE/Museum/Space/archive/EducationResource/Universe/framed_e/lecture/ch11/imgs/spotpai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873" y="644116"/>
            <a:ext cx="3781425" cy="240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243" name="Picture 11" descr="File:Cartoonloop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803" y="3619953"/>
            <a:ext cx="3751036" cy="251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927873" y="3053942"/>
            <a:ext cx="147027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https://www.lcsd.gov.hk</a:t>
            </a:r>
          </a:p>
        </p:txBody>
      </p:sp>
      <p:sp>
        <p:nvSpPr>
          <p:cNvPr id="3" name="Rectangle 2"/>
          <p:cNvSpPr/>
          <p:nvPr/>
        </p:nvSpPr>
        <p:spPr>
          <a:xfrm>
            <a:off x="2419803" y="6137837"/>
            <a:ext cx="145264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https://en.wikipedia.org</a:t>
            </a:r>
          </a:p>
        </p:txBody>
      </p:sp>
    </p:spTree>
    <p:extLst>
      <p:ext uri="{BB962C8B-B14F-4D97-AF65-F5344CB8AC3E}">
        <p14:creationId xmlns:p14="http://schemas.microsoft.com/office/powerpoint/2010/main" val="362152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14" y="502648"/>
            <a:ext cx="4485276" cy="3363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64" name="Picture 4" descr="Ä°lgili resi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25" y="4032069"/>
            <a:ext cx="5409878" cy="2614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66" name="Picture 6" descr="https://ephemeris.sjaa.net/1210/MeridionalCirculati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920" y="2395755"/>
            <a:ext cx="3917588" cy="2088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070230" y="4484741"/>
            <a:ext cx="158248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https://ephemeris.sjaa.net</a:t>
            </a:r>
          </a:p>
        </p:txBody>
      </p:sp>
    </p:spTree>
    <p:extLst>
      <p:ext uri="{BB962C8B-B14F-4D97-AF65-F5344CB8AC3E}">
        <p14:creationId xmlns:p14="http://schemas.microsoft.com/office/powerpoint/2010/main" val="2330359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438</TotalTime>
  <Words>195</Words>
  <Application>Microsoft Office PowerPoint</Application>
  <PresentationFormat>On-screen Show (4:3)</PresentationFormat>
  <Paragraphs>36</Paragraphs>
  <Slides>16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Monotype Corsiva</vt:lpstr>
      <vt:lpstr>Palatino</vt:lpstr>
      <vt:lpstr>Times New Roman</vt:lpstr>
      <vt:lpstr>Office Teması</vt:lpstr>
      <vt:lpstr>Microsoft Photo Editor 3.0 Photo</vt:lpstr>
      <vt:lpstr>Güneş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YILDIZLAR Kütle: 100M☉ –  0.075 M☉  Işınım Güçleri: 106L☉ – 10-4L☉  Sıcaklık: 50000K  –  2000 K Yarıçap: 103R ☉- 10-1R ☉   YILDIZALTI CİSİMLER (KAHVERENGİ CÜCELER) Kütle: 75 Mj – 10 Mj Sıcaklık: &lt; 2000 K Işınım Gücü: &lt; 10-5L☉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user2</dc:creator>
  <cp:lastModifiedBy>HVS</cp:lastModifiedBy>
  <cp:revision>99</cp:revision>
  <dcterms:created xsi:type="dcterms:W3CDTF">2018-01-23T13:28:06Z</dcterms:created>
  <dcterms:modified xsi:type="dcterms:W3CDTF">2019-07-09T16:01:57Z</dcterms:modified>
</cp:coreProperties>
</file>