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27" r:id="rId2"/>
    <p:sldId id="343" r:id="rId3"/>
    <p:sldId id="328" r:id="rId4"/>
    <p:sldId id="329" r:id="rId5"/>
    <p:sldId id="330" r:id="rId6"/>
    <p:sldId id="332" r:id="rId7"/>
    <p:sldId id="333" r:id="rId8"/>
    <p:sldId id="331" r:id="rId9"/>
    <p:sldId id="334" r:id="rId10"/>
    <p:sldId id="335" r:id="rId11"/>
    <p:sldId id="336" r:id="rId12"/>
    <p:sldId id="325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 varScale="1">
        <p:scale>
          <a:sx n="98" d="100"/>
          <a:sy n="98" d="100"/>
        </p:scale>
        <p:origin x="116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15.11.2018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15.11.2018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15.11.2018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15.11.2018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15.11.2018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Dikdörtgen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15.11.2018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15.11.2018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15.11.2018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15.11.2018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15.11.2018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15.11.2018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ikdörtgen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1FC2B37-BC9B-43E7-BA76-7126FC25C46D}" type="datetimeFigureOut">
              <a:rPr lang="tr-TR" smtClean="0"/>
              <a:pPr/>
              <a:t>15.11.2018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esmigazete.gov.tr/eskiler/2015/10/20151006-2.ht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Doç. </a:t>
            </a:r>
            <a:r>
              <a:rPr lang="tr-TR" dirty="0" err="1" smtClean="0"/>
              <a:t>Dr.Tarık</a:t>
            </a:r>
            <a:r>
              <a:rPr lang="tr-TR" dirty="0" smtClean="0"/>
              <a:t> Soydan</a:t>
            </a:r>
          </a:p>
          <a:p>
            <a:r>
              <a:rPr lang="tr-TR" dirty="0" smtClean="0"/>
              <a:t>Ankara Üniversitesi Eğitim Bilimleri Fakültesi Eğitim Yönetimi Anabilim Dalı</a:t>
            </a:r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2200" b="1" dirty="0" smtClean="0"/>
              <a:t>Eğitim Ekonomisi Dersi Notları –</a:t>
            </a:r>
            <a:r>
              <a:rPr lang="tr-TR" sz="2200" b="1" dirty="0" smtClean="0"/>
              <a:t>13</a:t>
            </a:r>
            <a:endParaRPr lang="tr-TR" sz="2200" b="1" dirty="0"/>
          </a:p>
        </p:txBody>
      </p:sp>
    </p:spTree>
    <p:extLst>
      <p:ext uri="{BB962C8B-B14F-4D97-AF65-F5344CB8AC3E}">
        <p14:creationId xmlns:p14="http://schemas.microsoft.com/office/powerpoint/2010/main" val="22550065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>
              <a:solidFill>
                <a:srgbClr val="0070C0"/>
              </a:solidFill>
            </a:endParaRPr>
          </a:p>
          <a:p>
            <a:r>
              <a:rPr lang="tr-TR" dirty="0">
                <a:solidFill>
                  <a:srgbClr val="0070C0"/>
                </a:solidFill>
              </a:rPr>
              <a:t>4</a:t>
            </a:r>
            <a:r>
              <a:rPr lang="tr-TR" dirty="0" smtClean="0">
                <a:solidFill>
                  <a:srgbClr val="0070C0"/>
                </a:solidFill>
              </a:rPr>
              <a:t>.Başlıklama kuralları</a:t>
            </a:r>
          </a:p>
          <a:p>
            <a:pPr marL="0" indent="0">
              <a:buNone/>
            </a:pPr>
            <a:r>
              <a:rPr lang="tr-TR" dirty="0">
                <a:solidFill>
                  <a:srgbClr val="0070C0"/>
                </a:solidFill>
              </a:rPr>
              <a:t> </a:t>
            </a:r>
            <a:r>
              <a:rPr lang="tr-TR" dirty="0" smtClean="0">
                <a:solidFill>
                  <a:srgbClr val="0070C0"/>
                </a:solidFill>
              </a:rPr>
              <a:t>  </a:t>
            </a:r>
            <a:r>
              <a:rPr lang="tr-TR" dirty="0" smtClean="0"/>
              <a:t>- Eğer üç düzey başlık kullanmışsak,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    - İlk düzey başlık ortalı   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    - İkincisi satır başında ve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    - Üçüncüsü paragraf başında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</a:t>
            </a:r>
            <a:endParaRPr lang="tr-TR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5791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>
                <a:solidFill>
                  <a:srgbClr val="00B050"/>
                </a:solidFill>
              </a:rPr>
              <a:t>Örnek:</a:t>
            </a:r>
          </a:p>
          <a:p>
            <a:pPr marL="0" indent="0">
              <a:buNone/>
            </a:pPr>
            <a:r>
              <a:rPr lang="tr-TR" dirty="0">
                <a:solidFill>
                  <a:srgbClr val="00B050"/>
                </a:solidFill>
              </a:rPr>
              <a:t>                       </a:t>
            </a:r>
            <a:r>
              <a:rPr lang="tr-TR" b="1" dirty="0"/>
              <a:t>Okul Yöneticilerinin Sorunları</a:t>
            </a:r>
          </a:p>
          <a:p>
            <a:pPr marL="0" indent="0">
              <a:buNone/>
            </a:pPr>
            <a:r>
              <a:rPr lang="tr-TR" b="1" dirty="0" smtClean="0"/>
              <a:t> Giriş</a:t>
            </a:r>
            <a:endParaRPr lang="tr-TR" b="1" dirty="0"/>
          </a:p>
          <a:p>
            <a:pPr marL="0" indent="0">
              <a:buNone/>
            </a:pPr>
            <a:r>
              <a:rPr lang="tr-TR" b="1" dirty="0"/>
              <a:t> </a:t>
            </a:r>
            <a:r>
              <a:rPr lang="tr-TR" b="1" dirty="0" smtClean="0"/>
              <a:t>Amaç</a:t>
            </a:r>
          </a:p>
          <a:p>
            <a:pPr marL="0" indent="0">
              <a:buNone/>
            </a:pPr>
            <a:r>
              <a:rPr lang="tr-TR" b="1" dirty="0" smtClean="0"/>
              <a:t> Yöntem</a:t>
            </a:r>
          </a:p>
          <a:p>
            <a:pPr marL="0" indent="0">
              <a:buNone/>
            </a:pPr>
            <a:r>
              <a:rPr lang="tr-TR" b="1" dirty="0"/>
              <a:t> </a:t>
            </a:r>
            <a:r>
              <a:rPr lang="tr-TR" b="1" dirty="0" smtClean="0"/>
              <a:t>      Araştırmanın Modeli</a:t>
            </a:r>
          </a:p>
          <a:p>
            <a:pPr marL="0" indent="0">
              <a:buNone/>
            </a:pPr>
            <a:r>
              <a:rPr lang="tr-TR" b="1" dirty="0" smtClean="0"/>
              <a:t>….</a:t>
            </a:r>
          </a:p>
          <a:p>
            <a:pPr marL="0" indent="0">
              <a:buNone/>
            </a:pPr>
            <a:r>
              <a:rPr lang="tr-TR" b="1" dirty="0" smtClean="0"/>
              <a:t>Bulgular ve Yorum</a:t>
            </a:r>
          </a:p>
          <a:p>
            <a:pPr marL="0" indent="0">
              <a:buNone/>
            </a:pPr>
            <a:r>
              <a:rPr lang="tr-TR" b="1" dirty="0"/>
              <a:t> </a:t>
            </a:r>
            <a:r>
              <a:rPr lang="tr-TR" b="1" dirty="0" smtClean="0"/>
              <a:t>      İş ve Kariyer Güvencesine İlişkin Sorunlar</a:t>
            </a:r>
          </a:p>
          <a:p>
            <a:pPr marL="0" indent="0">
              <a:buNone/>
            </a:pPr>
            <a:r>
              <a:rPr lang="tr-TR" b="1" dirty="0" smtClean="0"/>
              <a:t>…..</a:t>
            </a:r>
            <a:endParaRPr lang="tr-TR" b="1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63692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>
                <a:solidFill>
                  <a:srgbClr val="0070C0"/>
                </a:solidFill>
              </a:rPr>
              <a:t>DİNLEDİĞİNİZ İÇİN TEŞEKKÜR EDERİM.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46617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Bu haftaki derste öğrencilerin ihtiyaç duyduğunu düşündüğüm akademik yazma konusu ele alınmıştır.</a:t>
            </a:r>
          </a:p>
          <a:p>
            <a:r>
              <a:rPr lang="tr-TR" dirty="0" smtClean="0"/>
              <a:t>Derste ilk olarak teknik anlamda akademik çalışmalarda referans, alıntılama ve </a:t>
            </a:r>
            <a:r>
              <a:rPr lang="tr-TR" dirty="0" err="1" smtClean="0"/>
              <a:t>başlıklama</a:t>
            </a:r>
            <a:r>
              <a:rPr lang="tr-TR" dirty="0" smtClean="0"/>
              <a:t> gibi konular ele alınmıştır.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3606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000" b="1" dirty="0" smtClean="0">
                <a:solidFill>
                  <a:srgbClr val="FF0000"/>
                </a:solidFill>
              </a:rPr>
              <a:t>AKADEMİK YAZMA</a:t>
            </a:r>
            <a:endParaRPr lang="tr-TR" sz="20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Farklı kaynaklardan yararlanmaya ilişkin genel geçerlikler</a:t>
            </a:r>
          </a:p>
          <a:p>
            <a:pPr marL="0" indent="0" algn="ctr">
              <a:buNone/>
            </a:pP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smtClean="0">
                <a:solidFill>
                  <a:srgbClr val="00B050"/>
                </a:solidFill>
              </a:rPr>
              <a:t>   (Bir araştırmada (ödev, alan araştırması, popüler yazı, makale, tez, proje vs.) kaynaklardan yararlanırken)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</a:t>
            </a:r>
            <a:r>
              <a:rPr lang="tr-TR" dirty="0" smtClean="0">
                <a:solidFill>
                  <a:srgbClr val="0070C0"/>
                </a:solidFill>
              </a:rPr>
              <a:t>1. Yararlandığımız kaynaktan </a:t>
            </a:r>
            <a:r>
              <a:rPr lang="tr-TR" u="sng" dirty="0" smtClean="0">
                <a:solidFill>
                  <a:srgbClr val="FF0000"/>
                </a:solidFill>
              </a:rPr>
              <a:t>doğrudan</a:t>
            </a:r>
            <a:r>
              <a:rPr lang="tr-TR" dirty="0" smtClean="0">
                <a:solidFill>
                  <a:srgbClr val="0070C0"/>
                </a:solidFill>
              </a:rPr>
              <a:t> alıntı yapıyorsak: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- Üç satıra kadar ki alıntıları başına ve sonuna tırnak işareti koyarak metnin akışı içinde verebiliriz.</a:t>
            </a:r>
          </a:p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</a:rPr>
              <a:t>Örnek:</a:t>
            </a:r>
          </a:p>
          <a:p>
            <a:pPr marL="0" indent="0" algn="just">
              <a:buNone/>
            </a:pPr>
            <a:r>
              <a:rPr lang="tr-TR" dirty="0" smtClean="0"/>
              <a:t>Soydan’a göre (2016, 3</a:t>
            </a:r>
            <a:r>
              <a:rPr lang="tr-TR" smtClean="0"/>
              <a:t>), «Dünya’da</a:t>
            </a:r>
            <a:r>
              <a:rPr lang="tr-TR" dirty="0" smtClean="0"/>
              <a:t>, </a:t>
            </a:r>
            <a:r>
              <a:rPr lang="tr-TR" dirty="0"/>
              <a:t>teknolojik gelişmelerin kaynağını oluşturduğu, ekonomik, sosyal ve siyasal nitelikli hızlı bir değişim süreci </a:t>
            </a:r>
            <a:r>
              <a:rPr lang="tr-TR" dirty="0" smtClean="0"/>
              <a:t>yaşanmaktadır.»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1560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- Üç satırdan fazla olan alıntıları </a:t>
            </a:r>
            <a:r>
              <a:rPr lang="tr-TR" dirty="0"/>
              <a:t>başına ve sonuna tırnak işareti koyarak </a:t>
            </a:r>
            <a:r>
              <a:rPr lang="tr-TR" dirty="0" smtClean="0"/>
              <a:t>soldan içeriye girintili bir şekilde veririz: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Örnek:</a:t>
            </a:r>
          </a:p>
          <a:p>
            <a:pPr marL="0" lvl="0" indent="0">
              <a:buNone/>
              <a:tabLst>
                <a:tab pos="457200" algn="l"/>
              </a:tabLst>
            </a:pPr>
            <a:r>
              <a:rPr lang="tr-TR" dirty="0" smtClean="0"/>
              <a:t>        </a:t>
            </a:r>
            <a:r>
              <a:rPr lang="tr-TR" sz="28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Soydan</a:t>
            </a:r>
            <a:r>
              <a:rPr lang="tr-TR" sz="2800" dirty="0" smtClean="0">
                <a:solidFill>
                  <a:srgbClr val="000000"/>
                </a:solidFill>
                <a:latin typeface="Perpetua" panose="02020502060401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tr-TR" sz="28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tr-TR" sz="2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sz="2800" dirty="0">
                <a:solidFill>
                  <a:srgbClr val="000000"/>
                </a:solidFill>
                <a:latin typeface="Perpetua" panose="02020502060401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tr-TR" sz="2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 (2016, 3):</a:t>
            </a:r>
            <a:endParaRPr lang="tr-TR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00430" algn="just"/>
            <a:r>
              <a:rPr lang="tr-TR" sz="2400" dirty="0" smtClean="0">
                <a:solidFill>
                  <a:srgbClr val="000000"/>
                </a:solidFill>
                <a:latin typeface="Perpetua" panose="02020502060401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2400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ğ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itim y</a:t>
            </a:r>
            <a:r>
              <a:rPr lang="tr-TR" sz="2400" dirty="0">
                <a:solidFill>
                  <a:srgbClr val="000000"/>
                </a:solidFill>
                <a:latin typeface="Perpetua" panose="02020502060401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netimi literat</a:t>
            </a:r>
            <a:r>
              <a:rPr lang="tr-TR" sz="2400" dirty="0">
                <a:solidFill>
                  <a:srgbClr val="000000"/>
                </a:solidFill>
                <a:latin typeface="Perpetua" panose="02020502060401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tr-TR" sz="2400" dirty="0">
                <a:solidFill>
                  <a:srgbClr val="000000"/>
                </a:solidFill>
                <a:latin typeface="Perpetua" panose="02020502060401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nde neredeyse anonim hale </a:t>
            </a:r>
            <a:r>
              <a:rPr lang="tr-TR" sz="24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gelmi</a:t>
            </a:r>
            <a:r>
              <a:rPr lang="tr-TR" sz="2400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ş</a:t>
            </a:r>
            <a:r>
              <a:rPr lang="tr-TR" sz="24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tr-TR" sz="2400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ğ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erlendirmeye g</a:t>
            </a:r>
            <a:r>
              <a:rPr lang="tr-TR" sz="2400" dirty="0">
                <a:solidFill>
                  <a:srgbClr val="000000"/>
                </a:solidFill>
                <a:latin typeface="Perpetua" panose="02020502060401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re, D</a:t>
            </a:r>
            <a:r>
              <a:rPr lang="tr-TR" sz="2400" dirty="0">
                <a:solidFill>
                  <a:srgbClr val="000000"/>
                </a:solidFill>
                <a:latin typeface="Perpetua" panose="02020502060401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nya</a:t>
            </a:r>
            <a:r>
              <a:rPr lang="tr-TR" sz="2400" dirty="0">
                <a:solidFill>
                  <a:srgbClr val="000000"/>
                </a:solidFill>
                <a:latin typeface="Perpetua" panose="02020502060401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da, teknolojik geli</a:t>
            </a:r>
            <a:r>
              <a:rPr lang="tr-TR" sz="2400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ş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melerin kayna</a:t>
            </a:r>
            <a:r>
              <a:rPr lang="tr-TR" sz="2400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ğ</a:t>
            </a:r>
            <a:r>
              <a:rPr lang="tr-TR" sz="2400" dirty="0">
                <a:solidFill>
                  <a:srgbClr val="000000"/>
                </a:solidFill>
                <a:latin typeface="Perpetua" panose="02020502060401020303" pitchFamily="18" charset="0"/>
                <a:ea typeface="Times New Roman" panose="02020603050405020304" pitchFamily="18" charset="0"/>
                <a:cs typeface="Perpetua" panose="02020502060401020303" pitchFamily="18" charset="0"/>
              </a:rPr>
              <a:t>ı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tr-TR" sz="2400" dirty="0">
                <a:solidFill>
                  <a:srgbClr val="000000"/>
                </a:solidFill>
                <a:latin typeface="Perpetua" panose="02020502060401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ı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olu</a:t>
            </a:r>
            <a:r>
              <a:rPr lang="tr-TR" sz="2400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ş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turdu</a:t>
            </a:r>
            <a:r>
              <a:rPr lang="tr-TR" sz="2400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ğ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u, ekonomik, sosyal ve siyasal nitelikli h</a:t>
            </a:r>
            <a:r>
              <a:rPr lang="tr-TR" sz="2400" dirty="0">
                <a:solidFill>
                  <a:srgbClr val="000000"/>
                </a:solidFill>
                <a:latin typeface="Perpetua" panose="02020502060401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ı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zl</a:t>
            </a:r>
            <a:r>
              <a:rPr lang="tr-TR" sz="2400" dirty="0">
                <a:solidFill>
                  <a:srgbClr val="000000"/>
                </a:solidFill>
                <a:latin typeface="Perpetua" panose="02020502060401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ı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bir de</a:t>
            </a:r>
            <a:r>
              <a:rPr lang="tr-TR" sz="2400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ğ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tr-TR" sz="2400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ş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 s</a:t>
            </a:r>
            <a:r>
              <a:rPr lang="tr-TR" sz="2400" dirty="0">
                <a:solidFill>
                  <a:srgbClr val="000000"/>
                </a:solidFill>
                <a:latin typeface="Perpetua" panose="02020502060401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reci ya</a:t>
            </a:r>
            <a:r>
              <a:rPr lang="tr-TR" sz="2400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ş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anmakta ve bu s</a:t>
            </a:r>
            <a:r>
              <a:rPr lang="tr-TR" sz="2400" dirty="0">
                <a:solidFill>
                  <a:srgbClr val="000000"/>
                </a:solidFill>
                <a:latin typeface="Perpetua" panose="02020502060401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</a:t>
            </a:r>
            <a:r>
              <a:rPr lang="tr-TR" sz="2400" dirty="0">
                <a:solidFill>
                  <a:srgbClr val="000000"/>
                </a:solidFill>
                <a:latin typeface="Perpetua" panose="02020502060401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solidFill>
                  <a:srgbClr val="000000"/>
                </a:solidFill>
                <a:latin typeface="Perpetua" panose="02020502060401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nemli bir toplumsal kurum olan e</a:t>
            </a:r>
            <a:r>
              <a:rPr lang="tr-TR" sz="2400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ğ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itimi de yo</a:t>
            </a:r>
            <a:r>
              <a:rPr lang="tr-TR" sz="2400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ğ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 bir </a:t>
            </a:r>
            <a:r>
              <a:rPr lang="tr-TR" sz="2400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ş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ekilde etkilemektedir. S</a:t>
            </a:r>
            <a:r>
              <a:rPr lang="tr-TR" sz="2400" dirty="0">
                <a:solidFill>
                  <a:srgbClr val="000000"/>
                </a:solidFill>
                <a:latin typeface="Perpetua" panose="02020502060401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2400" dirty="0">
                <a:solidFill>
                  <a:srgbClr val="000000"/>
                </a:solidFill>
                <a:latin typeface="Perpetua" panose="02020502060401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edilen de</a:t>
            </a:r>
            <a:r>
              <a:rPr lang="tr-TR" sz="2400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ğ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tr-TR" sz="2400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ş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imin tarihsel ve toplumsal nedenleri, yap</a:t>
            </a:r>
            <a:r>
              <a:rPr lang="tr-TR" sz="2400" dirty="0">
                <a:solidFill>
                  <a:srgbClr val="000000"/>
                </a:solidFill>
                <a:latin typeface="Perpetua" panose="02020502060401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ı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ya </a:t>
            </a:r>
            <a:r>
              <a:rPr lang="tr-TR" sz="2400" dirty="0">
                <a:solidFill>
                  <a:srgbClr val="000000"/>
                </a:solidFill>
                <a:latin typeface="Perpetua" panose="02020502060401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zg</a:t>
            </a:r>
            <a:r>
              <a:rPr lang="tr-TR" sz="2400" dirty="0">
                <a:solidFill>
                  <a:srgbClr val="000000"/>
                </a:solidFill>
                <a:latin typeface="Perpetua" panose="02020502060401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boyutlar</a:t>
            </a:r>
            <a:r>
              <a:rPr lang="tr-TR" sz="2400" dirty="0">
                <a:solidFill>
                  <a:srgbClr val="000000"/>
                </a:solidFill>
                <a:latin typeface="Perpetua" panose="02020502060401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ı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bir yana,  e</a:t>
            </a:r>
            <a:r>
              <a:rPr lang="tr-TR" sz="2400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ğ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itim alan</a:t>
            </a:r>
            <a:r>
              <a:rPr lang="tr-TR" sz="2400" dirty="0">
                <a:solidFill>
                  <a:srgbClr val="000000"/>
                </a:solidFill>
                <a:latin typeface="Perpetua" panose="02020502060401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ı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nda </a:t>
            </a:r>
            <a:r>
              <a:rPr lang="tr-TR" sz="2400" dirty="0">
                <a:solidFill>
                  <a:srgbClr val="000000"/>
                </a:solidFill>
                <a:latin typeface="Perpetua" panose="02020502060401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nemli de</a:t>
            </a:r>
            <a:r>
              <a:rPr lang="tr-TR" sz="2400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ğ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tr-TR" sz="2400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ş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iklikler meydana geldi</a:t>
            </a:r>
            <a:r>
              <a:rPr lang="tr-TR" sz="2400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ğ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a</a:t>
            </a:r>
            <a:r>
              <a:rPr lang="tr-TR" sz="2400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ş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ikard</a:t>
            </a:r>
            <a:r>
              <a:rPr lang="tr-TR" sz="2400" dirty="0">
                <a:solidFill>
                  <a:srgbClr val="000000"/>
                </a:solidFill>
                <a:latin typeface="Perpetua" panose="02020502060401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ı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r.</a:t>
            </a:r>
            <a:r>
              <a:rPr lang="tr-TR" sz="2400" dirty="0">
                <a:solidFill>
                  <a:srgbClr val="000000"/>
                </a:solidFill>
                <a:latin typeface="Perpetua" panose="02020502060401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tr-TR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58283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 </a:t>
            </a:r>
            <a:r>
              <a:rPr lang="tr-TR" dirty="0" smtClean="0">
                <a:solidFill>
                  <a:srgbClr val="0070C0"/>
                </a:solidFill>
              </a:rPr>
              <a:t>2. </a:t>
            </a:r>
            <a:r>
              <a:rPr lang="tr-TR" dirty="0">
                <a:solidFill>
                  <a:srgbClr val="0070C0"/>
                </a:solidFill>
              </a:rPr>
              <a:t>Yararlandığımız kaynaktan </a:t>
            </a:r>
            <a:r>
              <a:rPr lang="tr-TR" u="sng" dirty="0" smtClean="0">
                <a:solidFill>
                  <a:srgbClr val="FF0000"/>
                </a:solidFill>
              </a:rPr>
              <a:t>dolaylı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>
                <a:solidFill>
                  <a:srgbClr val="0070C0"/>
                </a:solidFill>
              </a:rPr>
              <a:t>alıntı yapıyorsak</a:t>
            </a:r>
            <a:r>
              <a:rPr lang="tr-TR" dirty="0" smtClean="0">
                <a:solidFill>
                  <a:srgbClr val="0070C0"/>
                </a:solidFill>
              </a:rPr>
              <a:t>:</a:t>
            </a:r>
          </a:p>
          <a:p>
            <a:pPr marL="0" indent="0">
              <a:buNone/>
            </a:pPr>
            <a:r>
              <a:rPr lang="tr-TR" dirty="0" smtClean="0">
                <a:solidFill>
                  <a:srgbClr val="0070C0"/>
                </a:solidFill>
              </a:rPr>
              <a:t>    </a:t>
            </a:r>
            <a:r>
              <a:rPr lang="tr-TR" dirty="0"/>
              <a:t> </a:t>
            </a:r>
            <a:r>
              <a:rPr lang="tr-TR" dirty="0" smtClean="0"/>
              <a:t>- İlke olarak, her koşulda yararlandığımız çalışmanın sayfa numaralarını vermeyi tercih etmeliyiz.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- İlgili çalışmadan yararlanma düzeyimiz arttıkça sayfa belirtme yönelimimiz güçlenmeli.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- Yazarın cümlelerini doğrudan kullanmıyor ve/veya spesifik bir sayfadan yararlanmıyorsak yazarın soyadını ve yayın tarihini vermeliyiz.</a:t>
            </a:r>
          </a:p>
        </p:txBody>
      </p:sp>
    </p:spTree>
    <p:extLst>
      <p:ext uri="{BB962C8B-B14F-4D97-AF65-F5344CB8AC3E}">
        <p14:creationId xmlns:p14="http://schemas.microsoft.com/office/powerpoint/2010/main" val="4048866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Örnekler: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1. İlgili çalışmanın farklı sayfalarından yararlandık : (Soydan, 2016, 3, 7,10).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2. İlgili çalışmanın, tek tek sayfalara münhasır kılamayacağımız bir bölümünden yararlandık: (Soydan, 2016, 7-16).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3.İlgili çalışmanın tümünde ve/veya büyükçe bir kısmında geçen bir düşünceden kendi cümlelerimizle yararlandık: (Soydan, 2016).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251746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4</a:t>
            </a:r>
            <a:r>
              <a:rPr lang="tr-TR" dirty="0"/>
              <a:t>. Birden fazla çalışmanın tümünden ve/veya büyükçe bir kısmında işlenen bir düşünceden </a:t>
            </a:r>
            <a:r>
              <a:rPr lang="tr-TR" u="sng" dirty="0"/>
              <a:t>kendi cümlelerimizle </a:t>
            </a:r>
            <a:r>
              <a:rPr lang="tr-TR" dirty="0" smtClean="0"/>
              <a:t>yararlandık: </a:t>
            </a:r>
            <a:r>
              <a:rPr lang="tr-TR" dirty="0"/>
              <a:t>(Soydan, 2013; Balcı, 2014 ve  Aksoy, 2016</a:t>
            </a:r>
            <a:r>
              <a:rPr lang="tr-TR" dirty="0" smtClean="0"/>
              <a:t>).</a:t>
            </a:r>
          </a:p>
          <a:p>
            <a:r>
              <a:rPr lang="tr-TR" dirty="0" smtClean="0"/>
              <a:t>5. İlgili çalışmadan yararlanırken o çalışmada geçen başka bir kaynaktan yararlandık: (Aksoy, 2013, </a:t>
            </a:r>
            <a:r>
              <a:rPr lang="tr-TR" dirty="0" err="1" smtClean="0"/>
              <a:t>Akt.Soydan</a:t>
            </a:r>
            <a:r>
              <a:rPr lang="tr-TR" dirty="0" smtClean="0"/>
              <a:t>, 2016, 6).</a:t>
            </a:r>
          </a:p>
          <a:p>
            <a:endParaRPr lang="tr-TR" dirty="0" smtClean="0">
              <a:solidFill>
                <a:srgbClr val="FF0000"/>
              </a:solidFill>
            </a:endParaRPr>
          </a:p>
          <a:p>
            <a:r>
              <a:rPr lang="tr-TR" dirty="0" smtClean="0">
                <a:solidFill>
                  <a:srgbClr val="FF0000"/>
                </a:solidFill>
              </a:rPr>
              <a:t>Not</a:t>
            </a:r>
            <a:r>
              <a:rPr lang="tr-TR" dirty="0">
                <a:solidFill>
                  <a:srgbClr val="FF0000"/>
                </a:solidFill>
              </a:rPr>
              <a:t>:</a:t>
            </a:r>
            <a:r>
              <a:rPr lang="tr-TR" dirty="0">
                <a:solidFill>
                  <a:srgbClr val="7030A0"/>
                </a:solidFill>
              </a:rPr>
              <a:t> Doğrudan alıntılama dışında mümkün olduğunca kendi cümlelerimizi kullanıyoruz.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362375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sz="3800" dirty="0" smtClean="0">
                <a:solidFill>
                  <a:srgbClr val="0070C0"/>
                </a:solidFill>
              </a:rPr>
              <a:t>3.Kaynakça yazma kuralları</a:t>
            </a:r>
          </a:p>
          <a:p>
            <a:pPr marL="0" indent="0">
              <a:buNone/>
            </a:pPr>
            <a:r>
              <a:rPr lang="tr-TR" sz="3200" dirty="0" smtClean="0">
                <a:solidFill>
                  <a:srgbClr val="0070C0"/>
                </a:solidFill>
              </a:rPr>
              <a:t>    </a:t>
            </a:r>
          </a:p>
          <a:p>
            <a:pPr marL="0" indent="0">
              <a:buNone/>
            </a:pPr>
            <a:r>
              <a:rPr lang="tr-TR" sz="3200" dirty="0">
                <a:solidFill>
                  <a:srgbClr val="0070C0"/>
                </a:solidFill>
              </a:rPr>
              <a:t> </a:t>
            </a:r>
            <a:r>
              <a:rPr lang="tr-TR" sz="3200" dirty="0" smtClean="0">
                <a:solidFill>
                  <a:srgbClr val="0070C0"/>
                </a:solidFill>
              </a:rPr>
              <a:t>   </a:t>
            </a:r>
            <a:r>
              <a:rPr lang="tr-TR" sz="3200" dirty="0" smtClean="0">
                <a:solidFill>
                  <a:srgbClr val="00B050"/>
                </a:solidFill>
              </a:rPr>
              <a:t>- Tez/Proje</a:t>
            </a:r>
          </a:p>
          <a:p>
            <a:pPr marL="0" indent="0">
              <a:buNone/>
            </a:pPr>
            <a:r>
              <a:rPr lang="tr-TR" sz="3200" dirty="0"/>
              <a:t>Aslan, N. (2009). Avrupa Birliği Ülkelerinde ve Türkiye’de Okul Yöneticilerinin Yetiştirilme ve Atanmalarının Karşılaştırılması ve Bir Model </a:t>
            </a:r>
            <a:r>
              <a:rPr lang="tr-TR" sz="3200" dirty="0" smtClean="0"/>
              <a:t>Önerisi. </a:t>
            </a:r>
            <a:r>
              <a:rPr lang="tr-TR" sz="3200" b="1" dirty="0" smtClean="0"/>
              <a:t>Yayınlanmamış Yüksek </a:t>
            </a:r>
            <a:r>
              <a:rPr lang="tr-TR" sz="3200" b="1" dirty="0"/>
              <a:t>Lisans Tezi</a:t>
            </a:r>
            <a:r>
              <a:rPr lang="tr-TR" sz="3200" dirty="0"/>
              <a:t>, Gaziantep Üniversitesi Sosyal Bilimler Enstitüsü, </a:t>
            </a:r>
            <a:r>
              <a:rPr lang="tr-TR" sz="3200" dirty="0" smtClean="0"/>
              <a:t>Gaziantep</a:t>
            </a:r>
            <a:r>
              <a:rPr lang="tr-TR" sz="3200" dirty="0"/>
              <a:t>. </a:t>
            </a:r>
            <a:endParaRPr lang="tr-TR" sz="3200" dirty="0" smtClean="0"/>
          </a:p>
          <a:p>
            <a:pPr marL="0" indent="0">
              <a:buNone/>
            </a:pPr>
            <a:r>
              <a:rPr lang="tr-TR" sz="3200" dirty="0" smtClean="0"/>
              <a:t>    </a:t>
            </a:r>
            <a:r>
              <a:rPr lang="tr-TR" sz="3200" dirty="0" smtClean="0">
                <a:solidFill>
                  <a:srgbClr val="00B050"/>
                </a:solidFill>
              </a:rPr>
              <a:t>- Makale</a:t>
            </a:r>
          </a:p>
          <a:p>
            <a:pPr marL="0" indent="0">
              <a:buNone/>
            </a:pPr>
            <a:r>
              <a:rPr lang="tr-TR" sz="3200" dirty="0"/>
              <a:t>Cemaloğlu, N.(2005). “Türkiye’de </a:t>
            </a:r>
            <a:r>
              <a:rPr lang="tr-TR" sz="3200" dirty="0" smtClean="0"/>
              <a:t>okul </a:t>
            </a:r>
            <a:r>
              <a:rPr lang="tr-TR" sz="3200" dirty="0"/>
              <a:t>y</a:t>
            </a:r>
            <a:r>
              <a:rPr lang="tr-TR" sz="3200" dirty="0" smtClean="0"/>
              <a:t>öneticisi </a:t>
            </a:r>
            <a:r>
              <a:rPr lang="tr-TR" sz="3200" dirty="0"/>
              <a:t>y</a:t>
            </a:r>
            <a:r>
              <a:rPr lang="tr-TR" sz="3200" dirty="0" smtClean="0"/>
              <a:t>etiştirme </a:t>
            </a:r>
            <a:r>
              <a:rPr lang="tr-TR" sz="3200" dirty="0"/>
              <a:t>ve </a:t>
            </a:r>
            <a:r>
              <a:rPr lang="tr-TR" sz="3200" dirty="0" smtClean="0"/>
              <a:t>istihdamı</a:t>
            </a:r>
            <a:r>
              <a:rPr lang="tr-TR" sz="3200" dirty="0"/>
              <a:t>: </a:t>
            </a:r>
            <a:r>
              <a:rPr lang="tr-TR" sz="3200" dirty="0" err="1"/>
              <a:t>Varolan</a:t>
            </a:r>
            <a:r>
              <a:rPr lang="tr-TR" sz="3200" dirty="0"/>
              <a:t> </a:t>
            </a:r>
            <a:r>
              <a:rPr lang="tr-TR" sz="3200" dirty="0" smtClean="0"/>
              <a:t>durum</a:t>
            </a:r>
            <a:r>
              <a:rPr lang="tr-TR" sz="3200" dirty="0"/>
              <a:t>, </a:t>
            </a:r>
            <a:r>
              <a:rPr lang="tr-TR" sz="3200" dirty="0" smtClean="0"/>
              <a:t>gelecekteki </a:t>
            </a:r>
            <a:r>
              <a:rPr lang="tr-TR" sz="3200" dirty="0"/>
              <a:t>o</a:t>
            </a:r>
            <a:r>
              <a:rPr lang="tr-TR" sz="3200" dirty="0" smtClean="0"/>
              <a:t>lası </a:t>
            </a:r>
            <a:r>
              <a:rPr lang="tr-TR" sz="3200" dirty="0"/>
              <a:t>g</a:t>
            </a:r>
            <a:r>
              <a:rPr lang="tr-TR" sz="3200" dirty="0" smtClean="0"/>
              <a:t>elişmeler </a:t>
            </a:r>
            <a:r>
              <a:rPr lang="tr-TR" sz="3200" dirty="0"/>
              <a:t>ve </a:t>
            </a:r>
            <a:r>
              <a:rPr lang="tr-TR" sz="3200" dirty="0" smtClean="0"/>
              <a:t>sorunlar. </a:t>
            </a:r>
            <a:r>
              <a:rPr lang="tr-TR" sz="3200" b="1" dirty="0" smtClean="0"/>
              <a:t>Gazi </a:t>
            </a:r>
            <a:r>
              <a:rPr lang="tr-TR" sz="3200" b="1" dirty="0"/>
              <a:t>Eğitim Fakültesi Dergisi</a:t>
            </a:r>
            <a:r>
              <a:rPr lang="tr-TR" sz="3200" dirty="0"/>
              <a:t>, Cilt 25, Sayı 2, </a:t>
            </a:r>
            <a:r>
              <a:rPr lang="tr-TR" sz="3200" dirty="0" err="1"/>
              <a:t>sy</a:t>
            </a:r>
            <a:r>
              <a:rPr lang="tr-TR" sz="3200" dirty="0"/>
              <a:t>. 249-274</a:t>
            </a:r>
            <a:r>
              <a:rPr lang="tr-TR" sz="3200" dirty="0" smtClean="0"/>
              <a:t>.</a:t>
            </a:r>
          </a:p>
          <a:p>
            <a:pPr marL="0" indent="0">
              <a:buNone/>
            </a:pPr>
            <a:r>
              <a:rPr lang="tr-TR" sz="3200" dirty="0">
                <a:solidFill>
                  <a:srgbClr val="00B050"/>
                </a:solidFill>
              </a:rPr>
              <a:t> </a:t>
            </a:r>
            <a:r>
              <a:rPr lang="tr-TR" sz="3200" dirty="0" smtClean="0">
                <a:solidFill>
                  <a:srgbClr val="00B050"/>
                </a:solidFill>
              </a:rPr>
              <a:t>   - Kitap</a:t>
            </a:r>
          </a:p>
          <a:p>
            <a:pPr marL="0" indent="0">
              <a:buNone/>
            </a:pPr>
            <a:r>
              <a:rPr lang="tr-TR" sz="3200" dirty="0"/>
              <a:t>Başaran. İ. E. (2004). </a:t>
            </a:r>
            <a:r>
              <a:rPr lang="tr-TR" sz="3200" b="1" dirty="0"/>
              <a:t>Yönetimde İnsan İlişkileri</a:t>
            </a:r>
            <a:r>
              <a:rPr lang="tr-TR" sz="3200" dirty="0"/>
              <a:t>, Ankara: Nobel Yayın.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507692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    </a:t>
            </a:r>
            <a:r>
              <a:rPr lang="tr-TR" dirty="0">
                <a:solidFill>
                  <a:srgbClr val="00B050"/>
                </a:solidFill>
              </a:rPr>
              <a:t>- </a:t>
            </a:r>
            <a:r>
              <a:rPr lang="tr-TR" dirty="0" smtClean="0">
                <a:solidFill>
                  <a:srgbClr val="00B050"/>
                </a:solidFill>
              </a:rPr>
              <a:t>Mevzuat</a:t>
            </a:r>
          </a:p>
          <a:p>
            <a:r>
              <a:rPr lang="tr-TR" dirty="0"/>
              <a:t>Milli Eğitim Bakanlığı Eğitim Kurumları Yöneticilerinin Görevlendirilmelerine Dair Yönetmelik (</a:t>
            </a:r>
            <a:r>
              <a:rPr lang="tr-TR" dirty="0" smtClean="0"/>
              <a:t>2015) </a:t>
            </a:r>
            <a:r>
              <a:rPr lang="tr-TR" u="sng" dirty="0" smtClean="0">
                <a:hlinkClick r:id="rId2"/>
              </a:rPr>
              <a:t>http</a:t>
            </a:r>
            <a:r>
              <a:rPr lang="tr-TR" u="sng" dirty="0">
                <a:hlinkClick r:id="rId2"/>
              </a:rPr>
              <a:t>://</a:t>
            </a:r>
            <a:r>
              <a:rPr lang="tr-TR" u="sng" dirty="0" smtClean="0">
                <a:hlinkClick r:id="rId2"/>
              </a:rPr>
              <a:t>www.resmigazete.gov.tr/eskiler/2015/10/20151006-2.htm</a:t>
            </a:r>
            <a:r>
              <a:rPr lang="tr-TR" dirty="0" smtClean="0"/>
              <a:t>,Son </a:t>
            </a:r>
            <a:r>
              <a:rPr lang="tr-TR" dirty="0"/>
              <a:t>Erişim Tarihi: </a:t>
            </a:r>
            <a:r>
              <a:rPr lang="tr-TR" dirty="0" smtClean="0"/>
              <a:t>12.11.2016.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29465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isse Senedi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1622</TotalTime>
  <Words>540</Words>
  <Application>Microsoft Office PowerPoint</Application>
  <PresentationFormat>Ekran Gösterisi (4:3)</PresentationFormat>
  <Paragraphs>68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9" baseType="lpstr">
      <vt:lpstr>Calibri</vt:lpstr>
      <vt:lpstr>Cambria</vt:lpstr>
      <vt:lpstr>Franklin Gothic Book</vt:lpstr>
      <vt:lpstr>Perpetua</vt:lpstr>
      <vt:lpstr>Times New Roman</vt:lpstr>
      <vt:lpstr>Wingdings 2</vt:lpstr>
      <vt:lpstr>Hisse Senedi</vt:lpstr>
      <vt:lpstr>Eğitim Ekonomisi Dersi Notları –13</vt:lpstr>
      <vt:lpstr>PowerPoint Sunusu</vt:lpstr>
      <vt:lpstr>AKADEMİK YAZMA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Eğitim Alanında Performans Değerlendirme Sistemine İlişkin Okul Yöneticilerinin  Görüşleri</dc:title>
  <dc:creator>TARIKSOYDAN</dc:creator>
  <cp:lastModifiedBy>Tarik soydan</cp:lastModifiedBy>
  <cp:revision>367</cp:revision>
  <dcterms:created xsi:type="dcterms:W3CDTF">2014-05-05T08:01:07Z</dcterms:created>
  <dcterms:modified xsi:type="dcterms:W3CDTF">2018-11-15T12:32:36Z</dcterms:modified>
</cp:coreProperties>
</file>