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0" d="100"/>
          <a:sy n="70" d="100"/>
        </p:scale>
        <p:origin x="71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3B7CCB-38EE-4A7F-88C0-BB63E6189E25}" type="datetimeFigureOut">
              <a:rPr lang="tr-TR" smtClean="0"/>
              <a:t>6.06.2020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65B799-8D9E-491D-917E-D61F7723E4F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7368823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3B7CCB-38EE-4A7F-88C0-BB63E6189E25}" type="datetimeFigureOut">
              <a:rPr lang="tr-TR" smtClean="0"/>
              <a:t>6.06.2020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65B799-8D9E-491D-917E-D61F7723E4F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976108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3B7CCB-38EE-4A7F-88C0-BB63E6189E25}" type="datetimeFigureOut">
              <a:rPr lang="tr-TR" smtClean="0"/>
              <a:t>6.06.2020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65B799-8D9E-491D-917E-D61F7723E4F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648694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3B7CCB-38EE-4A7F-88C0-BB63E6189E25}" type="datetimeFigureOut">
              <a:rPr lang="tr-TR" smtClean="0"/>
              <a:t>6.06.2020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65B799-8D9E-491D-917E-D61F7723E4F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728620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3B7CCB-38EE-4A7F-88C0-BB63E6189E25}" type="datetimeFigureOut">
              <a:rPr lang="tr-TR" smtClean="0"/>
              <a:t>6.06.2020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65B799-8D9E-491D-917E-D61F7723E4F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998859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3B7CCB-38EE-4A7F-88C0-BB63E6189E25}" type="datetimeFigureOut">
              <a:rPr lang="tr-TR" smtClean="0"/>
              <a:t>6.06.2020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65B799-8D9E-491D-917E-D61F7723E4F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830518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3B7CCB-38EE-4A7F-88C0-BB63E6189E25}" type="datetimeFigureOut">
              <a:rPr lang="tr-TR" smtClean="0"/>
              <a:t>6.06.2020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65B799-8D9E-491D-917E-D61F7723E4F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960302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3B7CCB-38EE-4A7F-88C0-BB63E6189E25}" type="datetimeFigureOut">
              <a:rPr lang="tr-TR" smtClean="0"/>
              <a:t>6.06.2020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65B799-8D9E-491D-917E-D61F7723E4F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217487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3B7CCB-38EE-4A7F-88C0-BB63E6189E25}" type="datetimeFigureOut">
              <a:rPr lang="tr-TR" smtClean="0"/>
              <a:t>6.06.2020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65B799-8D9E-491D-917E-D61F7723E4F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919561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3B7CCB-38EE-4A7F-88C0-BB63E6189E25}" type="datetimeFigureOut">
              <a:rPr lang="tr-TR" smtClean="0"/>
              <a:t>6.06.2020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65B799-8D9E-491D-917E-D61F7723E4F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446573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3B7CCB-38EE-4A7F-88C0-BB63E6189E25}" type="datetimeFigureOut">
              <a:rPr lang="tr-TR" smtClean="0"/>
              <a:t>6.06.2020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65B799-8D9E-491D-917E-D61F7723E4F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936464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3B7CCB-38EE-4A7F-88C0-BB63E6189E25}" type="datetimeFigureOut">
              <a:rPr lang="tr-TR" smtClean="0"/>
              <a:t>6.06.2020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865B799-8D9E-491D-917E-D61F7723E4F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541409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3048000" y="2237264"/>
            <a:ext cx="6096000" cy="2383473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tr-TR" b="1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ANKARA ÜNİVERSİTESİ</a:t>
            </a:r>
            <a:endParaRPr lang="tr-TR" sz="100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tr-TR" b="1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DEVLET KONSERVATUVARI</a:t>
            </a:r>
            <a:endParaRPr lang="tr-TR" sz="100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tr-TR" b="1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MÜZİK BÖLÜMÜ</a:t>
            </a:r>
            <a:endParaRPr lang="tr-TR" sz="100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tr-TR" b="1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BESTECİLİK (KOMPOZİSYON)</a:t>
            </a:r>
            <a:endParaRPr lang="tr-TR" sz="100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tr-TR" b="1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ANASANAT DALI</a:t>
            </a: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tr-TR" b="1" smtClean="0">
                <a:latin typeface="Calibri" panose="020F0502020204030204" pitchFamily="34" charset="0"/>
                <a:cs typeface="Times New Roman" panose="02020603050405020304" pitchFamily="18" charset="0"/>
              </a:rPr>
              <a:t>YİRMİNCİ YÜZYIL MÜZİĞİ II – KOM 318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2180366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3048000" y="1160110"/>
            <a:ext cx="6096000" cy="4537781"/>
          </a:xfrm>
          <a:prstGeom prst="rect">
            <a:avLst/>
          </a:prstGeom>
        </p:spPr>
        <p:txBody>
          <a:bodyPr>
            <a:spAutoFit/>
          </a:bodyPr>
          <a:lstStyle/>
          <a:p>
            <a:pPr marL="342900" lvl="0" indent="-342900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tr-TR" b="1" u="sng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Aralıkların Konsonans ve Dissonans olmalarına değinerek başlamak uygun olur:</a:t>
            </a:r>
            <a:endParaRPr lang="tr-TR" sz="120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>
              <a:lnSpc>
                <a:spcPct val="107000"/>
              </a:lnSpc>
              <a:spcAft>
                <a:spcPts val="0"/>
              </a:spcAft>
            </a:pPr>
            <a:r>
              <a:rPr lang="tr-TR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tr-TR" sz="120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tr-TR" b="1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Tam 5’li ve Oktav: </a:t>
            </a:r>
            <a:r>
              <a:rPr lang="tr-TR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Açık konsonanslar.</a:t>
            </a:r>
            <a:endParaRPr lang="tr-TR" sz="120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>
              <a:lnSpc>
                <a:spcPct val="107000"/>
              </a:lnSpc>
              <a:spcAft>
                <a:spcPts val="0"/>
              </a:spcAft>
            </a:pPr>
            <a:r>
              <a:rPr lang="tr-TR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tr-TR" sz="120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tr-TR" b="1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Majör ve Minör </a:t>
            </a:r>
            <a:r>
              <a:rPr lang="tr-TR" b="1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3’lü </a:t>
            </a:r>
            <a:r>
              <a:rPr lang="tr-TR" b="1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ve 6’lılar: </a:t>
            </a:r>
            <a:r>
              <a:rPr lang="tr-TR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Yumuşak Konsonanslar.</a:t>
            </a:r>
            <a:endParaRPr lang="tr-TR" sz="120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>
              <a:lnSpc>
                <a:spcPct val="107000"/>
              </a:lnSpc>
              <a:spcAft>
                <a:spcPts val="0"/>
              </a:spcAft>
            </a:pPr>
            <a:r>
              <a:rPr lang="tr-TR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tr-TR" sz="120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tr-TR" b="1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Küçük 2’li ve Büyük 7’liler: </a:t>
            </a:r>
            <a:r>
              <a:rPr lang="tr-TR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Keskin dissonanslar.</a:t>
            </a:r>
            <a:endParaRPr lang="tr-TR" sz="120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>
              <a:lnSpc>
                <a:spcPct val="107000"/>
              </a:lnSpc>
              <a:spcAft>
                <a:spcPts val="0"/>
              </a:spcAft>
            </a:pPr>
            <a:r>
              <a:rPr lang="tr-TR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tr-TR" sz="120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tr-TR" b="1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Büyük 2’li ve Küçük 7’liler:</a:t>
            </a:r>
            <a:r>
              <a:rPr lang="tr-TR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Ilımlı dissonanslar.</a:t>
            </a:r>
            <a:endParaRPr lang="tr-TR" sz="120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>
              <a:lnSpc>
                <a:spcPct val="107000"/>
              </a:lnSpc>
              <a:spcAft>
                <a:spcPts val="0"/>
              </a:spcAft>
            </a:pPr>
            <a:r>
              <a:rPr lang="tr-TR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tr-TR" sz="120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tr-TR" b="1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Tam 4’lü: </a:t>
            </a:r>
            <a:r>
              <a:rPr lang="tr-TR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Tekstüre göre değişir.</a:t>
            </a:r>
            <a:endParaRPr lang="tr-TR" sz="120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>
              <a:lnSpc>
                <a:spcPct val="107000"/>
              </a:lnSpc>
              <a:spcAft>
                <a:spcPts val="0"/>
              </a:spcAft>
            </a:pPr>
            <a:r>
              <a:rPr lang="tr-TR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tr-TR" sz="120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tr-TR" b="1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Triton: </a:t>
            </a:r>
            <a:r>
              <a:rPr lang="tr-TR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Klasik’te dissonans, Çağdaş Müzik’te belirsizlik duygusu verir.</a:t>
            </a:r>
            <a:endParaRPr lang="tr-TR" sz="120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0261022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3048000" y="1752836"/>
            <a:ext cx="6096000" cy="3352328"/>
          </a:xfrm>
          <a:prstGeom prst="rect">
            <a:avLst/>
          </a:prstGeom>
        </p:spPr>
        <p:txBody>
          <a:bodyPr>
            <a:spAutoFit/>
          </a:bodyPr>
          <a:lstStyle/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tr-TR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Eğer bir akorun içeriğinde konsonanslar egemense o akor </a:t>
            </a:r>
            <a:r>
              <a:rPr lang="tr-TR" b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Konsonans Akordur </a:t>
            </a:r>
            <a:r>
              <a:rPr lang="tr-TR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(örneğin: Majör Triad).</a:t>
            </a:r>
            <a:endParaRPr lang="tr-TR" sz="110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>
              <a:lnSpc>
                <a:spcPct val="107000"/>
              </a:lnSpc>
              <a:spcAft>
                <a:spcPts val="0"/>
              </a:spcAft>
            </a:pPr>
            <a:r>
              <a:rPr lang="tr-TR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tr-TR" sz="110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tr-TR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Eğer bir akorun içeriğinde dissonanslar egemense o akor </a:t>
            </a:r>
            <a:r>
              <a:rPr lang="tr-TR" b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Dissonans Akordur </a:t>
            </a:r>
            <a:r>
              <a:rPr lang="tr-TR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(Do- Re bemol – Si).</a:t>
            </a:r>
            <a:endParaRPr lang="tr-TR" sz="110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>
              <a:lnSpc>
                <a:spcPct val="107000"/>
              </a:lnSpc>
              <a:spcAft>
                <a:spcPts val="0"/>
              </a:spcAft>
            </a:pPr>
            <a:r>
              <a:rPr lang="tr-TR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tr-TR" sz="110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tr-TR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Müziğin içindeki Konsonans ve Dissonans Akorların dengesi kompozisyon açısından önemlidir.</a:t>
            </a:r>
            <a:endParaRPr lang="tr-TR" sz="110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>
              <a:lnSpc>
                <a:spcPct val="107000"/>
              </a:lnSpc>
              <a:spcAft>
                <a:spcPts val="0"/>
              </a:spcAft>
            </a:pPr>
            <a:r>
              <a:rPr lang="tr-TR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tr-TR" sz="110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tr-TR" b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Yirminci Yüzyıl Müziğine Dissonans Akorlar damgasını vurmuştur.</a:t>
            </a:r>
            <a:endParaRPr lang="tr-TR" sz="1100" b="1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4492974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3048000" y="1604655"/>
            <a:ext cx="6096000" cy="3648691"/>
          </a:xfrm>
          <a:prstGeom prst="rect">
            <a:avLst/>
          </a:prstGeom>
        </p:spPr>
        <p:txBody>
          <a:bodyPr>
            <a:spAutoFit/>
          </a:bodyPr>
          <a:lstStyle/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tr-TR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Daha önce de belirttiğimiz gibi Klasik Ve Romantik Dönemde ihmal edilmiş olan Antik Modlar, Debussy ile başlayarak, Yirminci Yüzyıl Müziğinde yeniden kullanılr olmuşlardır.</a:t>
            </a:r>
            <a:endParaRPr lang="tr-TR" sz="110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>
              <a:lnSpc>
                <a:spcPct val="107000"/>
              </a:lnSpc>
              <a:spcAft>
                <a:spcPts val="0"/>
              </a:spcAft>
            </a:pPr>
            <a:r>
              <a:rPr lang="tr-TR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tr-TR" sz="110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tr-TR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İonyen, Doryen, Frijyen, Lidyen, Miksolidyen, Eolyen, Lokriyen bu modlara dahildir.</a:t>
            </a:r>
            <a:endParaRPr lang="tr-TR" sz="110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tr-TR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Ernest Bloch, Dmitri Şostakoviç, Benjamin Britten, Bela Bartok, Ahmed Adnan Saygun gibi besteciler bu modları eserlerinde fevkalade bir biçimde kullanmışlardır.</a:t>
            </a:r>
            <a:endParaRPr lang="tr-TR" sz="110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tr-TR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Fakat Yirminci Yüzyıl Müziğinde kullanılan modlar çok daha çeşitlidir.</a:t>
            </a:r>
            <a:endParaRPr lang="tr-TR" sz="110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2987354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3048000" y="2345563"/>
            <a:ext cx="6096000" cy="2166875"/>
          </a:xfrm>
          <a:prstGeom prst="rect">
            <a:avLst/>
          </a:prstGeom>
        </p:spPr>
        <p:txBody>
          <a:bodyPr>
            <a:spAutoFit/>
          </a:bodyPr>
          <a:lstStyle/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tr-TR" b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Pentatonik Modlar Yunanca adından da anlaşılacağı gibi 5 sesli olurlar.</a:t>
            </a:r>
            <a:endParaRPr lang="tr-TR" sz="1100" b="1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>
              <a:lnSpc>
                <a:spcPct val="107000"/>
              </a:lnSpc>
              <a:spcAft>
                <a:spcPts val="0"/>
              </a:spcAft>
            </a:pPr>
            <a:r>
              <a:rPr lang="tr-TR" b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tr-TR" sz="1100" b="1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tr-TR" b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Diyatonik Pentatonik Mod hiç yarım perde içermez.</a:t>
            </a:r>
            <a:endParaRPr lang="tr-TR" sz="1100" b="1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>
              <a:lnSpc>
                <a:spcPct val="107000"/>
              </a:lnSpc>
              <a:spcAft>
                <a:spcPts val="0"/>
              </a:spcAft>
            </a:pPr>
            <a:r>
              <a:rPr lang="tr-TR" b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tr-TR" sz="1100" b="1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tr-TR" b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Pelog, Hiracoşi ve Kumoi ise yarım perdeler de içererek, minör tınılar da çağrıştırırlar.</a:t>
            </a:r>
            <a:endParaRPr lang="tr-TR" sz="1100" b="1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478522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3048000" y="1901018"/>
            <a:ext cx="6096000" cy="3055965"/>
          </a:xfrm>
          <a:prstGeom prst="rect">
            <a:avLst/>
          </a:prstGeom>
        </p:spPr>
        <p:txBody>
          <a:bodyPr>
            <a:spAutoFit/>
          </a:bodyPr>
          <a:lstStyle/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tr-TR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Altı notalı diziler ise </a:t>
            </a:r>
            <a:r>
              <a:rPr lang="tr-TR" b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Heksatonik Modlar</a:t>
            </a:r>
            <a:r>
              <a:rPr lang="tr-TR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olarak tanımlanırlar.</a:t>
            </a:r>
            <a:endParaRPr lang="tr-TR" sz="110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>
              <a:lnSpc>
                <a:spcPct val="107000"/>
              </a:lnSpc>
              <a:spcAft>
                <a:spcPts val="0"/>
              </a:spcAft>
            </a:pPr>
            <a:r>
              <a:rPr lang="tr-TR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tr-TR" sz="110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tr-TR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Simetrik, Prometheus ve Tam-Ton dizileri bunlara örnektir.</a:t>
            </a:r>
            <a:endParaRPr lang="tr-TR" sz="110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>
              <a:lnSpc>
                <a:spcPct val="107000"/>
              </a:lnSpc>
              <a:spcAft>
                <a:spcPts val="0"/>
              </a:spcAft>
            </a:pPr>
            <a:r>
              <a:rPr lang="tr-TR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tr-TR" sz="110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tr-TR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Prometheus modu adını Skırıyabin’in aynı adlı eserinden alır.</a:t>
            </a:r>
            <a:endParaRPr lang="tr-TR" sz="110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>
              <a:lnSpc>
                <a:spcPct val="107000"/>
              </a:lnSpc>
              <a:spcAft>
                <a:spcPts val="0"/>
              </a:spcAft>
            </a:pPr>
            <a:r>
              <a:rPr lang="tr-TR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tr-TR" sz="110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tr-TR" b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Tam-Ton</a:t>
            </a:r>
            <a:r>
              <a:rPr lang="tr-TR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(whole-tone) dizisi ise Debussy’nin eserlerinde sıklıkla karşımıza çıkar.</a:t>
            </a:r>
            <a:endParaRPr lang="tr-TR" sz="110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2423178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3048000" y="1901018"/>
            <a:ext cx="6096000" cy="3055965"/>
          </a:xfrm>
          <a:prstGeom prst="rect">
            <a:avLst/>
          </a:prstGeom>
        </p:spPr>
        <p:txBody>
          <a:bodyPr>
            <a:spAutoFit/>
          </a:bodyPr>
          <a:lstStyle/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tr-TR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Yirminci Yüzyılın başında birçok besteci tonaliteden uzaklaşmışlar ve yeni arayışlara yönelmişlerdir.</a:t>
            </a:r>
            <a:endParaRPr lang="tr-TR" sz="110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>
              <a:lnSpc>
                <a:spcPct val="107000"/>
              </a:lnSpc>
              <a:spcAft>
                <a:spcPts val="0"/>
              </a:spcAft>
            </a:pPr>
            <a:r>
              <a:rPr lang="tr-TR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tr-TR" sz="110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tr-TR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Belli bir tonal merkez içermeyen müzikleri </a:t>
            </a:r>
            <a:r>
              <a:rPr lang="tr-TR" b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ATONAL MÜZİK </a:t>
            </a:r>
            <a:r>
              <a:rPr lang="tr-TR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olarak adlandırıyoruz.</a:t>
            </a:r>
            <a:endParaRPr lang="tr-TR" sz="110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>
              <a:lnSpc>
                <a:spcPct val="107000"/>
              </a:lnSpc>
              <a:spcAft>
                <a:spcPts val="0"/>
              </a:spcAft>
            </a:pPr>
            <a:r>
              <a:rPr lang="tr-TR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tr-TR" sz="110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tr-TR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Atonalite de Tonalite gibi belli bir stil değildir.</a:t>
            </a:r>
            <a:endParaRPr lang="tr-TR" sz="110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>
              <a:lnSpc>
                <a:spcPct val="107000"/>
              </a:lnSpc>
              <a:spcAft>
                <a:spcPts val="0"/>
              </a:spcAft>
            </a:pPr>
            <a:r>
              <a:rPr lang="tr-TR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tr-TR" sz="110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tr-TR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Farklı besteciler Atonaliteyi farklı bağlamlarda kullanmışlerdır.</a:t>
            </a:r>
            <a:endParaRPr lang="tr-TR" sz="110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1056616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3048000" y="2197381"/>
            <a:ext cx="6096000" cy="2825517"/>
          </a:xfrm>
          <a:prstGeom prst="rect">
            <a:avLst/>
          </a:prstGeom>
        </p:spPr>
        <p:txBody>
          <a:bodyPr>
            <a:spAutoFit/>
          </a:bodyPr>
          <a:lstStyle/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tr-TR" b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Arnold Schoenberg </a:t>
            </a:r>
            <a:r>
              <a:rPr lang="tr-TR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atonaliteyi 12-ton sistemi adı altında belli bir disipline </a:t>
            </a:r>
            <a:r>
              <a:rPr lang="tr-TR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kavuşturmuştur</a:t>
            </a:r>
            <a:r>
              <a:rPr lang="tr-TR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lvl="0" algn="just">
              <a:lnSpc>
                <a:spcPct val="107000"/>
              </a:lnSpc>
              <a:spcAft>
                <a:spcPts val="0"/>
              </a:spcAft>
            </a:pPr>
            <a:endParaRPr lang="tr-TR" sz="110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tr-TR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Bestecinin oluşturduğu orijinal dizinin </a:t>
            </a:r>
            <a:r>
              <a:rPr lang="tr-TR" i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(original)</a:t>
            </a:r>
            <a:r>
              <a:rPr lang="tr-TR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çevrimi (</a:t>
            </a:r>
            <a:r>
              <a:rPr lang="tr-TR" i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inversion</a:t>
            </a:r>
            <a:r>
              <a:rPr lang="tr-TR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), sondan-başası (</a:t>
            </a:r>
            <a:r>
              <a:rPr lang="tr-TR" i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retrograde</a:t>
            </a:r>
            <a:r>
              <a:rPr lang="tr-TR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), çevrimin sondan-başası (</a:t>
            </a:r>
            <a:r>
              <a:rPr lang="tr-TR" i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retrograde-inversion</a:t>
            </a:r>
            <a:r>
              <a:rPr lang="tr-TR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 ve bunların diğer on bir perdeye transpoze edilmesi yoluyla, besteci kırk sekiz dizilik geniş bir imkâna </a:t>
            </a:r>
            <a:r>
              <a:rPr lang="tr-TR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ulaşır</a:t>
            </a:r>
            <a:r>
              <a:rPr lang="tr-TR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lvl="0" algn="just">
              <a:lnSpc>
                <a:spcPct val="107000"/>
              </a:lnSpc>
              <a:spcAft>
                <a:spcPts val="0"/>
              </a:spcAft>
            </a:pPr>
            <a:endParaRPr lang="tr-TR" sz="110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tr-TR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Düşey ve dikey kullanım olasılıkları arttırır.</a:t>
            </a:r>
            <a:endParaRPr lang="tr-TR" sz="110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0625349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2747749" y="619920"/>
            <a:ext cx="6096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tr-TR" b="1" smtClean="0"/>
              <a:t>Schoenberg’in </a:t>
            </a:r>
            <a:r>
              <a:rPr lang="tr-TR" b="1"/>
              <a:t>1936 tarihli 4. Yaylı Kuartet’i bestecinin 12 ton sistemini kullanışına iyi bir örnek teşkil eder. Dizinin (serinin) dört formu aşağıdaki gibidir:</a:t>
            </a:r>
          </a:p>
        </p:txBody>
      </p:sp>
      <p:pic>
        <p:nvPicPr>
          <p:cNvPr id="4" name="Resim 3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306472" y="1982470"/>
            <a:ext cx="7629097" cy="39406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24200655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27</TotalTime>
  <Words>188</Words>
  <Application>Microsoft Office PowerPoint</Application>
  <PresentationFormat>Geniş ekran</PresentationFormat>
  <Paragraphs>56</Paragraphs>
  <Slides>9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9</vt:i4>
      </vt:variant>
    </vt:vector>
  </HeadingPairs>
  <TitlesOfParts>
    <vt:vector size="15" baseType="lpstr">
      <vt:lpstr>Arial</vt:lpstr>
      <vt:lpstr>Calibri</vt:lpstr>
      <vt:lpstr>Calibri Light</vt:lpstr>
      <vt:lpstr>Symbol</vt:lpstr>
      <vt:lpstr>Times New Roman</vt:lpstr>
      <vt:lpstr>Office Teması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Mert</dc:creator>
  <cp:lastModifiedBy>Mert</cp:lastModifiedBy>
  <cp:revision>4</cp:revision>
  <dcterms:created xsi:type="dcterms:W3CDTF">2020-06-06T18:23:39Z</dcterms:created>
  <dcterms:modified xsi:type="dcterms:W3CDTF">2020-06-06T18:57:47Z</dcterms:modified>
</cp:coreProperties>
</file>