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315" r:id="rId3"/>
    <p:sldId id="287" r:id="rId4"/>
    <p:sldId id="316" r:id="rId5"/>
    <p:sldId id="288" r:id="rId6"/>
    <p:sldId id="289" r:id="rId7"/>
    <p:sldId id="317" r:id="rId8"/>
    <p:sldId id="290"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00" d="100"/>
        <a:sy n="100" d="100"/>
      </p:scale>
      <p:origin x="0" y="-1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5957A-3E26-4E9A-A07E-3C6C094AA3E1}" type="datetimeFigureOut">
              <a:rPr lang="tr-TR" smtClean="0"/>
              <a:t>3.12.2018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F36D2-8AAF-4CA0-8641-12BA02024421}" type="slidenum">
              <a:rPr lang="tr-TR" smtClean="0"/>
              <a:t>‹#›</a:t>
            </a:fld>
            <a:endParaRPr lang="tr-TR"/>
          </a:p>
        </p:txBody>
      </p:sp>
    </p:spTree>
    <p:extLst>
      <p:ext uri="{BB962C8B-B14F-4D97-AF65-F5344CB8AC3E}">
        <p14:creationId xmlns:p14="http://schemas.microsoft.com/office/powerpoint/2010/main" val="347323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0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035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527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49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2353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51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87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32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52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7014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92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09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4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78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50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013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2326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dirty="0">
                <a:latin typeface="+mn-lt"/>
              </a:rPr>
              <a:t>TEMEL YİYECEK ÜRETİMİ</a:t>
            </a: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48121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dirty="0">
                <a:ln>
                  <a:noFill/>
                </a:ln>
                <a:solidFill>
                  <a:prstClr val="black">
                    <a:lumMod val="85000"/>
                    <a:lumOff val="15000"/>
                  </a:prstClr>
                </a:solidFill>
              </a:rPr>
              <a:t>Sıcak Mutfak</a:t>
            </a:r>
            <a:endParaRPr lang="tr-TR" dirty="0"/>
          </a:p>
        </p:txBody>
      </p:sp>
      <p:sp>
        <p:nvSpPr>
          <p:cNvPr id="3" name="İçerik Yer Tutucusu 2"/>
          <p:cNvSpPr>
            <a:spLocks noGrp="1"/>
          </p:cNvSpPr>
          <p:nvPr>
            <p:ph idx="1"/>
          </p:nvPr>
        </p:nvSpPr>
        <p:spPr/>
        <p:txBody>
          <a:bodyPr/>
          <a:lstStyle/>
          <a:p>
            <a:pPr lvl="0" algn="just">
              <a:buClr>
                <a:srgbClr val="B15E28"/>
              </a:buClr>
            </a:pPr>
            <a:r>
              <a:rPr lang="tr-TR" sz="3000" dirty="0">
                <a:solidFill>
                  <a:prstClr val="black">
                    <a:lumMod val="85000"/>
                    <a:lumOff val="15000"/>
                  </a:prstClr>
                </a:solidFill>
              </a:rPr>
              <a:t>Bu bölüm yoğun şekilde pişirmenin yapıldığı alanları kapsadığından fırınlar, ocaklar, devirmeli ve basınçlı tencereler, ızgaralar, fritözler vb. donanımlar buradadır. </a:t>
            </a:r>
          </a:p>
          <a:p>
            <a:endParaRPr lang="tr-TR" dirty="0"/>
          </a:p>
        </p:txBody>
      </p:sp>
    </p:spTree>
    <p:extLst>
      <p:ext uri="{BB962C8B-B14F-4D97-AF65-F5344CB8AC3E}">
        <p14:creationId xmlns:p14="http://schemas.microsoft.com/office/powerpoint/2010/main" val="38689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ln>
                  <a:noFill/>
                </a:ln>
                <a:solidFill>
                  <a:prstClr val="black">
                    <a:lumMod val="85000"/>
                    <a:lumOff val="15000"/>
                  </a:prstClr>
                </a:solidFill>
                <a:ea typeface="+mn-ea"/>
                <a:cs typeface="+mn-cs"/>
              </a:rPr>
              <a:t>Soğuk Mutfak</a:t>
            </a:r>
            <a:endParaRPr lang="tr-TR" sz="3200" b="1" dirty="0">
              <a:latin typeface="+mn-lt"/>
            </a:endParaRPr>
          </a:p>
        </p:txBody>
      </p:sp>
      <p:sp>
        <p:nvSpPr>
          <p:cNvPr id="3" name="İçerik Yer Tutucusu 2"/>
          <p:cNvSpPr>
            <a:spLocks noGrp="1"/>
          </p:cNvSpPr>
          <p:nvPr>
            <p:ph idx="1"/>
          </p:nvPr>
        </p:nvSpPr>
        <p:spPr>
          <a:xfrm>
            <a:off x="1295401" y="2556932"/>
            <a:ext cx="9156699" cy="3318936"/>
          </a:xfrm>
        </p:spPr>
        <p:txBody>
          <a:bodyPr>
            <a:normAutofit/>
          </a:bodyPr>
          <a:lstStyle/>
          <a:p>
            <a:pPr algn="just"/>
            <a:r>
              <a:rPr lang="tr-TR" sz="3200" dirty="0">
                <a:latin typeface="+mn-lt"/>
              </a:rPr>
              <a:t>Soğuk mutfakta ise soğuk yemekler (zeytinyağlılar, soğuk etler vb.), mezeler, soğuk soslar ve salatalar, yağdan ve buzdan heykeller, sebzelerden çeşitli süsler hazırlanmaktadır. Bu bölümün yöneticisi soğuk mutfak aşçısı veya şefi olarak adlandırılır. </a:t>
            </a:r>
          </a:p>
        </p:txBody>
      </p:sp>
    </p:spTree>
    <p:extLst>
      <p:ext uri="{BB962C8B-B14F-4D97-AF65-F5344CB8AC3E}">
        <p14:creationId xmlns:p14="http://schemas.microsoft.com/office/powerpoint/2010/main" val="428840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ln>
                  <a:noFill/>
                </a:ln>
                <a:solidFill>
                  <a:prstClr val="black">
                    <a:lumMod val="85000"/>
                    <a:lumOff val="15000"/>
                  </a:prstClr>
                </a:solidFill>
              </a:rPr>
              <a:t>Soğuk Mutfak</a:t>
            </a:r>
            <a:endParaRPr lang="tr-TR" dirty="0"/>
          </a:p>
        </p:txBody>
      </p:sp>
      <p:sp>
        <p:nvSpPr>
          <p:cNvPr id="3" name="İçerik Yer Tutucusu 2"/>
          <p:cNvSpPr>
            <a:spLocks noGrp="1"/>
          </p:cNvSpPr>
          <p:nvPr>
            <p:ph idx="1"/>
          </p:nvPr>
        </p:nvSpPr>
        <p:spPr/>
        <p:txBody>
          <a:bodyPr/>
          <a:lstStyle/>
          <a:p>
            <a:pPr lvl="0" algn="just">
              <a:buClr>
                <a:srgbClr val="B15E28"/>
              </a:buClr>
            </a:pPr>
            <a:r>
              <a:rPr lang="tr-TR" sz="3000" dirty="0">
                <a:solidFill>
                  <a:prstClr val="black">
                    <a:lumMod val="85000"/>
                    <a:lumOff val="15000"/>
                  </a:prstClr>
                </a:solidFill>
              </a:rPr>
              <a:t>Bu bölümde ayrıca mezelerin hazırlanmasından sorumlu meze aşçısı, soğuk balık yemeklerinin hazırlanmasından sorumlu balık aşçısı da görev yapabilmektedir. </a:t>
            </a:r>
          </a:p>
          <a:p>
            <a:pPr lvl="0" algn="just">
              <a:buClr>
                <a:srgbClr val="B15E28"/>
              </a:buClr>
            </a:pPr>
            <a:r>
              <a:rPr lang="tr-TR" sz="2700" dirty="0">
                <a:solidFill>
                  <a:prstClr val="black">
                    <a:lumMod val="85000"/>
                    <a:lumOff val="15000"/>
                  </a:prstClr>
                </a:solidFill>
              </a:rPr>
              <a:t>Soğuk mutfakta yer alan başlıca donanımlar ise çalışma tezgahları, evyeler, mikser, dilimleme makinaları, blender </a:t>
            </a:r>
            <a:r>
              <a:rPr lang="tr-TR" sz="2700" dirty="0" err="1">
                <a:solidFill>
                  <a:prstClr val="black">
                    <a:lumMod val="85000"/>
                    <a:lumOff val="15000"/>
                  </a:prstClr>
                </a:solidFill>
              </a:rPr>
              <a:t>vb</a:t>
            </a:r>
            <a:r>
              <a:rPr lang="tr-TR" sz="2700" dirty="0">
                <a:solidFill>
                  <a:prstClr val="black">
                    <a:lumMod val="85000"/>
                    <a:lumOff val="15000"/>
                  </a:prstClr>
                </a:solidFill>
              </a:rPr>
              <a:t> aletlerdir.</a:t>
            </a:r>
            <a:endParaRPr lang="tr-TR" sz="3000" dirty="0">
              <a:solidFill>
                <a:prstClr val="black">
                  <a:lumMod val="85000"/>
                  <a:lumOff val="15000"/>
                </a:prstClr>
              </a:solidFill>
            </a:endParaRPr>
          </a:p>
          <a:p>
            <a:endParaRPr lang="tr-TR" dirty="0"/>
          </a:p>
        </p:txBody>
      </p:sp>
    </p:spTree>
    <p:extLst>
      <p:ext uri="{BB962C8B-B14F-4D97-AF65-F5344CB8AC3E}">
        <p14:creationId xmlns:p14="http://schemas.microsoft.com/office/powerpoint/2010/main" val="247123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ln>
                  <a:noFill/>
                </a:ln>
                <a:solidFill>
                  <a:prstClr val="black">
                    <a:lumMod val="85000"/>
                    <a:lumOff val="15000"/>
                  </a:prstClr>
                </a:solidFill>
              </a:rPr>
              <a:t>Soğuk Mutfak</a:t>
            </a:r>
            <a:endParaRPr lang="tr-TR" sz="3200" dirty="0">
              <a:latin typeface="+mn-lt"/>
            </a:endParaRPr>
          </a:p>
        </p:txBody>
      </p:sp>
      <p:sp>
        <p:nvSpPr>
          <p:cNvPr id="3" name="İçerik Yer Tutucusu 2"/>
          <p:cNvSpPr>
            <a:spLocks noGrp="1"/>
          </p:cNvSpPr>
          <p:nvPr>
            <p:ph idx="1"/>
          </p:nvPr>
        </p:nvSpPr>
        <p:spPr>
          <a:xfrm>
            <a:off x="711200" y="2400299"/>
            <a:ext cx="10731500" cy="3937001"/>
          </a:xfrm>
        </p:spPr>
        <p:txBody>
          <a:bodyPr>
            <a:normAutofit lnSpcReduction="10000"/>
          </a:bodyPr>
          <a:lstStyle/>
          <a:p>
            <a:pPr algn="just"/>
            <a:r>
              <a:rPr lang="tr-TR" sz="3200" dirty="0">
                <a:latin typeface="+mn-lt"/>
              </a:rPr>
              <a:t>Soğuk mutfak çoğunlukla sıcak mutfağa yakın bir şekilde konumlandırılır. Böylece soğuk yemeklerin hazırlanmasında gerçekleştirilmesi gereken pişirme işlemleri sıcak mutfakta kolayca yapılabilmektedir. </a:t>
            </a:r>
          </a:p>
          <a:p>
            <a:pPr algn="just"/>
            <a:r>
              <a:rPr lang="tr-TR" sz="3200" dirty="0">
                <a:latin typeface="+mn-lt"/>
              </a:rPr>
              <a:t>Ayrıca soğuk mutfak ile sebze hazırlama bölümü de bağlantılı olmalıdır. Sebze hazırlama bölümünde ayıklanan, yıkanan, doğranan sebzelerin önemli bir kısmı soğuk mutfakta kullanılmaktadır. </a:t>
            </a:r>
          </a:p>
        </p:txBody>
      </p:sp>
    </p:spTree>
    <p:extLst>
      <p:ext uri="{BB962C8B-B14F-4D97-AF65-F5344CB8AC3E}">
        <p14:creationId xmlns:p14="http://schemas.microsoft.com/office/powerpoint/2010/main" val="228287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ln>
                  <a:noFill/>
                </a:ln>
                <a:solidFill>
                  <a:prstClr val="black">
                    <a:lumMod val="85000"/>
                    <a:lumOff val="15000"/>
                  </a:prstClr>
                </a:solidFill>
                <a:ea typeface="+mn-ea"/>
                <a:cs typeface="+mn-cs"/>
              </a:rPr>
              <a:t>Pastane Bölümü</a:t>
            </a:r>
            <a:endParaRPr lang="tr-TR" sz="4000" b="1" dirty="0">
              <a:latin typeface="+mn-lt"/>
            </a:endParaRPr>
          </a:p>
        </p:txBody>
      </p:sp>
      <p:sp>
        <p:nvSpPr>
          <p:cNvPr id="3" name="İçerik Yer Tutucusu 2"/>
          <p:cNvSpPr>
            <a:spLocks noGrp="1"/>
          </p:cNvSpPr>
          <p:nvPr>
            <p:ph idx="1"/>
          </p:nvPr>
        </p:nvSpPr>
        <p:spPr>
          <a:xfrm>
            <a:off x="711200" y="2556932"/>
            <a:ext cx="10185397" cy="3318936"/>
          </a:xfrm>
        </p:spPr>
        <p:txBody>
          <a:bodyPr>
            <a:normAutofit/>
          </a:bodyPr>
          <a:lstStyle/>
          <a:p>
            <a:pPr algn="just"/>
            <a:r>
              <a:rPr lang="tr-TR" sz="3200" dirty="0">
                <a:latin typeface="+mn-lt"/>
              </a:rPr>
              <a:t>Pastane her türlü tatlı, pasta ve dondurmaların hazırlandığı, ekmeklerin pişirildiği bölümdür. Pastane bölümünden sorumlu kişi şef pastacı yada pastane şefi olarak adlandırılır. Bu bölümde ayrıca dondurmacı, ekmekçi gibi bölüm aşçıları da görev yapmaktadır. </a:t>
            </a:r>
          </a:p>
        </p:txBody>
      </p:sp>
    </p:spTree>
    <p:extLst>
      <p:ext uri="{BB962C8B-B14F-4D97-AF65-F5344CB8AC3E}">
        <p14:creationId xmlns:p14="http://schemas.microsoft.com/office/powerpoint/2010/main" val="37780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n>
                  <a:noFill/>
                </a:ln>
                <a:solidFill>
                  <a:prstClr val="black">
                    <a:lumMod val="85000"/>
                    <a:lumOff val="15000"/>
                  </a:prstClr>
                </a:solidFill>
              </a:rPr>
              <a:t>Pastane Bölümü</a:t>
            </a:r>
            <a:endParaRPr lang="tr-TR" dirty="0"/>
          </a:p>
        </p:txBody>
      </p:sp>
      <p:sp>
        <p:nvSpPr>
          <p:cNvPr id="3" name="İçerik Yer Tutucusu 2"/>
          <p:cNvSpPr>
            <a:spLocks noGrp="1"/>
          </p:cNvSpPr>
          <p:nvPr>
            <p:ph idx="1"/>
          </p:nvPr>
        </p:nvSpPr>
        <p:spPr/>
        <p:txBody>
          <a:bodyPr/>
          <a:lstStyle/>
          <a:p>
            <a:pPr lvl="0" algn="just">
              <a:buClr>
                <a:srgbClr val="B15E28"/>
              </a:buClr>
            </a:pPr>
            <a:r>
              <a:rPr lang="tr-TR" sz="3000" dirty="0">
                <a:solidFill>
                  <a:prstClr val="black">
                    <a:lumMod val="85000"/>
                    <a:lumOff val="15000"/>
                  </a:prstClr>
                </a:solidFill>
              </a:rPr>
              <a:t>Bu bölümde de hamurların pişirildiği fırınlar, hamur yoğurma ve açma makineleri, mikser, dondurma makinesi, derin dondurucu, küçük bir ocak, terazi, pasta kalıpları en çok görülen araçlardır. </a:t>
            </a:r>
          </a:p>
          <a:p>
            <a:endParaRPr lang="tr-TR" dirty="0"/>
          </a:p>
        </p:txBody>
      </p:sp>
    </p:spTree>
    <p:extLst>
      <p:ext uri="{BB962C8B-B14F-4D97-AF65-F5344CB8AC3E}">
        <p14:creationId xmlns:p14="http://schemas.microsoft.com/office/powerpoint/2010/main" val="1597402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Kasaphane</a:t>
            </a:r>
            <a:endParaRPr lang="tr-TR" sz="3600" b="1" dirty="0">
              <a:latin typeface="+mn-lt"/>
            </a:endParaRPr>
          </a:p>
        </p:txBody>
      </p:sp>
      <p:sp>
        <p:nvSpPr>
          <p:cNvPr id="3" name="İçerik Yer Tutucusu 2"/>
          <p:cNvSpPr>
            <a:spLocks noGrp="1"/>
          </p:cNvSpPr>
          <p:nvPr>
            <p:ph idx="1"/>
          </p:nvPr>
        </p:nvSpPr>
        <p:spPr>
          <a:xfrm>
            <a:off x="673100" y="2285999"/>
            <a:ext cx="10820400" cy="3937001"/>
          </a:xfrm>
        </p:spPr>
        <p:txBody>
          <a:bodyPr>
            <a:normAutofit lnSpcReduction="10000"/>
          </a:bodyPr>
          <a:lstStyle/>
          <a:p>
            <a:pPr algn="just"/>
            <a:r>
              <a:rPr lang="tr-TR" sz="3200" dirty="0">
                <a:latin typeface="+mn-lt"/>
              </a:rPr>
              <a:t>Kasaphanede, soğuk mutfakta ya da sıcak mutfakta kullanılacak etler, bu bölümlerin isteği doğrultusunda kemiklerinden, sinir ve yağlarından ayrılır, parçalanır ve kullanıma hazır hale getirilir. </a:t>
            </a:r>
          </a:p>
          <a:p>
            <a:pPr algn="just"/>
            <a:r>
              <a:rPr lang="tr-TR" sz="3200" dirty="0">
                <a:latin typeface="+mn-lt"/>
              </a:rPr>
              <a:t>Otel işletmesinin büyüklüğüne göre bu bölümde birden fazla kasap ve yardımcıları istihdam edilebilir. Et kütüğü, et kıyma makinesi, satırlar, bileyi makinesi, kancalı et taşıma arabaları, soğuk oda, derin dondurucu, et-kemik kesme testeresi bu bölümdeki araçlardır. </a:t>
            </a:r>
          </a:p>
        </p:txBody>
      </p:sp>
    </p:spTree>
    <p:extLst>
      <p:ext uri="{BB962C8B-B14F-4D97-AF65-F5344CB8AC3E}">
        <p14:creationId xmlns:p14="http://schemas.microsoft.com/office/powerpoint/2010/main" val="6380485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318</Words>
  <Application>Microsoft Office PowerPoint</Application>
  <PresentationFormat>Geniş ekran</PresentationFormat>
  <Paragraphs>18</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Garamond</vt:lpstr>
      <vt:lpstr>Organik</vt:lpstr>
      <vt:lpstr>TEMEL YİYECEK ÜRETİMİ</vt:lpstr>
      <vt:lpstr>Sıcak Mutfak</vt:lpstr>
      <vt:lpstr>Soğuk Mutfak</vt:lpstr>
      <vt:lpstr>Soğuk Mutfak</vt:lpstr>
      <vt:lpstr>Soğuk Mutfak</vt:lpstr>
      <vt:lpstr>Pastane Bölümü</vt:lpstr>
      <vt:lpstr>Pastane Bölümü</vt:lpstr>
      <vt:lpstr>Kasaphane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YİYECEK ÜRETİMİ</dc:title>
  <dc:creator>emir</dc:creator>
  <cp:lastModifiedBy>emir</cp:lastModifiedBy>
  <cp:revision>7</cp:revision>
  <dcterms:created xsi:type="dcterms:W3CDTF">2018-12-03T13:26:35Z</dcterms:created>
  <dcterms:modified xsi:type="dcterms:W3CDTF">2018-12-03T13:34:08Z</dcterms:modified>
</cp:coreProperties>
</file>