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3" d="100"/>
          <a:sy n="93" d="100"/>
        </p:scale>
        <p:origin x="4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D80392-F81A-404F-8C21-041E3A19EB65}" type="datetimeFigureOut">
              <a:rPr lang="tr-TR" smtClean="0"/>
              <a:t>19.02.2018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A513D6-C3C4-4CDD-9F98-64115F825DCF}" type="slidenum">
              <a:rPr lang="tr-TR" smtClean="0"/>
              <a:t>‹#›</a:t>
            </a:fld>
            <a:endParaRPr lang="tr-TR"/>
          </a:p>
        </p:txBody>
      </p:sp>
    </p:spTree>
    <p:extLst>
      <p:ext uri="{BB962C8B-B14F-4D97-AF65-F5344CB8AC3E}">
        <p14:creationId xmlns:p14="http://schemas.microsoft.com/office/powerpoint/2010/main" val="2451015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 name="Shape 5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786110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 name="Shape 5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244893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222323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8959091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2946386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316762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4BE1EF7-C6E7-464E-8DB0-4F8FB02D1A1A}" type="datetimeFigureOut">
              <a:rPr lang="tr-TR" smtClean="0"/>
              <a:t>19.02.2018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0AF6CB9-00D2-412A-BE50-4D59AB007F9B}" type="slidenum">
              <a:rPr lang="tr-TR" smtClean="0"/>
              <a:t>‹#›</a:t>
            </a:fld>
            <a:endParaRPr lang="tr-TR"/>
          </a:p>
        </p:txBody>
      </p:sp>
    </p:spTree>
    <p:extLst>
      <p:ext uri="{BB962C8B-B14F-4D97-AF65-F5344CB8AC3E}">
        <p14:creationId xmlns:p14="http://schemas.microsoft.com/office/powerpoint/2010/main" val="2846896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4BE1EF7-C6E7-464E-8DB0-4F8FB02D1A1A}" type="datetimeFigureOut">
              <a:rPr lang="tr-TR" smtClean="0"/>
              <a:t>19.02.2018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0AF6CB9-00D2-412A-BE50-4D59AB007F9B}" type="slidenum">
              <a:rPr lang="tr-TR" smtClean="0"/>
              <a:t>‹#›</a:t>
            </a:fld>
            <a:endParaRPr lang="tr-TR"/>
          </a:p>
        </p:txBody>
      </p:sp>
    </p:spTree>
    <p:extLst>
      <p:ext uri="{BB962C8B-B14F-4D97-AF65-F5344CB8AC3E}">
        <p14:creationId xmlns:p14="http://schemas.microsoft.com/office/powerpoint/2010/main" val="908724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4BE1EF7-C6E7-464E-8DB0-4F8FB02D1A1A}" type="datetimeFigureOut">
              <a:rPr lang="tr-TR" smtClean="0"/>
              <a:t>19.02.2018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0AF6CB9-00D2-412A-BE50-4D59AB007F9B}" type="slidenum">
              <a:rPr lang="tr-TR" smtClean="0"/>
              <a:t>‹#›</a:t>
            </a:fld>
            <a:endParaRPr lang="tr-TR"/>
          </a:p>
        </p:txBody>
      </p:sp>
    </p:spTree>
    <p:extLst>
      <p:ext uri="{BB962C8B-B14F-4D97-AF65-F5344CB8AC3E}">
        <p14:creationId xmlns:p14="http://schemas.microsoft.com/office/powerpoint/2010/main" val="14820431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660600" y="1597000"/>
            <a:ext cx="4578800" cy="3664000"/>
          </a:xfrm>
          <a:prstGeom prst="rect">
            <a:avLst/>
          </a:prstGeom>
        </p:spPr>
        <p:txBody>
          <a:bodyPr spcFirstLastPara="1" wrap="square" lIns="91425" tIns="91425" rIns="91425" bIns="91425" anchor="ctr" anchorCtr="0"/>
          <a:lstStyle>
            <a:lvl1pPr lvl="0"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1pPr>
            <a:lvl2pPr lvl="1"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2pPr>
            <a:lvl3pPr lvl="2"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3pPr>
            <a:lvl4pPr lvl="3"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4pPr>
            <a:lvl5pPr lvl="4"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5pPr>
            <a:lvl6pPr lvl="5"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6pPr>
            <a:lvl7pPr lvl="6"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7pPr>
            <a:lvl8pPr lvl="7"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8pPr>
            <a:lvl9pPr lvl="8"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9pPr>
          </a:lstStyle>
          <a:p>
            <a:endParaRPr/>
          </a:p>
        </p:txBody>
      </p:sp>
    </p:spTree>
    <p:extLst>
      <p:ext uri="{BB962C8B-B14F-4D97-AF65-F5344CB8AC3E}">
        <p14:creationId xmlns:p14="http://schemas.microsoft.com/office/powerpoint/2010/main" val="32416359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ColTx">
  <p:cSld name="Title + 2 columns">
    <p:bg>
      <p:bgPr>
        <a:blipFill>
          <a:blip r:embed="rId2">
            <a:alphaModFix/>
          </a:blip>
          <a:stretch>
            <a:fillRect/>
          </a:stretch>
        </a:blipFill>
        <a:effectLst/>
      </p:bgPr>
    </p:bg>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1155167" y="477847"/>
            <a:ext cx="7501600" cy="1143200"/>
          </a:xfrm>
          <a:prstGeom prst="rect">
            <a:avLst/>
          </a:prstGeom>
        </p:spPr>
        <p:txBody>
          <a:bodyPr spcFirstLastPara="1" wrap="square" lIns="91425" tIns="91425" rIns="91425" bIns="91425" anchor="b"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body" idx="1"/>
          </p:nvPr>
        </p:nvSpPr>
        <p:spPr>
          <a:xfrm>
            <a:off x="1155167" y="1747733"/>
            <a:ext cx="3641200" cy="4056800"/>
          </a:xfrm>
          <a:prstGeom prst="rect">
            <a:avLst/>
          </a:prstGeom>
        </p:spPr>
        <p:txBody>
          <a:bodyPr spcFirstLastPara="1" wrap="square" lIns="91425" tIns="91425" rIns="91425" bIns="91425" anchor="t" anchorCtr="0"/>
          <a:lstStyle>
            <a:lvl1pPr marL="609585" lvl="0" indent="-423323">
              <a:spcBef>
                <a:spcPts val="0"/>
              </a:spcBef>
              <a:spcAft>
                <a:spcPts val="0"/>
              </a:spcAft>
              <a:buSzPts val="14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57189">
              <a:spcBef>
                <a:spcPts val="0"/>
              </a:spcBef>
              <a:spcAft>
                <a:spcPts val="0"/>
              </a:spcAft>
              <a:buSzPts val="1800"/>
              <a:buChar char="✗"/>
              <a:defRPr/>
            </a:lvl5pPr>
            <a:lvl6pPr marL="3657509" lvl="5" indent="-457189">
              <a:spcBef>
                <a:spcPts val="0"/>
              </a:spcBef>
              <a:spcAft>
                <a:spcPts val="0"/>
              </a:spcAft>
              <a:buSzPts val="1800"/>
              <a:buChar char="✗"/>
              <a:defRPr/>
            </a:lvl6pPr>
            <a:lvl7pPr marL="4267093" lvl="6" indent="-457189">
              <a:spcBef>
                <a:spcPts val="0"/>
              </a:spcBef>
              <a:spcAft>
                <a:spcPts val="0"/>
              </a:spcAft>
              <a:buSzPts val="1800"/>
              <a:buChar char="✗"/>
              <a:defRPr/>
            </a:lvl7pPr>
            <a:lvl8pPr marL="4876678" lvl="7" indent="-457189">
              <a:spcBef>
                <a:spcPts val="0"/>
              </a:spcBef>
              <a:spcAft>
                <a:spcPts val="0"/>
              </a:spcAft>
              <a:buSzPts val="1800"/>
              <a:buChar char="✗"/>
              <a:defRPr/>
            </a:lvl8pPr>
            <a:lvl9pPr marL="5486263" lvl="8" indent="-457189">
              <a:spcBef>
                <a:spcPts val="0"/>
              </a:spcBef>
              <a:spcAft>
                <a:spcPts val="0"/>
              </a:spcAft>
              <a:buSzPts val="1800"/>
              <a:buChar char="✗"/>
              <a:defRPr/>
            </a:lvl9pPr>
          </a:lstStyle>
          <a:p>
            <a:endParaRPr/>
          </a:p>
        </p:txBody>
      </p:sp>
      <p:sp>
        <p:nvSpPr>
          <p:cNvPr id="28" name="Shape 28"/>
          <p:cNvSpPr txBox="1">
            <a:spLocks noGrp="1"/>
          </p:cNvSpPr>
          <p:nvPr>
            <p:ph type="body" idx="2"/>
          </p:nvPr>
        </p:nvSpPr>
        <p:spPr>
          <a:xfrm>
            <a:off x="5015605" y="1747733"/>
            <a:ext cx="3641200" cy="4056800"/>
          </a:xfrm>
          <a:prstGeom prst="rect">
            <a:avLst/>
          </a:prstGeom>
        </p:spPr>
        <p:txBody>
          <a:bodyPr spcFirstLastPara="1" wrap="square" lIns="91425" tIns="91425" rIns="91425" bIns="91425" anchor="t" anchorCtr="0"/>
          <a:lstStyle>
            <a:lvl1pPr marL="609585" lvl="0" indent="-423323">
              <a:spcBef>
                <a:spcPts val="0"/>
              </a:spcBef>
              <a:spcAft>
                <a:spcPts val="0"/>
              </a:spcAft>
              <a:buSzPts val="14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57189">
              <a:spcBef>
                <a:spcPts val="0"/>
              </a:spcBef>
              <a:spcAft>
                <a:spcPts val="0"/>
              </a:spcAft>
              <a:buSzPts val="1800"/>
              <a:buChar char="✗"/>
              <a:defRPr/>
            </a:lvl5pPr>
            <a:lvl6pPr marL="3657509" lvl="5" indent="-457189">
              <a:spcBef>
                <a:spcPts val="0"/>
              </a:spcBef>
              <a:spcAft>
                <a:spcPts val="0"/>
              </a:spcAft>
              <a:buSzPts val="1800"/>
              <a:buChar char="✗"/>
              <a:defRPr/>
            </a:lvl6pPr>
            <a:lvl7pPr marL="4267093" lvl="6" indent="-457189">
              <a:spcBef>
                <a:spcPts val="0"/>
              </a:spcBef>
              <a:spcAft>
                <a:spcPts val="0"/>
              </a:spcAft>
              <a:buSzPts val="1800"/>
              <a:buChar char="✗"/>
              <a:defRPr/>
            </a:lvl7pPr>
            <a:lvl8pPr marL="4876678" lvl="7" indent="-457189">
              <a:spcBef>
                <a:spcPts val="0"/>
              </a:spcBef>
              <a:spcAft>
                <a:spcPts val="0"/>
              </a:spcAft>
              <a:buSzPts val="1800"/>
              <a:buChar char="✗"/>
              <a:defRPr/>
            </a:lvl8pPr>
            <a:lvl9pPr marL="5486263" lvl="8" indent="-457189">
              <a:spcBef>
                <a:spcPts val="0"/>
              </a:spcBef>
              <a:spcAft>
                <a:spcPts val="0"/>
              </a:spcAft>
              <a:buSzPts val="1800"/>
              <a:buChar char="✗"/>
              <a:defRPr/>
            </a:lvl9pPr>
          </a:lstStyle>
          <a:p>
            <a:endParaRPr/>
          </a:p>
        </p:txBody>
      </p:sp>
      <p:sp>
        <p:nvSpPr>
          <p:cNvPr id="29" name="Shape 29"/>
          <p:cNvSpPr txBox="1">
            <a:spLocks noGrp="1"/>
          </p:cNvSpPr>
          <p:nvPr>
            <p:ph type="sldNum" idx="12"/>
          </p:nvPr>
        </p:nvSpPr>
        <p:spPr>
          <a:xfrm>
            <a:off x="11621367" y="6235167"/>
            <a:ext cx="570800" cy="6228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302940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4BE1EF7-C6E7-464E-8DB0-4F8FB02D1A1A}" type="datetimeFigureOut">
              <a:rPr lang="tr-TR" smtClean="0"/>
              <a:t>19.02.2018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0AF6CB9-00D2-412A-BE50-4D59AB007F9B}" type="slidenum">
              <a:rPr lang="tr-TR" smtClean="0"/>
              <a:t>‹#›</a:t>
            </a:fld>
            <a:endParaRPr lang="tr-TR"/>
          </a:p>
        </p:txBody>
      </p:sp>
    </p:spTree>
    <p:extLst>
      <p:ext uri="{BB962C8B-B14F-4D97-AF65-F5344CB8AC3E}">
        <p14:creationId xmlns:p14="http://schemas.microsoft.com/office/powerpoint/2010/main" val="893120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4BE1EF7-C6E7-464E-8DB0-4F8FB02D1A1A}" type="datetimeFigureOut">
              <a:rPr lang="tr-TR" smtClean="0"/>
              <a:t>19.02.2018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0AF6CB9-00D2-412A-BE50-4D59AB007F9B}" type="slidenum">
              <a:rPr lang="tr-TR" smtClean="0"/>
              <a:t>‹#›</a:t>
            </a:fld>
            <a:endParaRPr lang="tr-TR"/>
          </a:p>
        </p:txBody>
      </p:sp>
    </p:spTree>
    <p:extLst>
      <p:ext uri="{BB962C8B-B14F-4D97-AF65-F5344CB8AC3E}">
        <p14:creationId xmlns:p14="http://schemas.microsoft.com/office/powerpoint/2010/main" val="1162218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4BE1EF7-C6E7-464E-8DB0-4F8FB02D1A1A}" type="datetimeFigureOut">
              <a:rPr lang="tr-TR" smtClean="0"/>
              <a:t>19.02.2018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0AF6CB9-00D2-412A-BE50-4D59AB007F9B}" type="slidenum">
              <a:rPr lang="tr-TR" smtClean="0"/>
              <a:t>‹#›</a:t>
            </a:fld>
            <a:endParaRPr lang="tr-TR"/>
          </a:p>
        </p:txBody>
      </p:sp>
    </p:spTree>
    <p:extLst>
      <p:ext uri="{BB962C8B-B14F-4D97-AF65-F5344CB8AC3E}">
        <p14:creationId xmlns:p14="http://schemas.microsoft.com/office/powerpoint/2010/main" val="2785190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4BE1EF7-C6E7-464E-8DB0-4F8FB02D1A1A}" type="datetimeFigureOut">
              <a:rPr lang="tr-TR" smtClean="0"/>
              <a:t>19.02.2018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0AF6CB9-00D2-412A-BE50-4D59AB007F9B}" type="slidenum">
              <a:rPr lang="tr-TR" smtClean="0"/>
              <a:t>‹#›</a:t>
            </a:fld>
            <a:endParaRPr lang="tr-TR"/>
          </a:p>
        </p:txBody>
      </p:sp>
    </p:spTree>
    <p:extLst>
      <p:ext uri="{BB962C8B-B14F-4D97-AF65-F5344CB8AC3E}">
        <p14:creationId xmlns:p14="http://schemas.microsoft.com/office/powerpoint/2010/main" val="438843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4BE1EF7-C6E7-464E-8DB0-4F8FB02D1A1A}" type="datetimeFigureOut">
              <a:rPr lang="tr-TR" smtClean="0"/>
              <a:t>19.02.2018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0AF6CB9-00D2-412A-BE50-4D59AB007F9B}" type="slidenum">
              <a:rPr lang="tr-TR" smtClean="0"/>
              <a:t>‹#›</a:t>
            </a:fld>
            <a:endParaRPr lang="tr-TR"/>
          </a:p>
        </p:txBody>
      </p:sp>
    </p:spTree>
    <p:extLst>
      <p:ext uri="{BB962C8B-B14F-4D97-AF65-F5344CB8AC3E}">
        <p14:creationId xmlns:p14="http://schemas.microsoft.com/office/powerpoint/2010/main" val="1822613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4BE1EF7-C6E7-464E-8DB0-4F8FB02D1A1A}" type="datetimeFigureOut">
              <a:rPr lang="tr-TR" smtClean="0"/>
              <a:t>19.02.2018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0AF6CB9-00D2-412A-BE50-4D59AB007F9B}" type="slidenum">
              <a:rPr lang="tr-TR" smtClean="0"/>
              <a:t>‹#›</a:t>
            </a:fld>
            <a:endParaRPr lang="tr-TR"/>
          </a:p>
        </p:txBody>
      </p:sp>
    </p:spTree>
    <p:extLst>
      <p:ext uri="{BB962C8B-B14F-4D97-AF65-F5344CB8AC3E}">
        <p14:creationId xmlns:p14="http://schemas.microsoft.com/office/powerpoint/2010/main" val="633433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4BE1EF7-C6E7-464E-8DB0-4F8FB02D1A1A}" type="datetimeFigureOut">
              <a:rPr lang="tr-TR" smtClean="0"/>
              <a:t>19.02.2018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0AF6CB9-00D2-412A-BE50-4D59AB007F9B}" type="slidenum">
              <a:rPr lang="tr-TR" smtClean="0"/>
              <a:t>‹#›</a:t>
            </a:fld>
            <a:endParaRPr lang="tr-TR"/>
          </a:p>
        </p:txBody>
      </p:sp>
    </p:spTree>
    <p:extLst>
      <p:ext uri="{BB962C8B-B14F-4D97-AF65-F5344CB8AC3E}">
        <p14:creationId xmlns:p14="http://schemas.microsoft.com/office/powerpoint/2010/main" val="925463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4BE1EF7-C6E7-464E-8DB0-4F8FB02D1A1A}" type="datetimeFigureOut">
              <a:rPr lang="tr-TR" smtClean="0"/>
              <a:t>19.02.2018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0AF6CB9-00D2-412A-BE50-4D59AB007F9B}" type="slidenum">
              <a:rPr lang="tr-TR" smtClean="0"/>
              <a:t>‹#›</a:t>
            </a:fld>
            <a:endParaRPr lang="tr-TR"/>
          </a:p>
        </p:txBody>
      </p:sp>
    </p:spTree>
    <p:extLst>
      <p:ext uri="{BB962C8B-B14F-4D97-AF65-F5344CB8AC3E}">
        <p14:creationId xmlns:p14="http://schemas.microsoft.com/office/powerpoint/2010/main" val="2193669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BE1EF7-C6E7-464E-8DB0-4F8FB02D1A1A}" type="datetimeFigureOut">
              <a:rPr lang="tr-TR" smtClean="0"/>
              <a:t>19.02.2018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AF6CB9-00D2-412A-BE50-4D59AB007F9B}" type="slidenum">
              <a:rPr lang="tr-TR" smtClean="0"/>
              <a:t>‹#›</a:t>
            </a:fld>
            <a:endParaRPr lang="tr-TR"/>
          </a:p>
        </p:txBody>
      </p:sp>
    </p:spTree>
    <p:extLst>
      <p:ext uri="{BB962C8B-B14F-4D97-AF65-F5344CB8AC3E}">
        <p14:creationId xmlns:p14="http://schemas.microsoft.com/office/powerpoint/2010/main" val="20691731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ctrTitle"/>
          </p:nvPr>
        </p:nvSpPr>
        <p:spPr>
          <a:xfrm>
            <a:off x="3660600" y="1597000"/>
            <a:ext cx="4578800" cy="3664000"/>
          </a:xfrm>
          <a:prstGeom prst="rect">
            <a:avLst/>
          </a:prstGeom>
        </p:spPr>
        <p:txBody>
          <a:bodyPr spcFirstLastPara="1" vert="horz" wrap="square" lIns="121900" tIns="121900" rIns="121900" bIns="121900" rtlCol="0" anchor="ctr" anchorCtr="0">
            <a:noAutofit/>
          </a:bodyPr>
          <a:lstStyle/>
          <a:p>
            <a:r>
              <a:rPr lang="tr-TR" dirty="0" smtClean="0"/>
              <a:t>DBB 404</a:t>
            </a:r>
            <a:br>
              <a:rPr lang="tr-TR" dirty="0" smtClean="0"/>
            </a:br>
            <a:r>
              <a:rPr lang="tr-TR" dirty="0" smtClean="0"/>
              <a:t>Yabancı Dil Öğretimi</a:t>
            </a:r>
            <a:endParaRPr dirty="0"/>
          </a:p>
        </p:txBody>
      </p:sp>
    </p:spTree>
    <p:extLst>
      <p:ext uri="{BB962C8B-B14F-4D97-AF65-F5344CB8AC3E}">
        <p14:creationId xmlns:p14="http://schemas.microsoft.com/office/powerpoint/2010/main" val="3936100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ctrTitle"/>
          </p:nvPr>
        </p:nvSpPr>
        <p:spPr>
          <a:xfrm>
            <a:off x="3565132" y="1607275"/>
            <a:ext cx="4787283" cy="3664000"/>
          </a:xfrm>
          <a:prstGeom prst="rect">
            <a:avLst/>
          </a:prstGeom>
        </p:spPr>
        <p:txBody>
          <a:bodyPr spcFirstLastPara="1" vert="horz" wrap="square" lIns="121900" tIns="121900" rIns="121900" bIns="121900" rtlCol="0" anchor="ctr" anchorCtr="0">
            <a:noAutofit/>
          </a:bodyPr>
          <a:lstStyle/>
          <a:p>
            <a:r>
              <a:rPr lang="tr-TR" b="1" dirty="0"/>
              <a:t>Tüm Dil Öğrenme Yaklaşımı</a:t>
            </a:r>
            <a:endParaRPr dirty="0"/>
          </a:p>
        </p:txBody>
      </p:sp>
    </p:spTree>
    <p:extLst>
      <p:ext uri="{BB962C8B-B14F-4D97-AF65-F5344CB8AC3E}">
        <p14:creationId xmlns:p14="http://schemas.microsoft.com/office/powerpoint/2010/main" val="25810260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1155167" y="729674"/>
            <a:ext cx="7501600" cy="891373"/>
          </a:xfrm>
          <a:prstGeom prst="rect">
            <a:avLst/>
          </a:prstGeom>
        </p:spPr>
        <p:txBody>
          <a:bodyPr spcFirstLastPara="1" vert="horz" wrap="square" lIns="121900" tIns="121900" rIns="121900" bIns="121900" rtlCol="0" anchor="b" anchorCtr="0">
            <a:noAutofit/>
          </a:bodyPr>
          <a:lstStyle/>
          <a:p>
            <a:r>
              <a:rPr lang="tr-TR" sz="3600" b="1" dirty="0" smtClean="0"/>
              <a:t>Tüm Dil Öğrenme Yaklaşımı</a:t>
            </a:r>
            <a:endParaRPr lang="tr-TR" sz="3600" dirty="0"/>
          </a:p>
        </p:txBody>
      </p:sp>
      <p:sp>
        <p:nvSpPr>
          <p:cNvPr id="64" name="Shape 64"/>
          <p:cNvSpPr txBox="1">
            <a:spLocks noGrp="1"/>
          </p:cNvSpPr>
          <p:nvPr>
            <p:ph type="body" idx="1"/>
          </p:nvPr>
        </p:nvSpPr>
        <p:spPr>
          <a:xfrm>
            <a:off x="752693" y="2062837"/>
            <a:ext cx="8054938" cy="2519438"/>
          </a:xfrm>
          <a:prstGeom prst="rect">
            <a:avLst/>
          </a:prstGeom>
        </p:spPr>
        <p:txBody>
          <a:bodyPr spcFirstLastPara="1" vert="horz" wrap="square" lIns="121900" tIns="121900" rIns="121900" bIns="121900" rtlCol="0" anchor="t" anchorCtr="0">
            <a:noAutofit/>
          </a:bodyPr>
          <a:lstStyle/>
          <a:p>
            <a:pPr marL="186262" indent="0">
              <a:buNone/>
            </a:pPr>
            <a:r>
              <a:rPr lang="tr-TR" sz="2400" dirty="0"/>
              <a:t>Önceleri yalnızca bir anadili eğitimi yöntemiyken artık yabancı dil öğretiminde de kullanılmaya başlanan </a:t>
            </a:r>
            <a:r>
              <a:rPr lang="tr-TR" sz="2400" b="1" i="1" dirty="0"/>
              <a:t>Tüm Dil Öğrenme Yaklaşımı</a:t>
            </a:r>
            <a:r>
              <a:rPr lang="tr-TR" sz="2400" dirty="0"/>
              <a:t> (</a:t>
            </a:r>
            <a:r>
              <a:rPr lang="tr-TR" sz="2400" dirty="0" err="1"/>
              <a:t>Whole</a:t>
            </a:r>
            <a:r>
              <a:rPr lang="tr-TR" sz="2400" dirty="0"/>
              <a:t> Language Learning), iletişim temelli yöntemlerin hep göz ardı ettiği bir noktaya değinir: dil yalnızca sözlü dil becerilerinden oluşmaz; bir dili tam anlamıyla bilmek o dilde okuyup yazmayı da içerir.</a:t>
            </a:r>
          </a:p>
        </p:txBody>
      </p:sp>
      <p:sp>
        <p:nvSpPr>
          <p:cNvPr id="66" name="Shape 66"/>
          <p:cNvSpPr txBox="1">
            <a:spLocks noGrp="1"/>
          </p:cNvSpPr>
          <p:nvPr>
            <p:ph type="sldNum" idx="12"/>
          </p:nvPr>
        </p:nvSpPr>
        <p:spPr>
          <a:xfrm>
            <a:off x="11621367" y="6235167"/>
            <a:ext cx="570800" cy="622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3</a:t>
            </a:fld>
            <a:endParaRPr/>
          </a:p>
        </p:txBody>
      </p:sp>
      <p:pic>
        <p:nvPicPr>
          <p:cNvPr id="2" name="Resim 1"/>
          <p:cNvPicPr>
            <a:picLocks noChangeAspect="1"/>
          </p:cNvPicPr>
          <p:nvPr/>
        </p:nvPicPr>
        <p:blipFill>
          <a:blip r:embed="rId3"/>
          <a:stretch>
            <a:fillRect/>
          </a:stretch>
        </p:blipFill>
        <p:spPr>
          <a:xfrm rot="189695">
            <a:off x="9001027" y="650611"/>
            <a:ext cx="2267712" cy="2261737"/>
          </a:xfrm>
          <a:prstGeom prst="rect">
            <a:avLst/>
          </a:prstGeom>
        </p:spPr>
      </p:pic>
    </p:spTree>
    <p:extLst>
      <p:ext uri="{BB962C8B-B14F-4D97-AF65-F5344CB8AC3E}">
        <p14:creationId xmlns:p14="http://schemas.microsoft.com/office/powerpoint/2010/main" val="36268289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4" name="Shape 64"/>
          <p:cNvSpPr txBox="1">
            <a:spLocks noGrp="1"/>
          </p:cNvSpPr>
          <p:nvPr>
            <p:ph type="body" idx="1"/>
          </p:nvPr>
        </p:nvSpPr>
        <p:spPr>
          <a:xfrm>
            <a:off x="885445" y="1343644"/>
            <a:ext cx="8054938" cy="4286593"/>
          </a:xfrm>
          <a:prstGeom prst="rect">
            <a:avLst/>
          </a:prstGeom>
        </p:spPr>
        <p:txBody>
          <a:bodyPr spcFirstLastPara="1" vert="horz" wrap="square" lIns="121900" tIns="121900" rIns="121900" bIns="121900" rtlCol="0" anchor="t" anchorCtr="0">
            <a:noAutofit/>
          </a:bodyPr>
          <a:lstStyle/>
          <a:p>
            <a:pPr marL="186262" indent="0">
              <a:buNone/>
            </a:pPr>
            <a:r>
              <a:rPr lang="tr-TR" sz="2400" dirty="0"/>
              <a:t>Tüm Dil Öğrenme Yaklaşımına göre, öğrenciler kendi bilgilerini yapılandırdıkları sürece öğrenebilirler, çünkü bilgi, öğretmenden öğrenciye basit bir şekilde aktarılamaz. Öğrenim bütünden parçaya doğru ilerleyen bir süreçtir ve öğrenciler sürecin başından itibaren, anlamlı bağlamlar içinde sunulan dil deneyimleriyle kuşatılmalıdır. </a:t>
            </a:r>
            <a:endParaRPr lang="tr-TR" sz="2400" dirty="0" smtClean="0"/>
          </a:p>
          <a:p>
            <a:pPr marL="186262" indent="0">
              <a:buNone/>
            </a:pPr>
            <a:r>
              <a:rPr lang="tr-TR" sz="2400" dirty="0"/>
              <a:t>Bu yaklaşımda da öğrenci, arkadaşları ve öğretmenleriyle işbirliği içerisine girerek öğrenir. Ancak, burada öğrenciler aynı zamanda değerlendirme yapan kişilerdir; hem kendilerini hem de başkalarının öğrenimlerini, öğretmenlerinin yardımıyla değerlendirirler. Öğrenci aynı zamanda kendi kendine kaynaklık ederek öğrenen kişidir. </a:t>
            </a:r>
          </a:p>
          <a:p>
            <a:pPr marL="186262" indent="0">
              <a:buNone/>
            </a:pPr>
            <a:endParaRPr lang="tr-TR" sz="2400" dirty="0"/>
          </a:p>
        </p:txBody>
      </p:sp>
      <p:sp>
        <p:nvSpPr>
          <p:cNvPr id="66" name="Shape 66"/>
          <p:cNvSpPr txBox="1">
            <a:spLocks noGrp="1"/>
          </p:cNvSpPr>
          <p:nvPr>
            <p:ph type="sldNum" idx="12"/>
          </p:nvPr>
        </p:nvSpPr>
        <p:spPr>
          <a:xfrm>
            <a:off x="11621367" y="6235167"/>
            <a:ext cx="570800" cy="622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4</a:t>
            </a:fld>
            <a:endParaRPr/>
          </a:p>
        </p:txBody>
      </p:sp>
      <p:pic>
        <p:nvPicPr>
          <p:cNvPr id="2" name="Resim 1"/>
          <p:cNvPicPr>
            <a:picLocks noChangeAspect="1"/>
          </p:cNvPicPr>
          <p:nvPr/>
        </p:nvPicPr>
        <p:blipFill>
          <a:blip r:embed="rId3"/>
          <a:stretch>
            <a:fillRect/>
          </a:stretch>
        </p:blipFill>
        <p:spPr>
          <a:xfrm rot="189695">
            <a:off x="9001027" y="650611"/>
            <a:ext cx="2267712" cy="2261737"/>
          </a:xfrm>
          <a:prstGeom prst="rect">
            <a:avLst/>
          </a:prstGeom>
        </p:spPr>
      </p:pic>
    </p:spTree>
    <p:extLst>
      <p:ext uri="{BB962C8B-B14F-4D97-AF65-F5344CB8AC3E}">
        <p14:creationId xmlns:p14="http://schemas.microsoft.com/office/powerpoint/2010/main" val="4116890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4" name="Shape 64"/>
          <p:cNvSpPr txBox="1">
            <a:spLocks noGrp="1"/>
          </p:cNvSpPr>
          <p:nvPr>
            <p:ph type="body" idx="1"/>
          </p:nvPr>
        </p:nvSpPr>
        <p:spPr>
          <a:xfrm>
            <a:off x="768532" y="1127886"/>
            <a:ext cx="8171851" cy="4409884"/>
          </a:xfrm>
          <a:prstGeom prst="rect">
            <a:avLst/>
          </a:prstGeom>
        </p:spPr>
        <p:txBody>
          <a:bodyPr spcFirstLastPara="1" vert="horz" wrap="square" lIns="121900" tIns="121900" rIns="121900" bIns="121900" rtlCol="0" anchor="t" anchorCtr="0">
            <a:noAutofit/>
          </a:bodyPr>
          <a:lstStyle/>
          <a:p>
            <a:pPr marL="186262" indent="0">
              <a:buNone/>
            </a:pPr>
            <a:r>
              <a:rPr lang="tr-TR" sz="2400" dirty="0"/>
              <a:t>Tüm Dil Öğrenme Yaklaşımında öğretmen, bilgiyi aktaran uzman olarak algılanmaz; dil topluluğunun doğal ve etkin bir üyesi, aynı zamanda öğrenimi kolaylaştıran kişi olarak görülür. Öğretmen, işbirliği yaparak öğrenmeyi destekleyen bir iklim yaratmaya çalışırken öğrencilerle birlikte bir izlence hazırlama sorumluluğu da vardır.</a:t>
            </a:r>
          </a:p>
          <a:p>
            <a:pPr marL="186262" indent="0">
              <a:buNone/>
            </a:pPr>
            <a:r>
              <a:rPr lang="tr-TR" sz="2400" dirty="0"/>
              <a:t> Yaklaşımın temel ilkelerinden biri de okuma, yazma ve diğer becerilerin bütünleştirilmesi gerektiğidir. Bu amaçla bireysel</a:t>
            </a:r>
            <a:r>
              <a:rPr lang="tr-TR" sz="2400" i="1" dirty="0"/>
              <a:t> </a:t>
            </a:r>
            <a:r>
              <a:rPr lang="tr-TR" sz="2400" dirty="0"/>
              <a:t>ya da küçük gruplar içinde gerçekleştirilen okuma-yazma çalışmaları, günlük tutma</a:t>
            </a:r>
            <a:r>
              <a:rPr lang="tr-TR" sz="2400" i="1" dirty="0"/>
              <a:t>, </a:t>
            </a:r>
            <a:r>
              <a:rPr lang="tr-TR" sz="2400" dirty="0"/>
              <a:t>süreç yazıları, öykü yazma, yazı dosyaları hazırlama ve öğrencinin hazırladığı kitaplar gibi, diğer yöntemlerde pek kullanılmayan, kendine özgü etkinlikler uygulanır.</a:t>
            </a:r>
          </a:p>
          <a:p>
            <a:pPr marL="186262" indent="0">
              <a:buNone/>
            </a:pPr>
            <a:endParaRPr lang="tr-TR" sz="2400" dirty="0"/>
          </a:p>
        </p:txBody>
      </p:sp>
      <p:sp>
        <p:nvSpPr>
          <p:cNvPr id="66" name="Shape 66"/>
          <p:cNvSpPr txBox="1">
            <a:spLocks noGrp="1"/>
          </p:cNvSpPr>
          <p:nvPr>
            <p:ph type="sldNum" idx="12"/>
          </p:nvPr>
        </p:nvSpPr>
        <p:spPr>
          <a:xfrm>
            <a:off x="11621367" y="6235167"/>
            <a:ext cx="570800" cy="622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5</a:t>
            </a:fld>
            <a:endParaRPr/>
          </a:p>
        </p:txBody>
      </p:sp>
      <p:pic>
        <p:nvPicPr>
          <p:cNvPr id="2" name="Resim 1"/>
          <p:cNvPicPr>
            <a:picLocks noChangeAspect="1"/>
          </p:cNvPicPr>
          <p:nvPr/>
        </p:nvPicPr>
        <p:blipFill>
          <a:blip r:embed="rId3"/>
          <a:stretch>
            <a:fillRect/>
          </a:stretch>
        </p:blipFill>
        <p:spPr>
          <a:xfrm rot="189695">
            <a:off x="9001027" y="650611"/>
            <a:ext cx="2267712" cy="2261737"/>
          </a:xfrm>
          <a:prstGeom prst="rect">
            <a:avLst/>
          </a:prstGeom>
        </p:spPr>
      </p:pic>
    </p:spTree>
    <p:extLst>
      <p:ext uri="{BB962C8B-B14F-4D97-AF65-F5344CB8AC3E}">
        <p14:creationId xmlns:p14="http://schemas.microsoft.com/office/powerpoint/2010/main" val="5193031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4" name="Shape 64"/>
          <p:cNvSpPr txBox="1">
            <a:spLocks noGrp="1"/>
          </p:cNvSpPr>
          <p:nvPr>
            <p:ph type="body" idx="1"/>
          </p:nvPr>
        </p:nvSpPr>
        <p:spPr>
          <a:xfrm>
            <a:off x="1101365" y="1621047"/>
            <a:ext cx="7555402" cy="4409884"/>
          </a:xfrm>
          <a:prstGeom prst="rect">
            <a:avLst/>
          </a:prstGeom>
        </p:spPr>
        <p:txBody>
          <a:bodyPr spcFirstLastPara="1" vert="horz" wrap="square" lIns="121900" tIns="121900" rIns="121900" bIns="121900" rtlCol="0" anchor="t" anchorCtr="0">
            <a:noAutofit/>
          </a:bodyPr>
          <a:lstStyle/>
          <a:p>
            <a:pPr marL="186262" indent="0">
              <a:buNone/>
            </a:pPr>
            <a:r>
              <a:rPr lang="tr-TR" sz="2400" dirty="0"/>
              <a:t>Sözü edilen etkinliklerin bir getirisi olarak, derslerde yapay bir metinden öte özgün bir metnin kullanımı esastır. Doğal ve gerçek olaylar üzerine yazılmış öykülerin kullanılması önemlidir. Ayrıca, özgün araç gereçler öğrenciler tarafından da sınıfa getirilir; bunlar gazeteler, öykü kitapları, çeşitli basılı araç ve gereçler olabilir. Ancak en önemlisi, diğer yöntemlerden farklı olarak, Tüm Dil Öğrenme Yaklaşımında öğrenciler, derslerde kullanmak üzere kendi malzemelerini de üretirler.</a:t>
            </a:r>
            <a:endParaRPr lang="tr-TR" sz="2400" dirty="0"/>
          </a:p>
        </p:txBody>
      </p:sp>
      <p:sp>
        <p:nvSpPr>
          <p:cNvPr id="66" name="Shape 66"/>
          <p:cNvSpPr txBox="1">
            <a:spLocks noGrp="1"/>
          </p:cNvSpPr>
          <p:nvPr>
            <p:ph type="sldNum" idx="12"/>
          </p:nvPr>
        </p:nvSpPr>
        <p:spPr>
          <a:xfrm>
            <a:off x="11621367" y="6235167"/>
            <a:ext cx="570800" cy="622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6</a:t>
            </a:fld>
            <a:endParaRPr/>
          </a:p>
        </p:txBody>
      </p:sp>
      <p:pic>
        <p:nvPicPr>
          <p:cNvPr id="2" name="Resim 1"/>
          <p:cNvPicPr>
            <a:picLocks noChangeAspect="1"/>
          </p:cNvPicPr>
          <p:nvPr/>
        </p:nvPicPr>
        <p:blipFill>
          <a:blip r:embed="rId3"/>
          <a:stretch>
            <a:fillRect/>
          </a:stretch>
        </p:blipFill>
        <p:spPr>
          <a:xfrm rot="189695">
            <a:off x="9001027" y="650611"/>
            <a:ext cx="2267712" cy="2261737"/>
          </a:xfrm>
          <a:prstGeom prst="rect">
            <a:avLst/>
          </a:prstGeom>
        </p:spPr>
      </p:pic>
    </p:spTree>
    <p:extLst>
      <p:ext uri="{BB962C8B-B14F-4D97-AF65-F5344CB8AC3E}">
        <p14:creationId xmlns:p14="http://schemas.microsoft.com/office/powerpoint/2010/main" val="4287381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276</Words>
  <Application>Microsoft Office PowerPoint</Application>
  <PresentationFormat>Geniş ekran</PresentationFormat>
  <Paragraphs>13</Paragraphs>
  <Slides>6</Slides>
  <Notes>6</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vt:i4>
      </vt:variant>
    </vt:vector>
  </HeadingPairs>
  <TitlesOfParts>
    <vt:vector size="11" baseType="lpstr">
      <vt:lpstr>Pangolin</vt:lpstr>
      <vt:lpstr>Arial</vt:lpstr>
      <vt:lpstr>Calibri</vt:lpstr>
      <vt:lpstr>Calibri Light</vt:lpstr>
      <vt:lpstr>Office Teması</vt:lpstr>
      <vt:lpstr>DBB 404 Yabancı Dil Öğretimi</vt:lpstr>
      <vt:lpstr>Tüm Dil Öğrenme Yaklaşımı</vt:lpstr>
      <vt:lpstr>Tüm Dil Öğrenme Yaklaşımı</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DBB 404 Yabancı Dil Öğretimi</dc:title>
  <dc:creator>Sıla Ay</dc:creator>
  <cp:lastModifiedBy>Sıla Ay</cp:lastModifiedBy>
  <cp:revision>2</cp:revision>
  <dcterms:created xsi:type="dcterms:W3CDTF">2018-02-19T10:32:27Z</dcterms:created>
  <dcterms:modified xsi:type="dcterms:W3CDTF">2018-02-19T13:18:25Z</dcterms:modified>
</cp:coreProperties>
</file>