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03" r:id="rId2"/>
    <p:sldId id="293" r:id="rId3"/>
    <p:sldId id="300" r:id="rId4"/>
    <p:sldId id="304" r:id="rId5"/>
    <p:sldId id="294" r:id="rId6"/>
    <p:sldId id="305" r:id="rId7"/>
    <p:sldId id="301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C01DB-15E6-B64D-82A4-4B75215BC210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EA351-EABD-3B4B-83D0-0DB2B0D3D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33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değerli dinleyiciler, sizlere köpeklerde suni tohumlama ile ilgili bir seminer sunacağım.</a:t>
            </a:r>
          </a:p>
          <a:p>
            <a:endParaRPr/>
          </a:p>
          <a:p>
            <a:r>
              <a:t>Sunum sırasın</a:t>
            </a:r>
          </a:p>
        </p:txBody>
      </p:sp>
    </p:spTree>
    <p:extLst>
      <p:ext uri="{BB962C8B-B14F-4D97-AF65-F5344CB8AC3E}">
        <p14:creationId xmlns:p14="http://schemas.microsoft.com/office/powerpoint/2010/main" val="246906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395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348383"/>
            <a:ext cx="9810750" cy="1964531"/>
          </a:xfrm>
          <a:prstGeom prst="rect">
            <a:avLst/>
          </a:prstGeom>
        </p:spPr>
        <p:txBody>
          <a:bodyPr anchor="b"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27226"/>
            <a:ext cx="9810750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20508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65973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10367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1997273" y="1553765"/>
            <a:ext cx="8197455" cy="336567"/>
          </a:xfrm>
          <a:prstGeom prst="rect">
            <a:avLst/>
          </a:prstGeom>
        </p:spPr>
        <p:txBody>
          <a:bodyPr lIns="38100" tIns="38100" rIns="38100" bIns="38100" anchor="t">
            <a:spAutoFit/>
          </a:bodyPr>
          <a:lstStyle>
            <a:lvl1pPr marL="0" indent="0" algn="ctr" defTabSz="321457">
              <a:spcBef>
                <a:spcPts val="0"/>
              </a:spcBef>
              <a:buSzTx/>
              <a:buNone/>
              <a:defRPr sz="1687" cap="all" spc="152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997273" y="1165324"/>
            <a:ext cx="8197455" cy="395139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321457">
              <a:defRPr sz="2672" cap="all" spc="53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8802" y="5725493"/>
            <a:ext cx="230961" cy="206851"/>
          </a:xfrm>
          <a:prstGeom prst="rect">
            <a:avLst/>
          </a:prstGeom>
        </p:spPr>
        <p:txBody>
          <a:bodyPr lIns="38100" tIns="38100" rIns="38100" bIns="38100"/>
          <a:lstStyle>
            <a:lvl1pPr defTabSz="321457">
              <a:defRPr sz="844" cap="all" spc="17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5760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mage"/>
          <p:cNvSpPr>
            <a:spLocks noGrp="1"/>
          </p:cNvSpPr>
          <p:nvPr>
            <p:ph type="pic" sz="half" idx="13"/>
          </p:nvPr>
        </p:nvSpPr>
        <p:spPr>
          <a:xfrm>
            <a:off x="6536532" y="2098477"/>
            <a:ext cx="4450420" cy="423267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1190625" y="142875"/>
            <a:ext cx="9810750" cy="1785938"/>
          </a:xfrm>
          <a:prstGeom prst="rect">
            <a:avLst/>
          </a:prstGeom>
        </p:spPr>
        <p:txBody>
          <a:bodyPr/>
          <a:lstStyle>
            <a:lvl1pPr defTabSz="321457">
              <a:defRPr sz="5062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2071688"/>
            <a:ext cx="4941094" cy="4286250"/>
          </a:xfrm>
          <a:prstGeom prst="rect">
            <a:avLst/>
          </a:prstGeom>
        </p:spPr>
        <p:txBody>
          <a:bodyPr/>
          <a:lstStyle>
            <a:lvl1pPr marL="339316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678632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017948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357264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1696580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05870" y="6465094"/>
            <a:ext cx="444032" cy="297389"/>
          </a:xfrm>
          <a:prstGeom prst="rect">
            <a:avLst/>
          </a:prstGeom>
        </p:spPr>
        <p:txBody>
          <a:bodyPr/>
          <a:lstStyle>
            <a:lvl1pPr algn="r" defTabSz="321457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2615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000250"/>
            <a:ext cx="9810750" cy="2857500"/>
          </a:xfrm>
          <a:prstGeom prst="rect">
            <a:avLst/>
          </a:prstGeom>
        </p:spPr>
        <p:txBody>
          <a:bodyPr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0774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161485" y="571500"/>
            <a:ext cx="5393531" cy="539353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57187" y="991195"/>
            <a:ext cx="5500688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187" y="3366492"/>
            <a:ext cx="5500688" cy="2616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8530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637916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7114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822281" y="1812726"/>
            <a:ext cx="4179094" cy="41790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1946672"/>
            <a:ext cx="5119688" cy="4018359"/>
          </a:xfrm>
          <a:prstGeom prst="rect">
            <a:avLst/>
          </a:prstGeom>
        </p:spPr>
        <p:txBody>
          <a:bodyPr/>
          <a:lstStyle>
            <a:lvl1pPr marL="312528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1pPr>
            <a:lvl2pPr marL="625056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2pPr>
            <a:lvl3pPr marL="937584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3pPr>
            <a:lvl4pPr marL="1250112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4pPr>
            <a:lvl5pPr marL="1562640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15786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2145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6622071" y="332680"/>
            <a:ext cx="5207001" cy="29289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6651910" y="3528761"/>
            <a:ext cx="5175251" cy="291107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50031" y="339329"/>
            <a:ext cx="6096000" cy="609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26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0625" y="2973808"/>
            <a:ext cx="9810750" cy="5353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12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190625" y="4473774"/>
            <a:ext cx="9810750" cy="492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531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4537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892969"/>
            <a:ext cx="9810750" cy="507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17408" y="6518672"/>
            <a:ext cx="285335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9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46469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892937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339406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1785874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2232343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2678811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3125280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3571748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4018217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Köpeklerde Sunİ Tohumlama"/>
          <p:cNvSpPr txBox="1">
            <a:spLocks noGrp="1"/>
          </p:cNvSpPr>
          <p:nvPr>
            <p:ph type="ctrTitle"/>
          </p:nvPr>
        </p:nvSpPr>
        <p:spPr>
          <a:xfrm>
            <a:off x="1827118" y="1304515"/>
            <a:ext cx="8336296" cy="205226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dirty="0" err="1"/>
              <a:t>Artificial</a:t>
            </a:r>
            <a:r>
              <a:rPr lang="tr-TR" dirty="0"/>
              <a:t> </a:t>
            </a:r>
            <a:r>
              <a:rPr lang="tr-TR" dirty="0" err="1"/>
              <a:t>insemination</a:t>
            </a:r>
            <a:r>
              <a:rPr lang="tr-TR" dirty="0"/>
              <a:t> in </a:t>
            </a:r>
            <a:r>
              <a:rPr lang="tr-TR" dirty="0" err="1"/>
              <a:t>Cats</a:t>
            </a:r>
            <a:endParaRPr dirty="0"/>
          </a:p>
        </p:txBody>
      </p:sp>
      <p:sp>
        <p:nvSpPr>
          <p:cNvPr id="139" name="Koray tekin"/>
          <p:cNvSpPr txBox="1">
            <a:spLocks noGrp="1"/>
          </p:cNvSpPr>
          <p:nvPr>
            <p:ph type="subTitle" sz="quarter" idx="1"/>
          </p:nvPr>
        </p:nvSpPr>
        <p:spPr>
          <a:xfrm>
            <a:off x="7078227" y="4258369"/>
            <a:ext cx="2919872" cy="5099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cap="all"/>
            </a:lvl1pPr>
          </a:lstStyle>
          <a:p>
            <a:r>
              <a:t>Koray tekin</a:t>
            </a:r>
          </a:p>
        </p:txBody>
      </p:sp>
      <p:sp>
        <p:nvSpPr>
          <p:cNvPr id="140" name="Ankara Üniversitesi, Veteriner Fakültesi…"/>
          <p:cNvSpPr txBox="1"/>
          <p:nvPr/>
        </p:nvSpPr>
        <p:spPr>
          <a:xfrm>
            <a:off x="2695484" y="5534900"/>
            <a:ext cx="6599564" cy="937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Ankara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Üniversitesi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,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Veteriner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Fakültesi</a:t>
            </a:r>
            <a:endParaRPr sz="2812" kern="0" dirty="0">
              <a:solidFill>
                <a:srgbClr val="858585"/>
              </a:solidFill>
              <a:latin typeface="Marker Felt"/>
              <a:sym typeface="Marker Felt"/>
            </a:endParaRPr>
          </a:p>
          <a:p>
            <a:pPr algn="ctr" defTabSz="410751" hangingPunct="0"/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Reprodüksiyon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ve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Suni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Tohumlama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Anabilim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Dalı</a:t>
            </a:r>
            <a:endParaRPr sz="2812" kern="0" dirty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1356909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>
            <a:extLst>
              <a:ext uri="{FF2B5EF4-FFF2-40B4-BE49-F238E27FC236}">
                <a16:creationId xmlns:a16="http://schemas.microsoft.com/office/drawing/2014/main" id="{D5331C80-B997-D244-9603-BFC652E80D98}"/>
              </a:ext>
            </a:extLst>
          </p:cNvPr>
          <p:cNvSpPr txBox="1">
            <a:spLocks noChangeArrowheads="1"/>
          </p:cNvSpPr>
          <p:nvPr/>
        </p:nvSpPr>
        <p:spPr>
          <a:xfrm>
            <a:off x="1684734" y="160734"/>
            <a:ext cx="8704384" cy="1178719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defTabSz="410751"/>
            <a:r>
              <a:rPr lang="en-US" altLang="tr-TR" sz="5625" kern="0" dirty="0">
                <a:latin typeface="Marker Felt"/>
              </a:rPr>
              <a:t>Hormonal Changes in the Queen</a:t>
            </a:r>
          </a:p>
        </p:txBody>
      </p:sp>
      <p:sp>
        <p:nvSpPr>
          <p:cNvPr id="66" name="Line 3">
            <a:extLst>
              <a:ext uri="{FF2B5EF4-FFF2-40B4-BE49-F238E27FC236}">
                <a16:creationId xmlns:a16="http://schemas.microsoft.com/office/drawing/2014/main" id="{84C26848-3954-C748-87E6-0A4FCFA4A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502" y="2571750"/>
            <a:ext cx="0" cy="2893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67" name="Line 4">
            <a:extLst>
              <a:ext uri="{FF2B5EF4-FFF2-40B4-BE49-F238E27FC236}">
                <a16:creationId xmlns:a16="http://schemas.microsoft.com/office/drawing/2014/main" id="{4864D169-17BD-AB4E-AB48-999A2F6F3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502" y="5448225"/>
            <a:ext cx="50899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68" name="Line 5">
            <a:extLst>
              <a:ext uri="{FF2B5EF4-FFF2-40B4-BE49-F238E27FC236}">
                <a16:creationId xmlns:a16="http://schemas.microsoft.com/office/drawing/2014/main" id="{0AEE9DBF-1076-0A40-A6EB-856A8DB02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6971" y="5361161"/>
            <a:ext cx="0" cy="1607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69" name="Line 6">
            <a:extLst>
              <a:ext uri="{FF2B5EF4-FFF2-40B4-BE49-F238E27FC236}">
                <a16:creationId xmlns:a16="http://schemas.microsoft.com/office/drawing/2014/main" id="{D46C4C31-4477-2D4E-AC98-00B8B2FCE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568" y="5361161"/>
            <a:ext cx="0" cy="1607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70" name="Line 7">
            <a:extLst>
              <a:ext uri="{FF2B5EF4-FFF2-40B4-BE49-F238E27FC236}">
                <a16:creationId xmlns:a16="http://schemas.microsoft.com/office/drawing/2014/main" id="{8C28304F-3803-0C43-95E0-CDB7545DD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166" y="5361161"/>
            <a:ext cx="0" cy="1607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71" name="Line 8">
            <a:extLst>
              <a:ext uri="{FF2B5EF4-FFF2-40B4-BE49-F238E27FC236}">
                <a16:creationId xmlns:a16="http://schemas.microsoft.com/office/drawing/2014/main" id="{80EB97F2-2E5F-4547-9A2D-77634A0A0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764" y="5361161"/>
            <a:ext cx="0" cy="1607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72" name="Line 9">
            <a:extLst>
              <a:ext uri="{FF2B5EF4-FFF2-40B4-BE49-F238E27FC236}">
                <a16:creationId xmlns:a16="http://schemas.microsoft.com/office/drawing/2014/main" id="{90FB6FD4-F9A9-3144-967B-802A94CC1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9361" y="5361161"/>
            <a:ext cx="0" cy="1607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73" name="Text Box 10">
            <a:extLst>
              <a:ext uri="{FF2B5EF4-FFF2-40B4-BE49-F238E27FC236}">
                <a16:creationId xmlns:a16="http://schemas.microsoft.com/office/drawing/2014/main" id="{72611ED9-6C65-3847-A447-0BBB8C83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498" y="5520779"/>
            <a:ext cx="385042" cy="5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2812" kern="0">
                <a:solidFill>
                  <a:srgbClr val="858585"/>
                </a:solidFill>
                <a:latin typeface="Helvetica" pitchFamily="2" charset="0"/>
                <a:sym typeface="Marker Felt"/>
              </a:rPr>
              <a:t>4</a:t>
            </a:r>
          </a:p>
        </p:txBody>
      </p:sp>
      <p:sp>
        <p:nvSpPr>
          <p:cNvPr id="74" name="Text Box 11">
            <a:extLst>
              <a:ext uri="{FF2B5EF4-FFF2-40B4-BE49-F238E27FC236}">
                <a16:creationId xmlns:a16="http://schemas.microsoft.com/office/drawing/2014/main" id="{9F5677B1-F2A1-214D-804E-50E0D75CB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793" y="5520779"/>
            <a:ext cx="385042" cy="5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2812" kern="0">
                <a:solidFill>
                  <a:srgbClr val="858585"/>
                </a:solidFill>
                <a:latin typeface="Helvetica" pitchFamily="2" charset="0"/>
                <a:sym typeface="Marker Felt"/>
              </a:rPr>
              <a:t>8</a:t>
            </a:r>
          </a:p>
        </p:txBody>
      </p:sp>
      <p:sp>
        <p:nvSpPr>
          <p:cNvPr id="75" name="Text Box 12">
            <a:extLst>
              <a:ext uri="{FF2B5EF4-FFF2-40B4-BE49-F238E27FC236}">
                <a16:creationId xmlns:a16="http://schemas.microsoft.com/office/drawing/2014/main" id="{7334244F-5691-FF4C-A813-F1918ED21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039" y="5520779"/>
            <a:ext cx="585418" cy="5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2812" kern="0">
                <a:solidFill>
                  <a:srgbClr val="858585"/>
                </a:solidFill>
                <a:latin typeface="Helvetica" pitchFamily="2" charset="0"/>
                <a:sym typeface="Marker Felt"/>
              </a:rPr>
              <a:t>12</a:t>
            </a:r>
          </a:p>
        </p:txBody>
      </p:sp>
      <p:sp>
        <p:nvSpPr>
          <p:cNvPr id="76" name="Text Box 13">
            <a:extLst>
              <a:ext uri="{FF2B5EF4-FFF2-40B4-BE49-F238E27FC236}">
                <a16:creationId xmlns:a16="http://schemas.microsoft.com/office/drawing/2014/main" id="{C194D004-88CA-3249-83C5-E5B7975F8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381" y="5533831"/>
            <a:ext cx="736699" cy="5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10751" hangingPunct="0">
              <a:spcBef>
                <a:spcPct val="50000"/>
              </a:spcBef>
            </a:pPr>
            <a:r>
              <a:rPr lang="en-US" altLang="tr-TR" sz="2812" kern="0" dirty="0">
                <a:solidFill>
                  <a:srgbClr val="858585"/>
                </a:solidFill>
                <a:latin typeface="Helvetica" pitchFamily="2" charset="0"/>
                <a:sym typeface="Marker Felt"/>
              </a:rPr>
              <a:t>16</a:t>
            </a:r>
          </a:p>
        </p:txBody>
      </p:sp>
      <p:sp>
        <p:nvSpPr>
          <p:cNvPr id="77" name="Line 14">
            <a:extLst>
              <a:ext uri="{FF2B5EF4-FFF2-40B4-BE49-F238E27FC236}">
                <a16:creationId xmlns:a16="http://schemas.microsoft.com/office/drawing/2014/main" id="{2AED554F-23F5-404C-982A-C66766A56E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9080" y="5233913"/>
            <a:ext cx="2143125" cy="1117"/>
          </a:xfrm>
          <a:prstGeom prst="line">
            <a:avLst/>
          </a:prstGeom>
          <a:noFill/>
          <a:ln w="38100">
            <a:solidFill>
              <a:srgbClr val="9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78" name="Text Box 15">
            <a:extLst>
              <a:ext uri="{FF2B5EF4-FFF2-40B4-BE49-F238E27FC236}">
                <a16:creationId xmlns:a16="http://schemas.microsoft.com/office/drawing/2014/main" id="{D52992EF-9E03-B942-B83C-E8919DF0C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383" y="4944815"/>
            <a:ext cx="372218" cy="3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1406" kern="0">
                <a:solidFill>
                  <a:srgbClr val="9C6600"/>
                </a:solidFill>
                <a:latin typeface="Helvetica" pitchFamily="2" charset="0"/>
                <a:sym typeface="Marker Felt"/>
              </a:rPr>
              <a:t>P</a:t>
            </a:r>
            <a:r>
              <a:rPr lang="en-US" altLang="tr-TR" sz="1406" kern="0" baseline="-25000">
                <a:solidFill>
                  <a:srgbClr val="9C6600"/>
                </a:solidFill>
                <a:latin typeface="Helvetica" pitchFamily="2" charset="0"/>
                <a:sym typeface="Marker Felt"/>
              </a:rPr>
              <a:t>4</a:t>
            </a:r>
            <a:endParaRPr lang="en-US" altLang="tr-TR" sz="1406" kern="0">
              <a:solidFill>
                <a:srgbClr val="858585"/>
              </a:solidFill>
              <a:latin typeface="Helvetica" pitchFamily="2" charset="0"/>
              <a:sym typeface="Marker Felt"/>
            </a:endParaRPr>
          </a:p>
        </p:txBody>
      </p:sp>
      <p:sp>
        <p:nvSpPr>
          <p:cNvPr id="79" name="Freeform 16">
            <a:extLst>
              <a:ext uri="{FF2B5EF4-FFF2-40B4-BE49-F238E27FC236}">
                <a16:creationId xmlns:a16="http://schemas.microsoft.com/office/drawing/2014/main" id="{B7C9F550-1B1C-A140-A84F-A7C9E458CEB2}"/>
              </a:ext>
            </a:extLst>
          </p:cNvPr>
          <p:cNvSpPr>
            <a:spLocks/>
          </p:cNvSpPr>
          <p:nvPr/>
        </p:nvSpPr>
        <p:spPr bwMode="auto">
          <a:xfrm>
            <a:off x="2932658" y="4376663"/>
            <a:ext cx="169664" cy="535781"/>
          </a:xfrm>
          <a:custGeom>
            <a:avLst/>
            <a:gdLst>
              <a:gd name="T0" fmla="*/ 0 w 152"/>
              <a:gd name="T1" fmla="*/ 480 h 480"/>
              <a:gd name="T2" fmla="*/ 48 w 152"/>
              <a:gd name="T3" fmla="*/ 96 h 480"/>
              <a:gd name="T4" fmla="*/ 96 w 152"/>
              <a:gd name="T5" fmla="*/ 48 h 480"/>
              <a:gd name="T6" fmla="*/ 144 w 152"/>
              <a:gd name="T7" fmla="*/ 384 h 480"/>
              <a:gd name="T8" fmla="*/ 144 w 152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80" name="Freeform 17">
            <a:extLst>
              <a:ext uri="{FF2B5EF4-FFF2-40B4-BE49-F238E27FC236}">
                <a16:creationId xmlns:a16="http://schemas.microsoft.com/office/drawing/2014/main" id="{B32E23A0-21B3-8343-844A-361028572426}"/>
              </a:ext>
            </a:extLst>
          </p:cNvPr>
          <p:cNvSpPr>
            <a:spLocks/>
          </p:cNvSpPr>
          <p:nvPr/>
        </p:nvSpPr>
        <p:spPr bwMode="auto">
          <a:xfrm>
            <a:off x="3361283" y="4376663"/>
            <a:ext cx="169664" cy="535781"/>
          </a:xfrm>
          <a:custGeom>
            <a:avLst/>
            <a:gdLst>
              <a:gd name="T0" fmla="*/ 0 w 152"/>
              <a:gd name="T1" fmla="*/ 480 h 480"/>
              <a:gd name="T2" fmla="*/ 48 w 152"/>
              <a:gd name="T3" fmla="*/ 96 h 480"/>
              <a:gd name="T4" fmla="*/ 96 w 152"/>
              <a:gd name="T5" fmla="*/ 48 h 480"/>
              <a:gd name="T6" fmla="*/ 144 w 152"/>
              <a:gd name="T7" fmla="*/ 384 h 480"/>
              <a:gd name="T8" fmla="*/ 144 w 152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81" name="Freeform 18">
            <a:extLst>
              <a:ext uri="{FF2B5EF4-FFF2-40B4-BE49-F238E27FC236}">
                <a16:creationId xmlns:a16="http://schemas.microsoft.com/office/drawing/2014/main" id="{05D31F7E-6F61-1948-A5BC-51631D220772}"/>
              </a:ext>
            </a:extLst>
          </p:cNvPr>
          <p:cNvSpPr>
            <a:spLocks/>
          </p:cNvSpPr>
          <p:nvPr/>
        </p:nvSpPr>
        <p:spPr bwMode="auto">
          <a:xfrm>
            <a:off x="4218533" y="4376663"/>
            <a:ext cx="169664" cy="535781"/>
          </a:xfrm>
          <a:custGeom>
            <a:avLst/>
            <a:gdLst>
              <a:gd name="T0" fmla="*/ 0 w 152"/>
              <a:gd name="T1" fmla="*/ 480 h 480"/>
              <a:gd name="T2" fmla="*/ 48 w 152"/>
              <a:gd name="T3" fmla="*/ 96 h 480"/>
              <a:gd name="T4" fmla="*/ 96 w 152"/>
              <a:gd name="T5" fmla="*/ 48 h 480"/>
              <a:gd name="T6" fmla="*/ 144 w 152"/>
              <a:gd name="T7" fmla="*/ 384 h 480"/>
              <a:gd name="T8" fmla="*/ 144 w 152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82" name="Freeform 19">
            <a:extLst>
              <a:ext uri="{FF2B5EF4-FFF2-40B4-BE49-F238E27FC236}">
                <a16:creationId xmlns:a16="http://schemas.microsoft.com/office/drawing/2014/main" id="{39031473-FF22-4D4E-8349-D905116226AC}"/>
              </a:ext>
            </a:extLst>
          </p:cNvPr>
          <p:cNvSpPr>
            <a:spLocks/>
          </p:cNvSpPr>
          <p:nvPr/>
        </p:nvSpPr>
        <p:spPr bwMode="auto">
          <a:xfrm>
            <a:off x="4647158" y="4376663"/>
            <a:ext cx="169664" cy="535781"/>
          </a:xfrm>
          <a:custGeom>
            <a:avLst/>
            <a:gdLst>
              <a:gd name="T0" fmla="*/ 0 w 152"/>
              <a:gd name="T1" fmla="*/ 480 h 480"/>
              <a:gd name="T2" fmla="*/ 48 w 152"/>
              <a:gd name="T3" fmla="*/ 96 h 480"/>
              <a:gd name="T4" fmla="*/ 96 w 152"/>
              <a:gd name="T5" fmla="*/ 48 h 480"/>
              <a:gd name="T6" fmla="*/ 144 w 152"/>
              <a:gd name="T7" fmla="*/ 384 h 480"/>
              <a:gd name="T8" fmla="*/ 144 w 152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83" name="Freeform 20">
            <a:extLst>
              <a:ext uri="{FF2B5EF4-FFF2-40B4-BE49-F238E27FC236}">
                <a16:creationId xmlns:a16="http://schemas.microsoft.com/office/drawing/2014/main" id="{1F366035-9C2B-6648-B46C-EACD99DC4FBB}"/>
              </a:ext>
            </a:extLst>
          </p:cNvPr>
          <p:cNvSpPr>
            <a:spLocks/>
          </p:cNvSpPr>
          <p:nvPr/>
        </p:nvSpPr>
        <p:spPr bwMode="auto">
          <a:xfrm>
            <a:off x="3789908" y="4376663"/>
            <a:ext cx="169664" cy="535781"/>
          </a:xfrm>
          <a:custGeom>
            <a:avLst/>
            <a:gdLst>
              <a:gd name="T0" fmla="*/ 0 w 152"/>
              <a:gd name="T1" fmla="*/ 480 h 480"/>
              <a:gd name="T2" fmla="*/ 48 w 152"/>
              <a:gd name="T3" fmla="*/ 96 h 480"/>
              <a:gd name="T4" fmla="*/ 96 w 152"/>
              <a:gd name="T5" fmla="*/ 48 h 480"/>
              <a:gd name="T6" fmla="*/ 144 w 152"/>
              <a:gd name="T7" fmla="*/ 384 h 480"/>
              <a:gd name="T8" fmla="*/ 144 w 152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84" name="Freeform 21">
            <a:extLst>
              <a:ext uri="{FF2B5EF4-FFF2-40B4-BE49-F238E27FC236}">
                <a16:creationId xmlns:a16="http://schemas.microsoft.com/office/drawing/2014/main" id="{125A81BC-6309-4F45-80A7-FE295660EAA6}"/>
              </a:ext>
            </a:extLst>
          </p:cNvPr>
          <p:cNvSpPr>
            <a:spLocks/>
          </p:cNvSpPr>
          <p:nvPr/>
        </p:nvSpPr>
        <p:spPr bwMode="auto">
          <a:xfrm>
            <a:off x="2850059" y="4897933"/>
            <a:ext cx="90413" cy="13395"/>
          </a:xfrm>
          <a:custGeom>
            <a:avLst/>
            <a:gdLst>
              <a:gd name="T0" fmla="*/ 0 w 81"/>
              <a:gd name="T1" fmla="*/ 12 h 12"/>
              <a:gd name="T2" fmla="*/ 81 w 81"/>
              <a:gd name="T3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1" h="12">
                <a:moveTo>
                  <a:pt x="0" y="12"/>
                </a:moveTo>
                <a:cubicBezTo>
                  <a:pt x="35" y="0"/>
                  <a:pt x="9" y="7"/>
                  <a:pt x="81" y="7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85" name="Freeform 22">
            <a:extLst>
              <a:ext uri="{FF2B5EF4-FFF2-40B4-BE49-F238E27FC236}">
                <a16:creationId xmlns:a16="http://schemas.microsoft.com/office/drawing/2014/main" id="{96593526-787F-D844-BA97-DA9E1FACDA90}"/>
              </a:ext>
            </a:extLst>
          </p:cNvPr>
          <p:cNvSpPr>
            <a:spLocks/>
          </p:cNvSpPr>
          <p:nvPr/>
        </p:nvSpPr>
        <p:spPr bwMode="auto">
          <a:xfrm>
            <a:off x="3090044" y="4900166"/>
            <a:ext cx="271239" cy="25673"/>
          </a:xfrm>
          <a:custGeom>
            <a:avLst/>
            <a:gdLst>
              <a:gd name="T0" fmla="*/ 7 w 243"/>
              <a:gd name="T1" fmla="*/ 0 h 23"/>
              <a:gd name="T2" fmla="*/ 42 w 243"/>
              <a:gd name="T3" fmla="*/ 5 h 23"/>
              <a:gd name="T4" fmla="*/ 72 w 243"/>
              <a:gd name="T5" fmla="*/ 15 h 23"/>
              <a:gd name="T6" fmla="*/ 148 w 243"/>
              <a:gd name="T7" fmla="*/ 10 h 23"/>
              <a:gd name="T8" fmla="*/ 243 w 243"/>
              <a:gd name="T9" fmla="*/ 1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23">
                <a:moveTo>
                  <a:pt x="7" y="0"/>
                </a:moveTo>
                <a:cubicBezTo>
                  <a:pt x="41" y="23"/>
                  <a:pt x="0" y="0"/>
                  <a:pt x="42" y="5"/>
                </a:cubicBezTo>
                <a:cubicBezTo>
                  <a:pt x="52" y="6"/>
                  <a:pt x="72" y="15"/>
                  <a:pt x="72" y="15"/>
                </a:cubicBezTo>
                <a:cubicBezTo>
                  <a:pt x="95" y="7"/>
                  <a:pt x="121" y="13"/>
                  <a:pt x="148" y="10"/>
                </a:cubicBezTo>
                <a:cubicBezTo>
                  <a:pt x="171" y="2"/>
                  <a:pt x="224" y="10"/>
                  <a:pt x="243" y="1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86" name="Freeform 23">
            <a:extLst>
              <a:ext uri="{FF2B5EF4-FFF2-40B4-BE49-F238E27FC236}">
                <a16:creationId xmlns:a16="http://schemas.microsoft.com/office/drawing/2014/main" id="{9E03BA0A-DEBF-B147-8752-B6BFDD77A7C0}"/>
              </a:ext>
            </a:extLst>
          </p:cNvPr>
          <p:cNvSpPr>
            <a:spLocks/>
          </p:cNvSpPr>
          <p:nvPr/>
        </p:nvSpPr>
        <p:spPr bwMode="auto">
          <a:xfrm>
            <a:off x="3529831" y="4900167"/>
            <a:ext cx="258961" cy="41299"/>
          </a:xfrm>
          <a:custGeom>
            <a:avLst/>
            <a:gdLst>
              <a:gd name="T0" fmla="*/ 0 w 232"/>
              <a:gd name="T1" fmla="*/ 0 h 37"/>
              <a:gd name="T2" fmla="*/ 30 w 232"/>
              <a:gd name="T3" fmla="*/ 25 h 37"/>
              <a:gd name="T4" fmla="*/ 61 w 232"/>
              <a:gd name="T5" fmla="*/ 15 h 37"/>
              <a:gd name="T6" fmla="*/ 76 w 232"/>
              <a:gd name="T7" fmla="*/ 10 h 37"/>
              <a:gd name="T8" fmla="*/ 116 w 232"/>
              <a:gd name="T9" fmla="*/ 15 h 37"/>
              <a:gd name="T10" fmla="*/ 136 w 232"/>
              <a:gd name="T11" fmla="*/ 25 h 37"/>
              <a:gd name="T12" fmla="*/ 232 w 232"/>
              <a:gd name="T1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37">
                <a:moveTo>
                  <a:pt x="0" y="0"/>
                </a:moveTo>
                <a:cubicBezTo>
                  <a:pt x="2" y="2"/>
                  <a:pt x="23" y="25"/>
                  <a:pt x="30" y="25"/>
                </a:cubicBezTo>
                <a:cubicBezTo>
                  <a:pt x="40" y="25"/>
                  <a:pt x="50" y="18"/>
                  <a:pt x="61" y="15"/>
                </a:cubicBezTo>
                <a:cubicBezTo>
                  <a:pt x="66" y="13"/>
                  <a:pt x="76" y="10"/>
                  <a:pt x="76" y="10"/>
                </a:cubicBezTo>
                <a:cubicBezTo>
                  <a:pt x="85" y="37"/>
                  <a:pt x="93" y="22"/>
                  <a:pt x="116" y="15"/>
                </a:cubicBezTo>
                <a:cubicBezTo>
                  <a:pt x="122" y="18"/>
                  <a:pt x="128" y="25"/>
                  <a:pt x="136" y="25"/>
                </a:cubicBezTo>
                <a:cubicBezTo>
                  <a:pt x="141" y="25"/>
                  <a:pt x="229" y="2"/>
                  <a:pt x="232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87" name="Freeform 24">
            <a:extLst>
              <a:ext uri="{FF2B5EF4-FFF2-40B4-BE49-F238E27FC236}">
                <a16:creationId xmlns:a16="http://schemas.microsoft.com/office/drawing/2014/main" id="{CE58CBFA-B4E1-BD46-9E4D-A249D712F7E7}"/>
              </a:ext>
            </a:extLst>
          </p:cNvPr>
          <p:cNvSpPr>
            <a:spLocks/>
          </p:cNvSpPr>
          <p:nvPr/>
        </p:nvSpPr>
        <p:spPr bwMode="auto">
          <a:xfrm>
            <a:off x="3920505" y="4900166"/>
            <a:ext cx="294680" cy="34602"/>
          </a:xfrm>
          <a:custGeom>
            <a:avLst/>
            <a:gdLst>
              <a:gd name="T0" fmla="*/ 23 w 264"/>
              <a:gd name="T1" fmla="*/ 5 h 31"/>
              <a:gd name="T2" fmla="*/ 83 w 264"/>
              <a:gd name="T3" fmla="*/ 20 h 31"/>
              <a:gd name="T4" fmla="*/ 98 w 264"/>
              <a:gd name="T5" fmla="*/ 15 h 31"/>
              <a:gd name="T6" fmla="*/ 128 w 264"/>
              <a:gd name="T7" fmla="*/ 25 h 31"/>
              <a:gd name="T8" fmla="*/ 194 w 264"/>
              <a:gd name="T9" fmla="*/ 31 h 31"/>
              <a:gd name="T10" fmla="*/ 264 w 264"/>
              <a:gd name="T1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31">
                <a:moveTo>
                  <a:pt x="23" y="5"/>
                </a:moveTo>
                <a:cubicBezTo>
                  <a:pt x="81" y="24"/>
                  <a:pt x="0" y="30"/>
                  <a:pt x="83" y="20"/>
                </a:cubicBezTo>
                <a:cubicBezTo>
                  <a:pt x="88" y="18"/>
                  <a:pt x="92" y="14"/>
                  <a:pt x="98" y="15"/>
                </a:cubicBezTo>
                <a:cubicBezTo>
                  <a:pt x="108" y="16"/>
                  <a:pt x="128" y="25"/>
                  <a:pt x="128" y="25"/>
                </a:cubicBezTo>
                <a:cubicBezTo>
                  <a:pt x="152" y="18"/>
                  <a:pt x="170" y="21"/>
                  <a:pt x="194" y="31"/>
                </a:cubicBezTo>
                <a:cubicBezTo>
                  <a:pt x="219" y="25"/>
                  <a:pt x="245" y="18"/>
                  <a:pt x="264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F3105F31-FDA6-924C-9438-5CC93F923745}"/>
              </a:ext>
            </a:extLst>
          </p:cNvPr>
          <p:cNvSpPr>
            <a:spLocks/>
          </p:cNvSpPr>
          <p:nvPr/>
        </p:nvSpPr>
        <p:spPr bwMode="auto">
          <a:xfrm>
            <a:off x="4378152" y="4894585"/>
            <a:ext cx="270123" cy="47997"/>
          </a:xfrm>
          <a:custGeom>
            <a:avLst/>
            <a:gdLst>
              <a:gd name="T0" fmla="*/ 0 w 242"/>
              <a:gd name="T1" fmla="*/ 0 h 43"/>
              <a:gd name="T2" fmla="*/ 35 w 242"/>
              <a:gd name="T3" fmla="*/ 15 h 43"/>
              <a:gd name="T4" fmla="*/ 226 w 242"/>
              <a:gd name="T5" fmla="*/ 0 h 43"/>
              <a:gd name="T6" fmla="*/ 242 w 242"/>
              <a:gd name="T7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2" h="43">
                <a:moveTo>
                  <a:pt x="0" y="0"/>
                </a:moveTo>
                <a:cubicBezTo>
                  <a:pt x="7" y="21"/>
                  <a:pt x="14" y="21"/>
                  <a:pt x="35" y="15"/>
                </a:cubicBezTo>
                <a:cubicBezTo>
                  <a:pt x="143" y="18"/>
                  <a:pt x="160" y="43"/>
                  <a:pt x="226" y="0"/>
                </a:cubicBezTo>
                <a:cubicBezTo>
                  <a:pt x="231" y="3"/>
                  <a:pt x="242" y="10"/>
                  <a:pt x="242" y="1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89" name="Freeform 26">
            <a:extLst>
              <a:ext uri="{FF2B5EF4-FFF2-40B4-BE49-F238E27FC236}">
                <a16:creationId xmlns:a16="http://schemas.microsoft.com/office/drawing/2014/main" id="{96C56EFA-5A52-DD4C-BF32-A13FF85372C8}"/>
              </a:ext>
            </a:extLst>
          </p:cNvPr>
          <p:cNvSpPr>
            <a:spLocks/>
          </p:cNvSpPr>
          <p:nvPr/>
        </p:nvSpPr>
        <p:spPr bwMode="auto">
          <a:xfrm>
            <a:off x="4979789" y="4376663"/>
            <a:ext cx="169664" cy="535781"/>
          </a:xfrm>
          <a:custGeom>
            <a:avLst/>
            <a:gdLst>
              <a:gd name="T0" fmla="*/ 0 w 152"/>
              <a:gd name="T1" fmla="*/ 480 h 480"/>
              <a:gd name="T2" fmla="*/ 48 w 152"/>
              <a:gd name="T3" fmla="*/ 96 h 480"/>
              <a:gd name="T4" fmla="*/ 96 w 152"/>
              <a:gd name="T5" fmla="*/ 48 h 480"/>
              <a:gd name="T6" fmla="*/ 144 w 152"/>
              <a:gd name="T7" fmla="*/ 384 h 480"/>
              <a:gd name="T8" fmla="*/ 144 w 152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90" name="Rectangle 27">
            <a:extLst>
              <a:ext uri="{FF2B5EF4-FFF2-40B4-BE49-F238E27FC236}">
                <a16:creationId xmlns:a16="http://schemas.microsoft.com/office/drawing/2014/main" id="{1769E0C4-8BD4-724E-8AAE-F199A5E36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783" y="4323084"/>
            <a:ext cx="107156" cy="642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91" name="Freeform 28">
            <a:extLst>
              <a:ext uri="{FF2B5EF4-FFF2-40B4-BE49-F238E27FC236}">
                <a16:creationId xmlns:a16="http://schemas.microsoft.com/office/drawing/2014/main" id="{D789F9FB-09A1-1345-98E4-0003AC66BB83}"/>
              </a:ext>
            </a:extLst>
          </p:cNvPr>
          <p:cNvSpPr>
            <a:spLocks/>
          </p:cNvSpPr>
          <p:nvPr/>
        </p:nvSpPr>
        <p:spPr bwMode="auto">
          <a:xfrm>
            <a:off x="4794498" y="4900166"/>
            <a:ext cx="189756" cy="54694"/>
          </a:xfrm>
          <a:custGeom>
            <a:avLst/>
            <a:gdLst>
              <a:gd name="T0" fmla="*/ 14 w 170"/>
              <a:gd name="T1" fmla="*/ 15 h 49"/>
              <a:gd name="T2" fmla="*/ 40 w 170"/>
              <a:gd name="T3" fmla="*/ 5 h 49"/>
              <a:gd name="T4" fmla="*/ 65 w 170"/>
              <a:gd name="T5" fmla="*/ 10 h 49"/>
              <a:gd name="T6" fmla="*/ 110 w 170"/>
              <a:gd name="T7" fmla="*/ 15 h 49"/>
              <a:gd name="T8" fmla="*/ 170 w 170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49">
                <a:moveTo>
                  <a:pt x="14" y="15"/>
                </a:moveTo>
                <a:cubicBezTo>
                  <a:pt x="60" y="29"/>
                  <a:pt x="0" y="16"/>
                  <a:pt x="40" y="5"/>
                </a:cubicBezTo>
                <a:cubicBezTo>
                  <a:pt x="48" y="2"/>
                  <a:pt x="56" y="8"/>
                  <a:pt x="65" y="10"/>
                </a:cubicBezTo>
                <a:cubicBezTo>
                  <a:pt x="78" y="49"/>
                  <a:pt x="86" y="22"/>
                  <a:pt x="110" y="15"/>
                </a:cubicBezTo>
                <a:cubicBezTo>
                  <a:pt x="134" y="21"/>
                  <a:pt x="152" y="17"/>
                  <a:pt x="170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92" name="Line 29">
            <a:extLst>
              <a:ext uri="{FF2B5EF4-FFF2-40B4-BE49-F238E27FC236}">
                <a16:creationId xmlns:a16="http://schemas.microsoft.com/office/drawing/2014/main" id="{DBBC2EF6-15D1-4E40-8C9E-4335042D8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9453" y="3385468"/>
            <a:ext cx="0" cy="18752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93" name="Text Box 30">
            <a:extLst>
              <a:ext uri="{FF2B5EF4-FFF2-40B4-BE49-F238E27FC236}">
                <a16:creationId xmlns:a16="http://schemas.microsoft.com/office/drawing/2014/main" id="{35F3E4D6-FD7A-E343-B3E6-922296CA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221" y="4018360"/>
            <a:ext cx="372218" cy="3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1406" kern="0">
                <a:solidFill>
                  <a:srgbClr val="0000FF"/>
                </a:solidFill>
                <a:latin typeface="Helvetica" pitchFamily="2" charset="0"/>
                <a:sym typeface="Marker Felt"/>
              </a:rPr>
              <a:t>E</a:t>
            </a:r>
            <a:r>
              <a:rPr lang="en-US" altLang="tr-TR" sz="1406" kern="0" baseline="-25000">
                <a:solidFill>
                  <a:srgbClr val="0000FF"/>
                </a:solidFill>
                <a:latin typeface="Helvetica" pitchFamily="2" charset="0"/>
                <a:sym typeface="Marker Felt"/>
              </a:rPr>
              <a:t>2</a:t>
            </a:r>
            <a:endParaRPr lang="en-US" altLang="tr-TR" sz="1406" kern="0">
              <a:solidFill>
                <a:srgbClr val="858585"/>
              </a:solidFill>
              <a:latin typeface="Helvetica" pitchFamily="2" charset="0"/>
              <a:sym typeface="Marker Felt"/>
            </a:endParaRPr>
          </a:p>
        </p:txBody>
      </p:sp>
      <p:sp>
        <p:nvSpPr>
          <p:cNvPr id="94" name="Text Box 31">
            <a:extLst>
              <a:ext uri="{FF2B5EF4-FFF2-40B4-BE49-F238E27FC236}">
                <a16:creationId xmlns:a16="http://schemas.microsoft.com/office/drawing/2014/main" id="{5D59CEF8-8D36-2949-A8BB-AFE47D44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111" y="6175136"/>
            <a:ext cx="1284326" cy="5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2812" kern="0" dirty="0">
                <a:solidFill>
                  <a:srgbClr val="858585"/>
                </a:solidFill>
                <a:latin typeface="Helvetica" pitchFamily="2" charset="0"/>
                <a:sym typeface="Marker Felt"/>
              </a:rPr>
              <a:t>Weeks</a:t>
            </a:r>
          </a:p>
        </p:txBody>
      </p:sp>
      <p:sp>
        <p:nvSpPr>
          <p:cNvPr id="95" name="Text Box 32">
            <a:extLst>
              <a:ext uri="{FF2B5EF4-FFF2-40B4-BE49-F238E27FC236}">
                <a16:creationId xmlns:a16="http://schemas.microsoft.com/office/drawing/2014/main" id="{A9FCE78C-49AC-3342-B889-BCAD2B4A7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664" y="3023619"/>
            <a:ext cx="2044898" cy="5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10751" hangingPunct="0">
              <a:spcBef>
                <a:spcPct val="50000"/>
              </a:spcBef>
            </a:pPr>
            <a:r>
              <a:rPr lang="en-US" altLang="tr-TR" sz="2812" kern="0" dirty="0">
                <a:solidFill>
                  <a:srgbClr val="67AB3C"/>
                </a:solidFill>
                <a:latin typeface="Helvetica" pitchFamily="2" charset="0"/>
                <a:sym typeface="Marker Felt"/>
              </a:rPr>
              <a:t>Estrus</a:t>
            </a:r>
            <a:endParaRPr lang="en-US" altLang="tr-TR" sz="2812" kern="0" dirty="0">
              <a:solidFill>
                <a:srgbClr val="858585"/>
              </a:solidFill>
              <a:latin typeface="Helvetica" pitchFamily="2" charset="0"/>
              <a:sym typeface="Marker Felt"/>
            </a:endParaRPr>
          </a:p>
        </p:txBody>
      </p:sp>
      <p:sp>
        <p:nvSpPr>
          <p:cNvPr id="96" name="Line 33">
            <a:extLst>
              <a:ext uri="{FF2B5EF4-FFF2-40B4-BE49-F238E27FC236}">
                <a16:creationId xmlns:a16="http://schemas.microsoft.com/office/drawing/2014/main" id="{0F5BD205-CBA5-3F40-BDF5-45292708F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12897" y="3604245"/>
            <a:ext cx="696516" cy="75009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97" name="Line 34">
            <a:extLst>
              <a:ext uri="{FF2B5EF4-FFF2-40B4-BE49-F238E27FC236}">
                <a16:creationId xmlns:a16="http://schemas.microsoft.com/office/drawing/2014/main" id="{65076B3D-1BC0-5A46-9D98-F0B07F79DC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1522" y="3604245"/>
            <a:ext cx="267891" cy="75009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98" name="Line 35">
            <a:extLst>
              <a:ext uri="{FF2B5EF4-FFF2-40B4-BE49-F238E27FC236}">
                <a16:creationId xmlns:a16="http://schemas.microsoft.com/office/drawing/2014/main" id="{D1245BCF-C685-9548-BAFC-2DB5423C6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9413" y="3604245"/>
            <a:ext cx="53578" cy="75009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99" name="Line 36">
            <a:extLst>
              <a:ext uri="{FF2B5EF4-FFF2-40B4-BE49-F238E27FC236}">
                <a16:creationId xmlns:a16="http://schemas.microsoft.com/office/drawing/2014/main" id="{D7C08136-3F5A-0249-A698-CEC1B22EB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9413" y="3604245"/>
            <a:ext cx="482203" cy="75009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00" name="Line 37">
            <a:extLst>
              <a:ext uri="{FF2B5EF4-FFF2-40B4-BE49-F238E27FC236}">
                <a16:creationId xmlns:a16="http://schemas.microsoft.com/office/drawing/2014/main" id="{09D9CBD1-25D3-DB42-9973-123137367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9413" y="3604245"/>
            <a:ext cx="910828" cy="75009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01" name="Freeform 38">
            <a:extLst>
              <a:ext uri="{FF2B5EF4-FFF2-40B4-BE49-F238E27FC236}">
                <a16:creationId xmlns:a16="http://schemas.microsoft.com/office/drawing/2014/main" id="{4135B4D3-CE6A-374F-97AC-710AF17B1661}"/>
              </a:ext>
            </a:extLst>
          </p:cNvPr>
          <p:cNvSpPr>
            <a:spLocks/>
          </p:cNvSpPr>
          <p:nvPr/>
        </p:nvSpPr>
        <p:spPr bwMode="auto">
          <a:xfrm>
            <a:off x="5293445" y="4388942"/>
            <a:ext cx="169664" cy="535781"/>
          </a:xfrm>
          <a:custGeom>
            <a:avLst/>
            <a:gdLst>
              <a:gd name="T0" fmla="*/ 0 w 152"/>
              <a:gd name="T1" fmla="*/ 480 h 480"/>
              <a:gd name="T2" fmla="*/ 48 w 152"/>
              <a:gd name="T3" fmla="*/ 96 h 480"/>
              <a:gd name="T4" fmla="*/ 96 w 152"/>
              <a:gd name="T5" fmla="*/ 48 h 480"/>
              <a:gd name="T6" fmla="*/ 144 w 152"/>
              <a:gd name="T7" fmla="*/ 384 h 480"/>
              <a:gd name="T8" fmla="*/ 144 w 152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02" name="Freeform 39">
            <a:extLst>
              <a:ext uri="{FF2B5EF4-FFF2-40B4-BE49-F238E27FC236}">
                <a16:creationId xmlns:a16="http://schemas.microsoft.com/office/drawing/2014/main" id="{0CB5BA6B-5CC3-C84A-8E1D-F104A9CEA935}"/>
              </a:ext>
            </a:extLst>
          </p:cNvPr>
          <p:cNvSpPr>
            <a:spLocks/>
          </p:cNvSpPr>
          <p:nvPr/>
        </p:nvSpPr>
        <p:spPr bwMode="auto">
          <a:xfrm>
            <a:off x="5722070" y="4388942"/>
            <a:ext cx="169664" cy="535781"/>
          </a:xfrm>
          <a:custGeom>
            <a:avLst/>
            <a:gdLst>
              <a:gd name="T0" fmla="*/ 0 w 152"/>
              <a:gd name="T1" fmla="*/ 480 h 480"/>
              <a:gd name="T2" fmla="*/ 48 w 152"/>
              <a:gd name="T3" fmla="*/ 96 h 480"/>
              <a:gd name="T4" fmla="*/ 96 w 152"/>
              <a:gd name="T5" fmla="*/ 48 h 480"/>
              <a:gd name="T6" fmla="*/ 144 w 152"/>
              <a:gd name="T7" fmla="*/ 384 h 480"/>
              <a:gd name="T8" fmla="*/ 144 w 152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03" name="Freeform 40">
            <a:extLst>
              <a:ext uri="{FF2B5EF4-FFF2-40B4-BE49-F238E27FC236}">
                <a16:creationId xmlns:a16="http://schemas.microsoft.com/office/drawing/2014/main" id="{6B4C8F61-E793-584D-A655-8840FDEF282D}"/>
              </a:ext>
            </a:extLst>
          </p:cNvPr>
          <p:cNvSpPr>
            <a:spLocks/>
          </p:cNvSpPr>
          <p:nvPr/>
        </p:nvSpPr>
        <p:spPr bwMode="auto">
          <a:xfrm>
            <a:off x="5210845" y="4910211"/>
            <a:ext cx="90413" cy="13395"/>
          </a:xfrm>
          <a:custGeom>
            <a:avLst/>
            <a:gdLst>
              <a:gd name="T0" fmla="*/ 0 w 81"/>
              <a:gd name="T1" fmla="*/ 12 h 12"/>
              <a:gd name="T2" fmla="*/ 81 w 81"/>
              <a:gd name="T3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1" h="12">
                <a:moveTo>
                  <a:pt x="0" y="12"/>
                </a:moveTo>
                <a:cubicBezTo>
                  <a:pt x="35" y="0"/>
                  <a:pt x="9" y="7"/>
                  <a:pt x="81" y="7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04" name="Freeform 41">
            <a:extLst>
              <a:ext uri="{FF2B5EF4-FFF2-40B4-BE49-F238E27FC236}">
                <a16:creationId xmlns:a16="http://schemas.microsoft.com/office/drawing/2014/main" id="{227BC1B9-79C5-F845-B1E2-BAEA0F5A0AF1}"/>
              </a:ext>
            </a:extLst>
          </p:cNvPr>
          <p:cNvSpPr>
            <a:spLocks/>
          </p:cNvSpPr>
          <p:nvPr/>
        </p:nvSpPr>
        <p:spPr bwMode="auto">
          <a:xfrm>
            <a:off x="5450830" y="4912444"/>
            <a:ext cx="271240" cy="25673"/>
          </a:xfrm>
          <a:custGeom>
            <a:avLst/>
            <a:gdLst>
              <a:gd name="T0" fmla="*/ 7 w 243"/>
              <a:gd name="T1" fmla="*/ 0 h 23"/>
              <a:gd name="T2" fmla="*/ 42 w 243"/>
              <a:gd name="T3" fmla="*/ 5 h 23"/>
              <a:gd name="T4" fmla="*/ 72 w 243"/>
              <a:gd name="T5" fmla="*/ 15 h 23"/>
              <a:gd name="T6" fmla="*/ 148 w 243"/>
              <a:gd name="T7" fmla="*/ 10 h 23"/>
              <a:gd name="T8" fmla="*/ 243 w 243"/>
              <a:gd name="T9" fmla="*/ 1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23">
                <a:moveTo>
                  <a:pt x="7" y="0"/>
                </a:moveTo>
                <a:cubicBezTo>
                  <a:pt x="41" y="23"/>
                  <a:pt x="0" y="0"/>
                  <a:pt x="42" y="5"/>
                </a:cubicBezTo>
                <a:cubicBezTo>
                  <a:pt x="52" y="6"/>
                  <a:pt x="72" y="15"/>
                  <a:pt x="72" y="15"/>
                </a:cubicBezTo>
                <a:cubicBezTo>
                  <a:pt x="95" y="7"/>
                  <a:pt x="121" y="13"/>
                  <a:pt x="148" y="10"/>
                </a:cubicBezTo>
                <a:cubicBezTo>
                  <a:pt x="171" y="2"/>
                  <a:pt x="224" y="10"/>
                  <a:pt x="243" y="1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05" name="Line 42">
            <a:extLst>
              <a:ext uri="{FF2B5EF4-FFF2-40B4-BE49-F238E27FC236}">
                <a16:creationId xmlns:a16="http://schemas.microsoft.com/office/drawing/2014/main" id="{930DF852-184D-D540-90B3-2527ACC4B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1320" y="5362278"/>
            <a:ext cx="0" cy="1607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06" name="Line 43">
            <a:extLst>
              <a:ext uri="{FF2B5EF4-FFF2-40B4-BE49-F238E27FC236}">
                <a16:creationId xmlns:a16="http://schemas.microsoft.com/office/drawing/2014/main" id="{745293CC-F62C-9F42-B087-5751EF8F0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6918" y="5362278"/>
            <a:ext cx="0" cy="1607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5437DE85-3FFB-844D-9783-868E38475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2516" y="5362278"/>
            <a:ext cx="0" cy="1607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BC653B73-6266-484B-A6B3-E52A028FC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113" y="5362278"/>
            <a:ext cx="0" cy="1607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09" name="Text Box 46">
            <a:extLst>
              <a:ext uri="{FF2B5EF4-FFF2-40B4-BE49-F238E27FC236}">
                <a16:creationId xmlns:a16="http://schemas.microsoft.com/office/drawing/2014/main" id="{AC2DC25A-DFF1-9E4F-84CE-A078C2D75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848" y="5521895"/>
            <a:ext cx="385042" cy="5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2812" kern="0">
                <a:solidFill>
                  <a:srgbClr val="858585"/>
                </a:solidFill>
                <a:latin typeface="Helvetica" pitchFamily="2" charset="0"/>
                <a:sym typeface="Marker Felt"/>
              </a:rPr>
              <a:t>4</a:t>
            </a:r>
          </a:p>
        </p:txBody>
      </p:sp>
      <p:sp>
        <p:nvSpPr>
          <p:cNvPr id="110" name="Text Box 47">
            <a:extLst>
              <a:ext uri="{FF2B5EF4-FFF2-40B4-BE49-F238E27FC236}">
                <a16:creationId xmlns:a16="http://schemas.microsoft.com/office/drawing/2014/main" id="{E6ADEF4C-D018-7443-A968-28C769FDB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143" y="5521895"/>
            <a:ext cx="385042" cy="5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2812" kern="0">
                <a:solidFill>
                  <a:srgbClr val="858585"/>
                </a:solidFill>
                <a:latin typeface="Helvetica" pitchFamily="2" charset="0"/>
                <a:sym typeface="Marker Felt"/>
              </a:rPr>
              <a:t>8</a:t>
            </a:r>
          </a:p>
        </p:txBody>
      </p:sp>
      <p:sp>
        <p:nvSpPr>
          <p:cNvPr id="111" name="Text Box 48">
            <a:extLst>
              <a:ext uri="{FF2B5EF4-FFF2-40B4-BE49-F238E27FC236}">
                <a16:creationId xmlns:a16="http://schemas.microsoft.com/office/drawing/2014/main" id="{66CF211C-E890-7347-943C-8D410B74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389" y="5521895"/>
            <a:ext cx="585418" cy="5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2812" kern="0">
                <a:solidFill>
                  <a:srgbClr val="858585"/>
                </a:solidFill>
                <a:latin typeface="Helvetica" pitchFamily="2" charset="0"/>
                <a:sym typeface="Marker Felt"/>
              </a:rPr>
              <a:t>12</a:t>
            </a:r>
          </a:p>
        </p:txBody>
      </p:sp>
      <p:sp>
        <p:nvSpPr>
          <p:cNvPr id="112" name="Text Box 49">
            <a:extLst>
              <a:ext uri="{FF2B5EF4-FFF2-40B4-BE49-F238E27FC236}">
                <a16:creationId xmlns:a16="http://schemas.microsoft.com/office/drawing/2014/main" id="{9DD2A2CD-EFCF-2845-BD5A-D3ED1499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752" y="5521895"/>
            <a:ext cx="412998" cy="95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10751" hangingPunct="0">
              <a:spcBef>
                <a:spcPct val="50000"/>
              </a:spcBef>
            </a:pPr>
            <a:r>
              <a:rPr lang="en-US" altLang="tr-TR" sz="2812" kern="0" dirty="0">
                <a:solidFill>
                  <a:srgbClr val="858585"/>
                </a:solidFill>
                <a:latin typeface="Helvetica" pitchFamily="2" charset="0"/>
                <a:sym typeface="Marker Felt"/>
              </a:rPr>
              <a:t>16</a:t>
            </a:r>
          </a:p>
        </p:txBody>
      </p:sp>
      <p:sp>
        <p:nvSpPr>
          <p:cNvPr id="113" name="Line 50">
            <a:extLst>
              <a:ext uri="{FF2B5EF4-FFF2-40B4-BE49-F238E27FC236}">
                <a16:creationId xmlns:a16="http://schemas.microsoft.com/office/drawing/2014/main" id="{707832EC-843F-D04F-BE9A-75113E90B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5622" y="5367858"/>
            <a:ext cx="0" cy="1607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14" name="Text Box 51">
            <a:extLst>
              <a:ext uri="{FF2B5EF4-FFF2-40B4-BE49-F238E27FC236}">
                <a16:creationId xmlns:a16="http://schemas.microsoft.com/office/drawing/2014/main" id="{C5D2AEEF-78B6-4941-913A-86DD03850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029" y="5521895"/>
            <a:ext cx="412998" cy="95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10751" hangingPunct="0">
              <a:spcBef>
                <a:spcPct val="50000"/>
              </a:spcBef>
            </a:pPr>
            <a:r>
              <a:rPr lang="en-US" altLang="tr-TR" sz="2812" kern="0">
                <a:solidFill>
                  <a:srgbClr val="858585"/>
                </a:solidFill>
                <a:latin typeface="Helvetica" pitchFamily="2" charset="0"/>
                <a:sym typeface="Marker Felt"/>
              </a:rPr>
              <a:t>20</a:t>
            </a:r>
          </a:p>
        </p:txBody>
      </p:sp>
      <p:sp>
        <p:nvSpPr>
          <p:cNvPr id="115" name="Line 52">
            <a:extLst>
              <a:ext uri="{FF2B5EF4-FFF2-40B4-BE49-F238E27FC236}">
                <a16:creationId xmlns:a16="http://schemas.microsoft.com/office/drawing/2014/main" id="{9B1E6E89-8BFA-4D46-9034-CB7AF569D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2939" y="5233913"/>
            <a:ext cx="696516" cy="0"/>
          </a:xfrm>
          <a:prstGeom prst="line">
            <a:avLst/>
          </a:prstGeom>
          <a:noFill/>
          <a:ln w="38100">
            <a:solidFill>
              <a:srgbClr val="9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16" name="Freeform 53">
            <a:extLst>
              <a:ext uri="{FF2B5EF4-FFF2-40B4-BE49-F238E27FC236}">
                <a16:creationId xmlns:a16="http://schemas.microsoft.com/office/drawing/2014/main" id="{540D2853-2F6F-1A4C-B6B0-C4E3492E326A}"/>
              </a:ext>
            </a:extLst>
          </p:cNvPr>
          <p:cNvSpPr>
            <a:spLocks/>
          </p:cNvSpPr>
          <p:nvPr/>
        </p:nvSpPr>
        <p:spPr bwMode="auto">
          <a:xfrm>
            <a:off x="5879455" y="4296296"/>
            <a:ext cx="857250" cy="937617"/>
          </a:xfrm>
          <a:custGeom>
            <a:avLst/>
            <a:gdLst>
              <a:gd name="T0" fmla="*/ 0 w 768"/>
              <a:gd name="T1" fmla="*/ 840 h 840"/>
              <a:gd name="T2" fmla="*/ 144 w 768"/>
              <a:gd name="T3" fmla="*/ 264 h 840"/>
              <a:gd name="T4" fmla="*/ 384 w 768"/>
              <a:gd name="T5" fmla="*/ 24 h 840"/>
              <a:gd name="T6" fmla="*/ 624 w 768"/>
              <a:gd name="T7" fmla="*/ 408 h 840"/>
              <a:gd name="T8" fmla="*/ 768 w 768"/>
              <a:gd name="T9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840">
                <a:moveTo>
                  <a:pt x="0" y="840"/>
                </a:moveTo>
                <a:cubicBezTo>
                  <a:pt x="40" y="620"/>
                  <a:pt x="80" y="400"/>
                  <a:pt x="144" y="264"/>
                </a:cubicBezTo>
                <a:cubicBezTo>
                  <a:pt x="208" y="128"/>
                  <a:pt x="304" y="0"/>
                  <a:pt x="384" y="24"/>
                </a:cubicBezTo>
                <a:cubicBezTo>
                  <a:pt x="464" y="48"/>
                  <a:pt x="560" y="272"/>
                  <a:pt x="624" y="408"/>
                </a:cubicBezTo>
                <a:cubicBezTo>
                  <a:pt x="688" y="544"/>
                  <a:pt x="744" y="768"/>
                  <a:pt x="768" y="840"/>
                </a:cubicBezTo>
              </a:path>
            </a:pathLst>
          </a:custGeom>
          <a:noFill/>
          <a:ln w="38100" cap="flat" cmpd="sng">
            <a:solidFill>
              <a:srgbClr val="9C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17" name="Line 54">
            <a:extLst>
              <a:ext uri="{FF2B5EF4-FFF2-40B4-BE49-F238E27FC236}">
                <a16:creationId xmlns:a16="http://schemas.microsoft.com/office/drawing/2014/main" id="{8CD48CA9-B907-224F-A8BA-ADBB77D55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6705" y="5233913"/>
            <a:ext cx="964406" cy="0"/>
          </a:xfrm>
          <a:prstGeom prst="line">
            <a:avLst/>
          </a:prstGeom>
          <a:noFill/>
          <a:ln w="38100">
            <a:solidFill>
              <a:srgbClr val="9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18" name="Freeform 55">
            <a:extLst>
              <a:ext uri="{FF2B5EF4-FFF2-40B4-BE49-F238E27FC236}">
                <a16:creationId xmlns:a16="http://schemas.microsoft.com/office/drawing/2014/main" id="{0EB4AD7E-8275-234C-9A33-8448A9BB5EB9}"/>
              </a:ext>
            </a:extLst>
          </p:cNvPr>
          <p:cNvSpPr>
            <a:spLocks/>
          </p:cNvSpPr>
          <p:nvPr/>
        </p:nvSpPr>
        <p:spPr bwMode="auto">
          <a:xfrm>
            <a:off x="7166447" y="4376663"/>
            <a:ext cx="169664" cy="535781"/>
          </a:xfrm>
          <a:custGeom>
            <a:avLst/>
            <a:gdLst>
              <a:gd name="T0" fmla="*/ 0 w 152"/>
              <a:gd name="T1" fmla="*/ 480 h 480"/>
              <a:gd name="T2" fmla="*/ 48 w 152"/>
              <a:gd name="T3" fmla="*/ 96 h 480"/>
              <a:gd name="T4" fmla="*/ 96 w 152"/>
              <a:gd name="T5" fmla="*/ 48 h 480"/>
              <a:gd name="T6" fmla="*/ 144 w 152"/>
              <a:gd name="T7" fmla="*/ 384 h 480"/>
              <a:gd name="T8" fmla="*/ 144 w 152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19" name="Freeform 56">
            <a:extLst>
              <a:ext uri="{FF2B5EF4-FFF2-40B4-BE49-F238E27FC236}">
                <a16:creationId xmlns:a16="http://schemas.microsoft.com/office/drawing/2014/main" id="{5CE051EA-4C7B-FB44-AB59-9BFDC4D9DBFD}"/>
              </a:ext>
            </a:extLst>
          </p:cNvPr>
          <p:cNvSpPr>
            <a:spLocks/>
          </p:cNvSpPr>
          <p:nvPr/>
        </p:nvSpPr>
        <p:spPr bwMode="auto">
          <a:xfrm>
            <a:off x="7595072" y="4376663"/>
            <a:ext cx="169664" cy="535781"/>
          </a:xfrm>
          <a:custGeom>
            <a:avLst/>
            <a:gdLst>
              <a:gd name="T0" fmla="*/ 0 w 152"/>
              <a:gd name="T1" fmla="*/ 480 h 480"/>
              <a:gd name="T2" fmla="*/ 48 w 152"/>
              <a:gd name="T3" fmla="*/ 96 h 480"/>
              <a:gd name="T4" fmla="*/ 96 w 152"/>
              <a:gd name="T5" fmla="*/ 48 h 480"/>
              <a:gd name="T6" fmla="*/ 144 w 152"/>
              <a:gd name="T7" fmla="*/ 384 h 480"/>
              <a:gd name="T8" fmla="*/ 144 w 152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480">
                <a:moveTo>
                  <a:pt x="0" y="480"/>
                </a:moveTo>
                <a:cubicBezTo>
                  <a:pt x="16" y="324"/>
                  <a:pt x="32" y="168"/>
                  <a:pt x="48" y="96"/>
                </a:cubicBezTo>
                <a:cubicBezTo>
                  <a:pt x="64" y="24"/>
                  <a:pt x="80" y="0"/>
                  <a:pt x="96" y="48"/>
                </a:cubicBezTo>
                <a:cubicBezTo>
                  <a:pt x="112" y="96"/>
                  <a:pt x="136" y="312"/>
                  <a:pt x="144" y="384"/>
                </a:cubicBezTo>
                <a:cubicBezTo>
                  <a:pt x="152" y="456"/>
                  <a:pt x="144" y="464"/>
                  <a:pt x="144" y="48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20" name="Freeform 57">
            <a:extLst>
              <a:ext uri="{FF2B5EF4-FFF2-40B4-BE49-F238E27FC236}">
                <a16:creationId xmlns:a16="http://schemas.microsoft.com/office/drawing/2014/main" id="{F3B32CA8-AFB1-E542-AC58-180E85D216E3}"/>
              </a:ext>
            </a:extLst>
          </p:cNvPr>
          <p:cNvSpPr>
            <a:spLocks/>
          </p:cNvSpPr>
          <p:nvPr/>
        </p:nvSpPr>
        <p:spPr bwMode="auto">
          <a:xfrm>
            <a:off x="7326065" y="4894585"/>
            <a:ext cx="270123" cy="47997"/>
          </a:xfrm>
          <a:custGeom>
            <a:avLst/>
            <a:gdLst>
              <a:gd name="T0" fmla="*/ 0 w 242"/>
              <a:gd name="T1" fmla="*/ 0 h 43"/>
              <a:gd name="T2" fmla="*/ 35 w 242"/>
              <a:gd name="T3" fmla="*/ 15 h 43"/>
              <a:gd name="T4" fmla="*/ 226 w 242"/>
              <a:gd name="T5" fmla="*/ 0 h 43"/>
              <a:gd name="T6" fmla="*/ 242 w 242"/>
              <a:gd name="T7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2" h="43">
                <a:moveTo>
                  <a:pt x="0" y="0"/>
                </a:moveTo>
                <a:cubicBezTo>
                  <a:pt x="7" y="21"/>
                  <a:pt x="14" y="21"/>
                  <a:pt x="35" y="15"/>
                </a:cubicBezTo>
                <a:cubicBezTo>
                  <a:pt x="143" y="18"/>
                  <a:pt x="160" y="43"/>
                  <a:pt x="226" y="0"/>
                </a:cubicBezTo>
                <a:cubicBezTo>
                  <a:pt x="231" y="3"/>
                  <a:pt x="242" y="10"/>
                  <a:pt x="242" y="1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21" name="Freeform 58">
            <a:extLst>
              <a:ext uri="{FF2B5EF4-FFF2-40B4-BE49-F238E27FC236}">
                <a16:creationId xmlns:a16="http://schemas.microsoft.com/office/drawing/2014/main" id="{8F37B07D-42B6-CF4E-B7AF-AAAD8AF5BFD3}"/>
              </a:ext>
            </a:extLst>
          </p:cNvPr>
          <p:cNvSpPr>
            <a:spLocks/>
          </p:cNvSpPr>
          <p:nvPr/>
        </p:nvSpPr>
        <p:spPr bwMode="auto">
          <a:xfrm>
            <a:off x="7742412" y="4900166"/>
            <a:ext cx="189756" cy="54694"/>
          </a:xfrm>
          <a:custGeom>
            <a:avLst/>
            <a:gdLst>
              <a:gd name="T0" fmla="*/ 14 w 170"/>
              <a:gd name="T1" fmla="*/ 15 h 49"/>
              <a:gd name="T2" fmla="*/ 40 w 170"/>
              <a:gd name="T3" fmla="*/ 5 h 49"/>
              <a:gd name="T4" fmla="*/ 65 w 170"/>
              <a:gd name="T5" fmla="*/ 10 h 49"/>
              <a:gd name="T6" fmla="*/ 110 w 170"/>
              <a:gd name="T7" fmla="*/ 15 h 49"/>
              <a:gd name="T8" fmla="*/ 170 w 170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49">
                <a:moveTo>
                  <a:pt x="14" y="15"/>
                </a:moveTo>
                <a:cubicBezTo>
                  <a:pt x="60" y="29"/>
                  <a:pt x="0" y="16"/>
                  <a:pt x="40" y="5"/>
                </a:cubicBezTo>
                <a:cubicBezTo>
                  <a:pt x="48" y="2"/>
                  <a:pt x="56" y="8"/>
                  <a:pt x="65" y="10"/>
                </a:cubicBezTo>
                <a:cubicBezTo>
                  <a:pt x="78" y="49"/>
                  <a:pt x="86" y="22"/>
                  <a:pt x="110" y="15"/>
                </a:cubicBezTo>
                <a:cubicBezTo>
                  <a:pt x="134" y="21"/>
                  <a:pt x="152" y="17"/>
                  <a:pt x="170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22" name="Freeform 59">
            <a:extLst>
              <a:ext uri="{FF2B5EF4-FFF2-40B4-BE49-F238E27FC236}">
                <a16:creationId xmlns:a16="http://schemas.microsoft.com/office/drawing/2014/main" id="{9D44C7C2-67BA-2C42-A828-FEA700AE7F64}"/>
              </a:ext>
            </a:extLst>
          </p:cNvPr>
          <p:cNvSpPr>
            <a:spLocks/>
          </p:cNvSpPr>
          <p:nvPr/>
        </p:nvSpPr>
        <p:spPr bwMode="auto">
          <a:xfrm>
            <a:off x="6652990" y="4889004"/>
            <a:ext cx="511225" cy="22324"/>
          </a:xfrm>
          <a:custGeom>
            <a:avLst/>
            <a:gdLst>
              <a:gd name="T0" fmla="*/ 0 w 458"/>
              <a:gd name="T1" fmla="*/ 15 h 20"/>
              <a:gd name="T2" fmla="*/ 60 w 458"/>
              <a:gd name="T3" fmla="*/ 10 h 20"/>
              <a:gd name="T4" fmla="*/ 90 w 458"/>
              <a:gd name="T5" fmla="*/ 0 h 20"/>
              <a:gd name="T6" fmla="*/ 458 w 458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8" h="20">
                <a:moveTo>
                  <a:pt x="0" y="15"/>
                </a:moveTo>
                <a:cubicBezTo>
                  <a:pt x="20" y="13"/>
                  <a:pt x="40" y="13"/>
                  <a:pt x="60" y="10"/>
                </a:cubicBezTo>
                <a:cubicBezTo>
                  <a:pt x="70" y="8"/>
                  <a:pt x="90" y="0"/>
                  <a:pt x="90" y="0"/>
                </a:cubicBezTo>
                <a:cubicBezTo>
                  <a:pt x="212" y="17"/>
                  <a:pt x="334" y="20"/>
                  <a:pt x="458" y="2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23" name="Freeform 60">
            <a:extLst>
              <a:ext uri="{FF2B5EF4-FFF2-40B4-BE49-F238E27FC236}">
                <a16:creationId xmlns:a16="http://schemas.microsoft.com/office/drawing/2014/main" id="{6A936460-314E-2347-B097-DF67EA02EB91}"/>
              </a:ext>
            </a:extLst>
          </p:cNvPr>
          <p:cNvSpPr>
            <a:spLocks/>
          </p:cNvSpPr>
          <p:nvPr/>
        </p:nvSpPr>
        <p:spPr bwMode="auto">
          <a:xfrm>
            <a:off x="5877223" y="4916909"/>
            <a:ext cx="62508" cy="5581"/>
          </a:xfrm>
          <a:custGeom>
            <a:avLst/>
            <a:gdLst>
              <a:gd name="T0" fmla="*/ 0 w 56"/>
              <a:gd name="T1" fmla="*/ 5 h 5"/>
              <a:gd name="T2" fmla="*/ 56 w 56"/>
              <a:gd name="T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" h="5">
                <a:moveTo>
                  <a:pt x="0" y="5"/>
                </a:moveTo>
                <a:cubicBezTo>
                  <a:pt x="18" y="3"/>
                  <a:pt x="56" y="0"/>
                  <a:pt x="56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24" name="Text Box 61">
            <a:extLst>
              <a:ext uri="{FF2B5EF4-FFF2-40B4-BE49-F238E27FC236}">
                <a16:creationId xmlns:a16="http://schemas.microsoft.com/office/drawing/2014/main" id="{21861CC0-9E62-4F47-971A-33F8E2054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820" y="4944815"/>
            <a:ext cx="372218" cy="3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1406" kern="0">
                <a:solidFill>
                  <a:srgbClr val="9C6600"/>
                </a:solidFill>
                <a:latin typeface="Helvetica" pitchFamily="2" charset="0"/>
                <a:sym typeface="Marker Felt"/>
              </a:rPr>
              <a:t>P</a:t>
            </a:r>
            <a:r>
              <a:rPr lang="en-US" altLang="tr-TR" sz="1406" kern="0" baseline="-25000">
                <a:solidFill>
                  <a:srgbClr val="9C6600"/>
                </a:solidFill>
                <a:latin typeface="Helvetica" pitchFamily="2" charset="0"/>
                <a:sym typeface="Marker Felt"/>
              </a:rPr>
              <a:t>4</a:t>
            </a:r>
            <a:endParaRPr lang="en-US" altLang="tr-TR" sz="1406" kern="0">
              <a:solidFill>
                <a:srgbClr val="858585"/>
              </a:solidFill>
              <a:latin typeface="Helvetica" pitchFamily="2" charset="0"/>
              <a:sym typeface="Marker Felt"/>
            </a:endParaRPr>
          </a:p>
        </p:txBody>
      </p:sp>
      <p:sp>
        <p:nvSpPr>
          <p:cNvPr id="125" name="Text Box 62">
            <a:extLst>
              <a:ext uri="{FF2B5EF4-FFF2-40B4-BE49-F238E27FC236}">
                <a16:creationId xmlns:a16="http://schemas.microsoft.com/office/drawing/2014/main" id="{1C7B4095-C076-3D45-95D4-F67B0E1BD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658" y="4018360"/>
            <a:ext cx="372218" cy="3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1406" kern="0">
                <a:solidFill>
                  <a:srgbClr val="0000FF"/>
                </a:solidFill>
                <a:latin typeface="Helvetica" pitchFamily="2" charset="0"/>
                <a:sym typeface="Marker Felt"/>
              </a:rPr>
              <a:t>E</a:t>
            </a:r>
            <a:r>
              <a:rPr lang="en-US" altLang="tr-TR" sz="1406" kern="0" baseline="-25000">
                <a:solidFill>
                  <a:srgbClr val="0000FF"/>
                </a:solidFill>
                <a:latin typeface="Helvetica" pitchFamily="2" charset="0"/>
                <a:sym typeface="Marker Felt"/>
              </a:rPr>
              <a:t>2</a:t>
            </a:r>
            <a:endParaRPr lang="en-US" altLang="tr-TR" sz="1406" kern="0">
              <a:solidFill>
                <a:srgbClr val="858585"/>
              </a:solidFill>
              <a:latin typeface="Helvetica" pitchFamily="2" charset="0"/>
              <a:sym typeface="Marker Felt"/>
            </a:endParaRPr>
          </a:p>
        </p:txBody>
      </p:sp>
      <p:sp>
        <p:nvSpPr>
          <p:cNvPr id="126" name="Text Box 63">
            <a:extLst>
              <a:ext uri="{FF2B5EF4-FFF2-40B4-BE49-F238E27FC236}">
                <a16:creationId xmlns:a16="http://schemas.microsoft.com/office/drawing/2014/main" id="{60EA5E5D-016E-9C45-A358-DCB997D26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710" y="3116551"/>
            <a:ext cx="955735" cy="3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10751" hangingPunct="0"/>
            <a:r>
              <a:rPr lang="en-US" altLang="tr-TR" sz="1687" kern="0" dirty="0">
                <a:solidFill>
                  <a:srgbClr val="858585"/>
                </a:solidFill>
                <a:latin typeface="Helvetica" pitchFamily="2" charset="0"/>
                <a:sym typeface="Marker Felt"/>
              </a:rPr>
              <a:t>(9 days)</a:t>
            </a:r>
          </a:p>
        </p:txBody>
      </p:sp>
      <p:sp>
        <p:nvSpPr>
          <p:cNvPr id="127" name="Text Box 64">
            <a:extLst>
              <a:ext uri="{FF2B5EF4-FFF2-40B4-BE49-F238E27FC236}">
                <a16:creationId xmlns:a16="http://schemas.microsoft.com/office/drawing/2014/main" id="{E9A9A66B-DCB7-7844-A20C-BCC346633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637" y="1857375"/>
            <a:ext cx="2706038" cy="139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10751" hangingPunct="0"/>
            <a:r>
              <a:rPr lang="en-US" altLang="tr-TR" sz="2812" kern="0" dirty="0">
                <a:solidFill>
                  <a:srgbClr val="858585"/>
                </a:solidFill>
                <a:latin typeface="Helvetica" pitchFamily="2" charset="0"/>
                <a:sym typeface="Marker Felt"/>
              </a:rPr>
              <a:t>Queen in Estrus</a:t>
            </a:r>
            <a:br>
              <a:rPr lang="en-US" altLang="tr-TR" sz="2812" kern="0" dirty="0">
                <a:solidFill>
                  <a:srgbClr val="858585"/>
                </a:solidFill>
                <a:latin typeface="Helvetica" pitchFamily="2" charset="0"/>
                <a:sym typeface="Marker Felt"/>
              </a:rPr>
            </a:br>
            <a:r>
              <a:rPr lang="en-US" altLang="tr-TR" sz="2812" kern="0" dirty="0">
                <a:solidFill>
                  <a:srgbClr val="858585"/>
                </a:solidFill>
                <a:latin typeface="Helvetica" pitchFamily="2" charset="0"/>
                <a:sym typeface="Marker Felt"/>
              </a:rPr>
              <a:t>(no mating)</a:t>
            </a:r>
          </a:p>
        </p:txBody>
      </p:sp>
      <p:sp>
        <p:nvSpPr>
          <p:cNvPr id="128" name="Line 31">
            <a:extLst>
              <a:ext uri="{FF2B5EF4-FFF2-40B4-BE49-F238E27FC236}">
                <a16:creationId xmlns:a16="http://schemas.microsoft.com/office/drawing/2014/main" id="{61F7A9A4-E4EA-1349-881C-2184F05B8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4204" y="4578697"/>
            <a:ext cx="26789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FF0000"/>
              </a:solidFill>
              <a:latin typeface="Marker Felt"/>
              <a:sym typeface="Marker Felt"/>
            </a:endParaRPr>
          </a:p>
        </p:txBody>
      </p:sp>
      <p:sp>
        <p:nvSpPr>
          <p:cNvPr id="129" name="Line 32">
            <a:extLst>
              <a:ext uri="{FF2B5EF4-FFF2-40B4-BE49-F238E27FC236}">
                <a16:creationId xmlns:a16="http://schemas.microsoft.com/office/drawing/2014/main" id="{FE807210-354E-0445-85D1-8F8F02477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829" y="4578697"/>
            <a:ext cx="26789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FF0000"/>
              </a:solidFill>
              <a:latin typeface="Marker Felt"/>
              <a:sym typeface="Marker Felt"/>
            </a:endParaRPr>
          </a:p>
        </p:txBody>
      </p:sp>
      <p:sp>
        <p:nvSpPr>
          <p:cNvPr id="130" name="Text Box 33">
            <a:extLst>
              <a:ext uri="{FF2B5EF4-FFF2-40B4-BE49-F238E27FC236}">
                <a16:creationId xmlns:a16="http://schemas.microsoft.com/office/drawing/2014/main" id="{265C5247-8CA1-EB4D-B3B5-EB9FE8C09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651" y="4981649"/>
            <a:ext cx="880369" cy="28713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1266" kern="0">
                <a:solidFill>
                  <a:srgbClr val="FF0000"/>
                </a:solidFill>
                <a:latin typeface="Helvetica" pitchFamily="2" charset="0"/>
                <a:sym typeface="Marker Felt"/>
              </a:rPr>
              <a:t>Proestrus</a:t>
            </a:r>
          </a:p>
        </p:txBody>
      </p:sp>
      <p:sp>
        <p:nvSpPr>
          <p:cNvPr id="131" name="Line 34">
            <a:extLst>
              <a:ext uri="{FF2B5EF4-FFF2-40B4-BE49-F238E27FC236}">
                <a16:creationId xmlns:a16="http://schemas.microsoft.com/office/drawing/2014/main" id="{262322D2-A0A0-2D47-AEC5-2A495E5A5A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8196" y="4669110"/>
            <a:ext cx="123899" cy="338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FF0000"/>
              </a:solidFill>
              <a:latin typeface="Marker Felt"/>
              <a:sym typeface="Marker Felt"/>
            </a:endParaRPr>
          </a:p>
        </p:txBody>
      </p:sp>
      <p:sp>
        <p:nvSpPr>
          <p:cNvPr id="132" name="Line 35">
            <a:extLst>
              <a:ext uri="{FF2B5EF4-FFF2-40B4-BE49-F238E27FC236}">
                <a16:creationId xmlns:a16="http://schemas.microsoft.com/office/drawing/2014/main" id="{E9FE2B13-6555-7E45-9063-35ABC90A26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9252" y="4665761"/>
            <a:ext cx="177478" cy="3415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FF0000"/>
              </a:solidFill>
              <a:latin typeface="Marker Felt"/>
              <a:sym typeface="Marker Felt"/>
            </a:endParaRPr>
          </a:p>
        </p:txBody>
      </p:sp>
      <p:sp>
        <p:nvSpPr>
          <p:cNvPr id="133" name="Line 42">
            <a:extLst>
              <a:ext uri="{FF2B5EF4-FFF2-40B4-BE49-F238E27FC236}">
                <a16:creationId xmlns:a16="http://schemas.microsoft.com/office/drawing/2014/main" id="{EA0F5ABC-34E1-E04A-9852-F28782707C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5579" y="4578697"/>
            <a:ext cx="26789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FF0000"/>
              </a:solidFill>
              <a:latin typeface="Marker Felt"/>
              <a:sym typeface="Marker Felt"/>
            </a:endParaRPr>
          </a:p>
        </p:txBody>
      </p:sp>
      <p:sp>
        <p:nvSpPr>
          <p:cNvPr id="134" name="Line 43">
            <a:extLst>
              <a:ext uri="{FF2B5EF4-FFF2-40B4-BE49-F238E27FC236}">
                <a16:creationId xmlns:a16="http://schemas.microsoft.com/office/drawing/2014/main" id="{B2AA282B-A39F-EF49-B183-182D047CD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454" y="4578697"/>
            <a:ext cx="26789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FF0000"/>
              </a:solidFill>
              <a:latin typeface="Marker Felt"/>
              <a:sym typeface="Marker Felt"/>
            </a:endParaRPr>
          </a:p>
        </p:txBody>
      </p:sp>
      <p:sp>
        <p:nvSpPr>
          <p:cNvPr id="135" name="Line 44">
            <a:extLst>
              <a:ext uri="{FF2B5EF4-FFF2-40B4-BE49-F238E27FC236}">
                <a16:creationId xmlns:a16="http://schemas.microsoft.com/office/drawing/2014/main" id="{DAE18BAD-EE52-7849-B5DE-998FC2AEBF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2736" y="4632275"/>
            <a:ext cx="535781" cy="37504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FF0000"/>
              </a:solidFill>
              <a:latin typeface="Marker Felt"/>
              <a:sym typeface="Marker Felt"/>
            </a:endParaRPr>
          </a:p>
        </p:txBody>
      </p:sp>
      <p:sp>
        <p:nvSpPr>
          <p:cNvPr id="136" name="Line 45">
            <a:extLst>
              <a:ext uri="{FF2B5EF4-FFF2-40B4-BE49-F238E27FC236}">
                <a16:creationId xmlns:a16="http://schemas.microsoft.com/office/drawing/2014/main" id="{B48D8D04-12F4-4147-8A84-579B7FCBB1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2830" y="4685853"/>
            <a:ext cx="535781" cy="32146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FF0000"/>
              </a:solidFill>
              <a:latin typeface="Marker Felt"/>
              <a:sym typeface="Marker Felt"/>
            </a:endParaRPr>
          </a:p>
        </p:txBody>
      </p:sp>
      <p:sp>
        <p:nvSpPr>
          <p:cNvPr id="138" name="Text Box 67">
            <a:extLst>
              <a:ext uri="{FF2B5EF4-FFF2-40B4-BE49-F238E27FC236}">
                <a16:creationId xmlns:a16="http://schemas.microsoft.com/office/drawing/2014/main" id="{4758CA04-4DE6-054D-9691-E06913C1A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189" y="3882396"/>
            <a:ext cx="960520" cy="2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1266" kern="0">
                <a:solidFill>
                  <a:srgbClr val="858585"/>
                </a:solidFill>
                <a:latin typeface="Helvetica" pitchFamily="2" charset="0"/>
                <a:sym typeface="Marker Felt"/>
              </a:rPr>
              <a:t>Pregnancy</a:t>
            </a:r>
          </a:p>
        </p:txBody>
      </p:sp>
      <p:sp>
        <p:nvSpPr>
          <p:cNvPr id="139" name="Text Box 68">
            <a:extLst>
              <a:ext uri="{FF2B5EF4-FFF2-40B4-BE49-F238E27FC236}">
                <a16:creationId xmlns:a16="http://schemas.microsoft.com/office/drawing/2014/main" id="{4DF79D45-BA9E-EE4D-9C56-B7C42F8BC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567" y="3453771"/>
            <a:ext cx="964406" cy="2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10751" hangingPunct="0">
              <a:spcBef>
                <a:spcPct val="50000"/>
              </a:spcBef>
            </a:pPr>
            <a:r>
              <a:rPr lang="en-US" altLang="tr-TR" sz="1266" kern="0">
                <a:solidFill>
                  <a:srgbClr val="858585"/>
                </a:solidFill>
                <a:latin typeface="Helvetica" pitchFamily="2" charset="0"/>
                <a:sym typeface="Marker Felt"/>
              </a:rPr>
              <a:t>Parturition</a:t>
            </a:r>
          </a:p>
        </p:txBody>
      </p:sp>
      <p:sp>
        <p:nvSpPr>
          <p:cNvPr id="140" name="Text Box 69">
            <a:extLst>
              <a:ext uri="{FF2B5EF4-FFF2-40B4-BE49-F238E27FC236}">
                <a16:creationId xmlns:a16="http://schemas.microsoft.com/office/drawing/2014/main" id="{D730A5B7-0CDD-BE45-BBDA-B54410A8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906" y="3882396"/>
            <a:ext cx="841897" cy="2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1266" kern="0">
                <a:solidFill>
                  <a:srgbClr val="858585"/>
                </a:solidFill>
                <a:latin typeface="Helvetica" pitchFamily="2" charset="0"/>
                <a:sym typeface="Marker Felt"/>
              </a:rPr>
              <a:t>Lactation</a:t>
            </a:r>
          </a:p>
        </p:txBody>
      </p:sp>
      <p:sp>
        <p:nvSpPr>
          <p:cNvPr id="141" name="Line 70">
            <a:extLst>
              <a:ext uri="{FF2B5EF4-FFF2-40B4-BE49-F238E27FC236}">
                <a16:creationId xmlns:a16="http://schemas.microsoft.com/office/drawing/2014/main" id="{AEC489A8-55EB-A845-9992-6BA4E3742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6098" y="4150287"/>
            <a:ext cx="7500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42" name="Line 71">
            <a:extLst>
              <a:ext uri="{FF2B5EF4-FFF2-40B4-BE49-F238E27FC236}">
                <a16:creationId xmlns:a16="http://schemas.microsoft.com/office/drawing/2014/main" id="{FBA89FC4-AC92-404E-BD4B-DE2BA1C36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3349" y="4150287"/>
            <a:ext cx="9644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43" name="Line 72">
            <a:extLst>
              <a:ext uri="{FF2B5EF4-FFF2-40B4-BE49-F238E27FC236}">
                <a16:creationId xmlns:a16="http://schemas.microsoft.com/office/drawing/2014/main" id="{1A388EF2-025E-E341-98B5-5644736FF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2095" y="3683711"/>
            <a:ext cx="5581" cy="12166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  <p:sp>
        <p:nvSpPr>
          <p:cNvPr id="144" name="Text Box 75">
            <a:extLst>
              <a:ext uri="{FF2B5EF4-FFF2-40B4-BE49-F238E27FC236}">
                <a16:creationId xmlns:a16="http://schemas.microsoft.com/office/drawing/2014/main" id="{EDD15BE6-1DD3-0E43-8C5E-30226BC7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79" y="2500527"/>
            <a:ext cx="1266693" cy="52508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10751" hangingPunct="0"/>
            <a:r>
              <a:rPr lang="en-US" altLang="tr-TR" sz="2812" kern="0" dirty="0">
                <a:solidFill>
                  <a:srgbClr val="FF00FF"/>
                </a:solidFill>
                <a:latin typeface="Helvetica" pitchFamily="2" charset="0"/>
                <a:sym typeface="Marker Felt"/>
              </a:rPr>
              <a:t>Mating</a:t>
            </a:r>
            <a:endParaRPr lang="en-US" altLang="tr-TR" sz="2812" kern="0" dirty="0">
              <a:solidFill>
                <a:srgbClr val="858585"/>
              </a:solidFill>
              <a:latin typeface="Helvetica" pitchFamily="2" charset="0"/>
              <a:sym typeface="Marker Felt"/>
            </a:endParaRPr>
          </a:p>
        </p:txBody>
      </p:sp>
      <p:sp>
        <p:nvSpPr>
          <p:cNvPr id="145" name="Line 76">
            <a:extLst>
              <a:ext uri="{FF2B5EF4-FFF2-40B4-BE49-F238E27FC236}">
                <a16:creationId xmlns:a16="http://schemas.microsoft.com/office/drawing/2014/main" id="{B14655CF-078D-6C4D-9207-4DF38AABA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8942" y="2864411"/>
            <a:ext cx="53578" cy="15001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10751" hangingPunct="0"/>
            <a:endParaRPr lang="tr-TR" sz="2812" kern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0391302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7D235FE-44B6-9047-A723-426F413C4C18}"/>
              </a:ext>
            </a:extLst>
          </p:cNvPr>
          <p:cNvSpPr txBox="1">
            <a:spLocks noChangeArrowheads="1"/>
          </p:cNvSpPr>
          <p:nvPr/>
        </p:nvSpPr>
        <p:spPr>
          <a:xfrm>
            <a:off x="1783647" y="1508430"/>
            <a:ext cx="8748347" cy="5254778"/>
          </a:xfrm>
          <a:prstGeom prst="rect">
            <a:avLst/>
          </a:prstGeom>
        </p:spPr>
        <p:txBody>
          <a:bodyPr/>
          <a:lstStyle>
            <a:lvl1pPr marL="63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127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190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254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317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381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444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508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571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3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marL="446469" indent="-446469" defTabSz="410751">
              <a:spcBef>
                <a:spcPts val="0"/>
              </a:spcBef>
            </a:pPr>
            <a:r>
              <a:rPr lang="en-US" altLang="tr-TR" sz="2812" kern="0" dirty="0" err="1">
                <a:latin typeface="Marker Felt"/>
              </a:rPr>
              <a:t>Proestrus</a:t>
            </a:r>
            <a:endParaRPr lang="en-US" altLang="tr-TR" sz="2812" kern="0" dirty="0">
              <a:latin typeface="Marker Felt"/>
            </a:endParaRP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2812" kern="0" dirty="0">
                <a:latin typeface="Marker Felt"/>
              </a:rPr>
              <a:t>Estrogen increases due to follicular development</a:t>
            </a:r>
          </a:p>
          <a:p>
            <a:pPr marL="446469" indent="-446469" defTabSz="410751">
              <a:spcBef>
                <a:spcPts val="0"/>
              </a:spcBef>
            </a:pPr>
            <a:r>
              <a:rPr lang="en-US" altLang="tr-TR" sz="2812" kern="0" dirty="0">
                <a:latin typeface="Marker Felt"/>
              </a:rPr>
              <a:t>Estrus</a:t>
            </a: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2812" kern="0" dirty="0">
                <a:latin typeface="Marker Felt"/>
              </a:rPr>
              <a:t>Estrogen high until ovulation</a:t>
            </a: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2812" kern="0" dirty="0">
                <a:latin typeface="Marker Felt"/>
              </a:rPr>
              <a:t>Ovulation 27 </a:t>
            </a:r>
            <a:r>
              <a:rPr lang="en-US" altLang="tr-TR" sz="2812" kern="0" dirty="0" err="1">
                <a:latin typeface="Marker Felt"/>
              </a:rPr>
              <a:t>hr</a:t>
            </a:r>
            <a:r>
              <a:rPr lang="en-US" altLang="tr-TR" sz="2812" kern="0" dirty="0">
                <a:latin typeface="Marker Felt"/>
              </a:rPr>
              <a:t> after mating (vaginal stimulation)</a:t>
            </a:r>
          </a:p>
          <a:p>
            <a:pPr marL="446469" indent="-446469" defTabSz="410751">
              <a:spcBef>
                <a:spcPts val="0"/>
              </a:spcBef>
            </a:pPr>
            <a:r>
              <a:rPr lang="en-US" altLang="tr-TR" sz="2812" kern="0" dirty="0" err="1">
                <a:latin typeface="Marker Felt"/>
              </a:rPr>
              <a:t>Diestrus</a:t>
            </a:r>
            <a:endParaRPr lang="en-US" altLang="tr-TR" sz="2812" kern="0" dirty="0">
              <a:latin typeface="Marker Felt"/>
            </a:endParaRP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2812" kern="0" dirty="0">
                <a:latin typeface="Marker Felt"/>
              </a:rPr>
              <a:t>No Cl if mating does not occur, so no </a:t>
            </a:r>
            <a:r>
              <a:rPr lang="en-US" altLang="tr-TR" sz="2812" kern="0" dirty="0" err="1">
                <a:latin typeface="Marker Felt"/>
              </a:rPr>
              <a:t>diestrus</a:t>
            </a:r>
            <a:endParaRPr lang="en-US" altLang="tr-TR" sz="2812" kern="0" dirty="0">
              <a:latin typeface="Marker Felt"/>
            </a:endParaRP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2812" kern="0" dirty="0">
                <a:latin typeface="Marker Felt"/>
              </a:rPr>
              <a:t>Cl produces progesterone (63 days, peak day 20)</a:t>
            </a:r>
          </a:p>
          <a:p>
            <a:pPr marL="892937" lvl="1" indent="-446469" defTabSz="410751">
              <a:spcBef>
                <a:spcPts val="0"/>
              </a:spcBef>
            </a:pPr>
            <a:r>
              <a:rPr lang="en-US" altLang="tr-TR" sz="2812" kern="0" dirty="0">
                <a:latin typeface="Marker Felt"/>
              </a:rPr>
              <a:t>If pregnancy does not occur or fails, CL life only 1/2 that seen in pregnancy.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82998-569B-2749-A5EE-D7DC125AF78A}"/>
              </a:ext>
            </a:extLst>
          </p:cNvPr>
          <p:cNvSpPr txBox="1">
            <a:spLocks noChangeArrowheads="1"/>
          </p:cNvSpPr>
          <p:nvPr/>
        </p:nvSpPr>
        <p:spPr>
          <a:xfrm>
            <a:off x="1684734" y="160734"/>
            <a:ext cx="8704384" cy="1178719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defTabSz="410751"/>
            <a:r>
              <a:rPr lang="en-US" altLang="tr-TR" sz="5625" kern="0" dirty="0">
                <a:latin typeface="Marker Felt"/>
              </a:rPr>
              <a:t>Hormonal Changes in the Queen</a:t>
            </a:r>
          </a:p>
        </p:txBody>
      </p:sp>
    </p:spTree>
    <p:extLst>
      <p:ext uri="{BB962C8B-B14F-4D97-AF65-F5344CB8AC3E}">
        <p14:creationId xmlns:p14="http://schemas.microsoft.com/office/powerpoint/2010/main" val="38176568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973C7B6-B690-D74D-9D15-7A9BE61125DA}"/>
              </a:ext>
            </a:extLst>
          </p:cNvPr>
          <p:cNvSpPr txBox="1">
            <a:spLocks noChangeArrowheads="1"/>
          </p:cNvSpPr>
          <p:nvPr/>
        </p:nvSpPr>
        <p:spPr>
          <a:xfrm>
            <a:off x="1660005" y="469839"/>
            <a:ext cx="8815662" cy="806331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defTabSz="410751"/>
            <a:r>
              <a:rPr lang="en-US" altLang="tr-TR" sz="5625" kern="0" dirty="0">
                <a:latin typeface="Marker Felt"/>
              </a:rPr>
              <a:t>Mating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9C906B-CA3C-8546-9EC0-FE4777757845}"/>
              </a:ext>
            </a:extLst>
          </p:cNvPr>
          <p:cNvSpPr txBox="1">
            <a:spLocks noChangeArrowheads="1"/>
          </p:cNvSpPr>
          <p:nvPr/>
        </p:nvSpPr>
        <p:spPr>
          <a:xfrm>
            <a:off x="1660005" y="1219933"/>
            <a:ext cx="8815662" cy="4999251"/>
          </a:xfrm>
          <a:prstGeom prst="rect">
            <a:avLst/>
          </a:prstGeom>
        </p:spPr>
        <p:txBody>
          <a:bodyPr/>
          <a:lstStyle>
            <a:lvl1pPr marL="63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127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190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254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317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381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444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5080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5715000" marR="0" indent="-6350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4600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marL="446469" indent="-446469" defTabSz="410751">
              <a:spcBef>
                <a:spcPts val="2953"/>
              </a:spcBef>
            </a:pPr>
            <a:r>
              <a:rPr lang="en-US" altLang="tr-TR" sz="3234" kern="0">
                <a:latin typeface="Marker Felt"/>
              </a:rPr>
              <a:t>Queens call or vocalize (low moaning sound)</a:t>
            </a:r>
          </a:p>
          <a:p>
            <a:pPr marL="892937" lvl="1" indent="-446469" defTabSz="410751">
              <a:spcBef>
                <a:spcPts val="2953"/>
              </a:spcBef>
            </a:pPr>
            <a:r>
              <a:rPr lang="en-US" altLang="tr-TR" sz="3234" kern="0">
                <a:latin typeface="Marker Felt"/>
              </a:rPr>
              <a:t>Owners may think a sign of illness</a:t>
            </a:r>
          </a:p>
          <a:p>
            <a:pPr marL="446469" indent="-446469" defTabSz="410751">
              <a:spcBef>
                <a:spcPts val="2953"/>
              </a:spcBef>
            </a:pPr>
            <a:r>
              <a:rPr lang="en-US" altLang="tr-TR" sz="3234" kern="0">
                <a:latin typeface="Marker Felt"/>
              </a:rPr>
              <a:t>During mating</a:t>
            </a:r>
          </a:p>
          <a:p>
            <a:pPr marL="892937" lvl="1" indent="-446469" defTabSz="410751">
              <a:spcBef>
                <a:spcPts val="2953"/>
              </a:spcBef>
            </a:pPr>
            <a:r>
              <a:rPr lang="en-US" altLang="tr-TR" sz="3234" kern="0">
                <a:latin typeface="Marker Felt"/>
              </a:rPr>
              <a:t>Tom bites neck female</a:t>
            </a:r>
          </a:p>
          <a:p>
            <a:pPr marL="892937" lvl="1" indent="-446469" defTabSz="410751">
              <a:spcBef>
                <a:spcPts val="2953"/>
              </a:spcBef>
            </a:pPr>
            <a:r>
              <a:rPr lang="en-US" altLang="tr-TR" sz="3234" kern="0">
                <a:latin typeface="Marker Felt"/>
              </a:rPr>
              <a:t>With erection penis faces forward</a:t>
            </a:r>
          </a:p>
        </p:txBody>
      </p:sp>
    </p:spTree>
    <p:extLst>
      <p:ext uri="{BB962C8B-B14F-4D97-AF65-F5344CB8AC3E}">
        <p14:creationId xmlns:p14="http://schemas.microsoft.com/office/powerpoint/2010/main" val="19991611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24513-565D-1844-B0DE-C5C0C95D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99" y="180783"/>
            <a:ext cx="5484202" cy="642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D59AF-4DA8-1E42-96B0-0FAC998CE513}"/>
              </a:ext>
            </a:extLst>
          </p:cNvPr>
          <p:cNvSpPr txBox="1">
            <a:spLocks noChangeArrowheads="1"/>
          </p:cNvSpPr>
          <p:nvPr/>
        </p:nvSpPr>
        <p:spPr>
          <a:xfrm>
            <a:off x="1972545" y="655302"/>
            <a:ext cx="2411016" cy="1232297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defTabSz="410751"/>
            <a:r>
              <a:rPr lang="en-US" altLang="tr-TR" sz="2250" kern="0" dirty="0">
                <a:latin typeface="Marker Felt"/>
              </a:rPr>
              <a:t>Erection and Mating</a:t>
            </a:r>
          </a:p>
        </p:txBody>
      </p:sp>
    </p:spTree>
    <p:extLst>
      <p:ext uri="{BB962C8B-B14F-4D97-AF65-F5344CB8AC3E}">
        <p14:creationId xmlns:p14="http://schemas.microsoft.com/office/powerpoint/2010/main" val="28719158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286599-015D-0F4E-8504-2726C6306C64}"/>
              </a:ext>
            </a:extLst>
          </p:cNvPr>
          <p:cNvSpPr/>
          <p:nvPr/>
        </p:nvSpPr>
        <p:spPr>
          <a:xfrm>
            <a:off x="1524000" y="1331206"/>
            <a:ext cx="9311603" cy="44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822" indent="-401822" defTabSz="410751" hangingPunct="0">
              <a:buFont typeface="Arial" panose="020B0604020202020204" pitchFamily="34" charset="0"/>
              <a:buChar char="•"/>
            </a:pPr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Queens call or vocalize (low moaning sound)</a:t>
            </a:r>
          </a:p>
          <a:p>
            <a:pPr marL="0" lvl="5" defTabSz="410751" hangingPunct="0"/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 			Owners may think a sign of illness</a:t>
            </a:r>
          </a:p>
          <a:p>
            <a:pPr marL="401822" indent="-401822" defTabSz="410751" hangingPunct="0">
              <a:buFont typeface="Arial" panose="020B0604020202020204" pitchFamily="34" charset="0"/>
              <a:buChar char="•"/>
            </a:pPr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During mating</a:t>
            </a:r>
          </a:p>
          <a:p>
            <a:pPr marL="0" lvl="1" defTabSz="410751" hangingPunct="0"/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			Tom bites neck female</a:t>
            </a:r>
          </a:p>
          <a:p>
            <a:pPr marL="0" lvl="1" defTabSz="410751" hangingPunct="0"/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			With erection penis faces forward</a:t>
            </a:r>
          </a:p>
          <a:p>
            <a:pPr marL="0" lvl="1" defTabSz="410751" hangingPunct="0"/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			Only lasts 30 seconds to 5 minutes</a:t>
            </a:r>
          </a:p>
          <a:p>
            <a:pPr marL="0" lvl="1" defTabSz="410751" hangingPunct="0"/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			As male dismounts female gives a loud copulatory call and 				Tom retreats</a:t>
            </a:r>
          </a:p>
          <a:p>
            <a:pPr marL="0" lvl="1" defTabSz="410751" hangingPunct="0"/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			Mating occurs 6 - 7 times until queen declines</a:t>
            </a:r>
          </a:p>
          <a:p>
            <a:pPr marL="0" lvl="1" defTabSz="410751" hangingPunct="0"/>
            <a:r>
              <a:rPr lang="en-US" altLang="tr-TR" sz="2812" kern="0" dirty="0">
                <a:solidFill>
                  <a:srgbClr val="858585"/>
                </a:solidFill>
                <a:latin typeface="Marker Felt"/>
                <a:sym typeface="Marker Felt"/>
              </a:rPr>
              <a:t>			May occur for up to 4 days</a:t>
            </a:r>
          </a:p>
        </p:txBody>
      </p:sp>
    </p:spTree>
    <p:extLst>
      <p:ext uri="{BB962C8B-B14F-4D97-AF65-F5344CB8AC3E}">
        <p14:creationId xmlns:p14="http://schemas.microsoft.com/office/powerpoint/2010/main" val="8448980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B4119-5056-A24E-A43D-337C1EF9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701040"/>
            <a:ext cx="9247858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988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171</Words>
  <Application>Microsoft Macintosh PowerPoint</Application>
  <PresentationFormat>Widescreen</PresentationFormat>
  <Paragraphs>56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Chalkduster</vt:lpstr>
      <vt:lpstr>Futura</vt:lpstr>
      <vt:lpstr>Gill Sans</vt:lpstr>
      <vt:lpstr>Helvetica</vt:lpstr>
      <vt:lpstr>Marker Felt</vt:lpstr>
      <vt:lpstr>GraphPaper</vt:lpstr>
      <vt:lpstr>Artificial insemination in Cats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insemination in Cats</dc:title>
  <dc:creator>Microsoft</dc:creator>
  <cp:lastModifiedBy>Microsoft</cp:lastModifiedBy>
  <cp:revision>1</cp:revision>
  <dcterms:created xsi:type="dcterms:W3CDTF">2019-05-07T06:50:11Z</dcterms:created>
  <dcterms:modified xsi:type="dcterms:W3CDTF">2019-05-07T06:53:14Z</dcterms:modified>
</cp:coreProperties>
</file>