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8" r:id="rId3"/>
    <p:sldId id="282" r:id="rId4"/>
    <p:sldId id="283" r:id="rId5"/>
    <p:sldId id="284" r:id="rId6"/>
    <p:sldId id="285" r:id="rId7"/>
    <p:sldId id="279" r:id="rId8"/>
    <p:sldId id="286" r:id="rId9"/>
    <p:sldId id="280" r:id="rId10"/>
    <p:sldId id="287" r:id="rId11"/>
    <p:sldId id="281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2CA2-EA20-40DD-9688-CA9471401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BE916-46F7-4FEB-A2CF-918B395A8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1CE60-D79E-45FD-9E12-5DDA9DB1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E22D6-4EAD-4FF5-BF9B-AF20A56D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33F-645A-4D27-9B59-077AE90C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878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A55D-F79D-4118-AD86-5121A8FA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DAB94-0DAE-4C65-A9DB-8C566A5DF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EE3F-B6F6-4647-BE39-2F4FC0C5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1469F-9772-4F57-85D9-E1CA1920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D3414-11E8-42E3-AF7E-E11D2870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608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80660-DABB-49BB-A004-BEEB93D8B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27F12-35C5-45EE-9E40-7F90D81F8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5FD7-DAB6-45CE-B1F6-D4CAB3C4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E841D-4952-4934-AD65-E65F450C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DD987-4B64-4F31-8320-5E77C063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758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39AC-247E-43C0-81F5-4751FFB9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3DF06-F698-4EE9-87B4-3AB7F20FF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00416-1D90-46A4-950A-E215592E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53A2A-03EB-4FB3-B6CB-42012712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2A99A-3A61-43FE-9878-4B8A7F3C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684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F957-F4C7-4D99-B9F9-965D21EA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A987B-5CF2-43EF-99C6-97766A2CA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F783-B92B-4AD3-9603-22E7DA73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59035-D5FB-45CC-8323-A954DB15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3C33-F8BA-4A74-91B3-73618950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21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8C37-7CA3-4984-8AA3-D6B0B466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A8838-353F-4702-A176-B8DA7BD78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FDC4E-741A-437B-A041-EE1257F7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91A6D-D08C-40B6-B0E1-05D30F84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64A3F-BA7F-4D35-8DB5-F82FDDDA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D1546-5E0C-4AFE-9137-A475957E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457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6D25-7E08-49F3-9838-540CBC4F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74C7A-D094-4D8E-8B3E-BDEF8E7AD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EAFB-C138-486F-B045-0B29F2B24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F2B47-B2ED-4EE6-BE71-81066CC71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7B25A-CD01-4FE1-BD98-623419C16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733389-A5F7-47C9-998F-D79ECEFC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0225A-E599-4A99-B8EF-D6B20E6C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3AE14-042A-427C-ADC1-C25037C7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702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5B6F-8DF9-4CC8-A916-FFDDEAF9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03DF4-E780-4708-81A6-72D496AA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58A59-26BC-4D31-9848-6E07A1A4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80C4A-58A6-4A49-8A05-C66DA315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408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44CBD-B68C-466B-9AB4-410C9651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C3D83-417F-464C-A204-C08F3C3F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2B5E6-A49E-491A-9897-AFB2B467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017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6EFE-01E7-4206-9AEF-3C361257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FA37-4954-49EA-9FB5-BFC1367E4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D44A-3FA6-4915-9FD8-C5A930D05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8CC60-04E9-48DB-A07C-146BC128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171F2-0C38-4FF0-8C8D-12DBC46C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3EE02-B00E-4D95-AA63-19C946D7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261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8E56-5844-4C1C-AE9B-EC5591AD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15097-18B8-4942-8CCF-AC6E741D0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F82BA-0465-4A65-86A4-C8C66214A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546F7-A4F2-4097-8239-71C60E9D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EBD93-23CC-434F-873E-F483ED0F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5E754-A595-42D7-96EF-D6C87DD3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89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DED5E-5CC5-457F-8223-6A18B324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DFD8F-751D-4625-97C9-91E6A938D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3745C-21D0-480A-B927-FBD0ADEB8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3AD37-2DBA-46EF-B35F-1020EDF0F3D6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505C2-F781-42B2-9510-73944F09C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FD841-2043-4B42-8C49-2626FA9CF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7161-A3C7-4C33-AB95-2DD2E819768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218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HSaq8OOB2g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hyperlink" Target="https://www.youtube.com/watch?v=6FdGEia89aQ&amp;t=10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2807" y="3783106"/>
            <a:ext cx="9448800" cy="2246501"/>
          </a:xfrm>
        </p:spPr>
        <p:txBody>
          <a:bodyPr/>
          <a:lstStyle/>
          <a:p>
            <a:r>
              <a:rPr lang="pt-PT" b="1" dirty="0"/>
              <a:t>ISP 420 – Portekiz </a:t>
            </a:r>
            <a:r>
              <a:rPr lang="tr-TR" b="1" dirty="0"/>
              <a:t>Kültürü </a:t>
            </a:r>
            <a:r>
              <a:rPr lang="pt-PT" b="1" dirty="0"/>
              <a:t>|   Cultura Portuguesa 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Resim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47" y="874021"/>
            <a:ext cx="1238627" cy="12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99202" y="2529469"/>
            <a:ext cx="12339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Sub-Departamento de Língua Portuguesa | Faculdade de Línguas, História e Geografia |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DE ANKARA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1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981038" cy="832919"/>
          </a:xfrm>
        </p:spPr>
        <p:txBody>
          <a:bodyPr/>
          <a:lstStyle/>
          <a:p>
            <a:pPr marL="514350" indent="-514350"/>
            <a:r>
              <a:rPr lang="pt-PT" dirty="0"/>
              <a:t>The Social Critique of Eça de Queiroz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39" y="3037438"/>
            <a:ext cx="3412381" cy="382056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88" y="92420"/>
            <a:ext cx="2083682" cy="30374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" y="3083648"/>
            <a:ext cx="7456283" cy="37281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2" y="1029976"/>
            <a:ext cx="3777595" cy="2292431"/>
          </a:xfrm>
          <a:prstGeom prst="rect">
            <a:avLst/>
          </a:prstGeom>
        </p:spPr>
      </p:pic>
      <p:pic>
        <p:nvPicPr>
          <p:cNvPr id="9" name="Imagem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" y="754796"/>
            <a:ext cx="1848368" cy="28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PT" dirty="0"/>
              <a:t>Orpheu and Pessoa: Modernism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93" y="1218406"/>
            <a:ext cx="2371725" cy="19335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01" y="0"/>
            <a:ext cx="2857899" cy="4163006"/>
          </a:xfrm>
          <a:prstGeom prst="rect">
            <a:avLst/>
          </a:prstGeom>
        </p:spPr>
      </p:pic>
      <p:pic>
        <p:nvPicPr>
          <p:cNvPr id="6" name="Imagem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13" y="1176386"/>
            <a:ext cx="2333625" cy="19621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2" y="3581400"/>
            <a:ext cx="4927600" cy="3276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63" y="4173720"/>
            <a:ext cx="4316029" cy="24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030" y="93521"/>
            <a:ext cx="10515600" cy="1325563"/>
          </a:xfrm>
        </p:spPr>
        <p:txBody>
          <a:bodyPr/>
          <a:lstStyle/>
          <a:p>
            <a:r>
              <a:rPr lang="pt-PT" dirty="0"/>
              <a:t>Quatro constantes culturais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938" y="1690687"/>
            <a:ext cx="6703337" cy="543438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PT" dirty="0"/>
              <a:t>Origem Exemplar: 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The moral foundation of the country.</a:t>
            </a:r>
          </a:p>
          <a:p>
            <a:r>
              <a:rPr lang="pt-PT" dirty="0"/>
              <a:t>The rise of the country and independent nation;</a:t>
            </a:r>
          </a:p>
          <a:p>
            <a:r>
              <a:rPr lang="pt-PT" i="1" dirty="0"/>
              <a:t>A reconquista</a:t>
            </a:r>
            <a:r>
              <a:rPr lang="pt-PT" dirty="0"/>
              <a:t>;</a:t>
            </a:r>
          </a:p>
          <a:p>
            <a:r>
              <a:rPr lang="pt-PT" b="1" dirty="0"/>
              <a:t>The complex of Viriato (complexo Viriatino) </a:t>
            </a:r>
            <a:r>
              <a:rPr lang="pt-PT" dirty="0"/>
              <a:t>– ‘guerreiro nobre’ lusitano contra o ocupante estrangeiro. </a:t>
            </a:r>
          </a:p>
          <a:p>
            <a:r>
              <a:rPr lang="pt-PT" dirty="0"/>
              <a:t>O Portugal de Camões destinado </a:t>
            </a:r>
            <a:r>
              <a:rPr lang="pt-PT" i="1" dirty="0"/>
              <a:t>a Descobrir</a:t>
            </a:r>
          </a:p>
          <a:p>
            <a:pPr marL="514350" indent="-514350">
              <a:buAutoNum type="arabicPeriod"/>
            </a:pPr>
            <a:endParaRPr lang="pt-PT" dirty="0"/>
          </a:p>
          <a:p>
            <a:pPr marL="514350" indent="-514350">
              <a:buAutoNum type="arabicPeriod"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16" y="1268830"/>
            <a:ext cx="4381877" cy="54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5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Quatro constantes culturais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703" y="1481592"/>
            <a:ext cx="6839140" cy="5227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2. Nação Superior: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Sebastianismo – failure of Alcácer-Quibir;</a:t>
            </a:r>
          </a:p>
          <a:p>
            <a:r>
              <a:rPr lang="pt-PT" dirty="0"/>
              <a:t>Lost of Independence;</a:t>
            </a:r>
          </a:p>
          <a:p>
            <a:r>
              <a:rPr lang="pt-PT" dirty="0"/>
              <a:t>O Nevoeiro / Encoberto;</a:t>
            </a:r>
          </a:p>
          <a:p>
            <a:r>
              <a:rPr lang="pt-PT" dirty="0"/>
              <a:t>Padre António Vieira e Quinto Império</a:t>
            </a:r>
          </a:p>
          <a:p>
            <a:r>
              <a:rPr lang="pt-PT" dirty="0"/>
              <a:t>“É a hora!” de Pessoa</a:t>
            </a:r>
          </a:p>
          <a:p>
            <a:r>
              <a:rPr lang="pt-PT" dirty="0"/>
              <a:t>Complex of Vieira – ‘Complexo Vieirino’ – to wish more than the possible – País suspenso no tempo. </a:t>
            </a:r>
          </a:p>
          <a:p>
            <a:endParaRPr lang="pt-PT" dirty="0"/>
          </a:p>
          <a:p>
            <a:pPr marL="514350" indent="-514350">
              <a:buAutoNum type="arabicPeriod"/>
            </a:pPr>
            <a:endParaRPr lang="pt-PT" dirty="0"/>
          </a:p>
          <a:p>
            <a:pPr marL="514350" indent="-514350">
              <a:buAutoNum type="arabicPeriod"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50" y="1690688"/>
            <a:ext cx="3371647" cy="47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PT" dirty="0"/>
              <a:t>Quatro constantes culturais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030" y="875874"/>
            <a:ext cx="7572469" cy="598212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pt-PT" dirty="0"/>
          </a:p>
          <a:p>
            <a:pPr marL="0" indent="0">
              <a:buNone/>
            </a:pPr>
            <a:r>
              <a:rPr lang="pt-PT" dirty="0"/>
              <a:t>3. Nação Inferior: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Domination of the Church of the portuguese colective mentality;</a:t>
            </a:r>
          </a:p>
          <a:p>
            <a:r>
              <a:rPr lang="pt-PT" dirty="0"/>
              <a:t>Dependency of the gold of Brazil;</a:t>
            </a:r>
          </a:p>
          <a:p>
            <a:r>
              <a:rPr lang="pt-PT" dirty="0"/>
              <a:t>Causes of Decadence (Antero de Quental) </a:t>
            </a:r>
          </a:p>
          <a:p>
            <a:r>
              <a:rPr lang="pt-PT" dirty="0"/>
              <a:t> Decay of Lisboa (earthquake 1755)</a:t>
            </a:r>
          </a:p>
          <a:p>
            <a:r>
              <a:rPr lang="pt-PT" dirty="0"/>
              <a:t>Marquês de Pombal – believe that the people were in civilizational inferiority and needed the influences from Europe – Enlightenment – creation of modern Bureaucracy – Liberal Revolution and modernism born here – </a:t>
            </a:r>
            <a:r>
              <a:rPr lang="pt-PT" b="1" dirty="0"/>
              <a:t>‘Complexo Pombalino’</a:t>
            </a:r>
          </a:p>
          <a:p>
            <a:pPr marL="514350" indent="-514350">
              <a:buAutoNum type="arabicPeriod"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24" y="606581"/>
            <a:ext cx="3706380" cy="6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0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4869"/>
            <a:ext cx="10515600" cy="1325563"/>
          </a:xfrm>
        </p:spPr>
        <p:txBody>
          <a:bodyPr/>
          <a:lstStyle/>
          <a:p>
            <a:r>
              <a:rPr lang="pt-PT" dirty="0"/>
              <a:t>Quatro constantes culturais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46753"/>
            <a:ext cx="11977735" cy="329863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endParaRPr lang="pt-PT" dirty="0"/>
          </a:p>
          <a:p>
            <a:pPr marL="0" indent="0">
              <a:buNone/>
            </a:pPr>
            <a:r>
              <a:rPr lang="pt-PT" dirty="0"/>
              <a:t>4. Canibalismo Cultural:</a:t>
            </a:r>
          </a:p>
          <a:p>
            <a:pPr marL="0" indent="0">
              <a:buNone/>
            </a:pPr>
            <a:endParaRPr lang="pt-PT" dirty="0"/>
          </a:p>
          <a:p>
            <a:pPr algn="just"/>
            <a:r>
              <a:rPr lang="pt-PT" dirty="0"/>
              <a:t>To define 400 years from 1580 (lost of independence) and 1980 (before accession to EEC – now EU): To define the modern and contemporary portuguese culture as each new doctrine is ‘devouring’ and destroying the ones before;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Each new current condemning the olds as heretical and destroying them in favour of their own ideas: Inquisition; Pombal; Republicans; Estado Novo de Salazar; Socialists; Anarquists; Evangelists; Communists before 1974 revolution. ‘Complexo Canibalista’. </a:t>
            </a:r>
            <a:endParaRPr lang="en-GB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9" y="4045390"/>
            <a:ext cx="4218915" cy="28126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31" y="4128232"/>
            <a:ext cx="2020367" cy="26184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5" y="4317811"/>
            <a:ext cx="45243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832" y="356072"/>
            <a:ext cx="10515600" cy="1325563"/>
          </a:xfrm>
        </p:spPr>
        <p:txBody>
          <a:bodyPr/>
          <a:lstStyle/>
          <a:p>
            <a:r>
              <a:rPr lang="pt-PT" dirty="0"/>
              <a:t>Current cultural situation: ‘um intervalo civilizacional’ 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261" y="1893526"/>
            <a:ext cx="5924739" cy="4964474"/>
          </a:xfrm>
        </p:spPr>
        <p:txBody>
          <a:bodyPr/>
          <a:lstStyle/>
          <a:p>
            <a:pPr algn="just"/>
            <a:r>
              <a:rPr lang="pt-PT" dirty="0"/>
              <a:t>The european modernization after the 1980s marked profound changes in the fundamental institutions of Portugal.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At the political, economical, geopolitical, cultural and social levels:</a:t>
            </a:r>
          </a:p>
          <a:p>
            <a:pPr marL="0" indent="0" algn="just">
              <a:buNone/>
            </a:pPr>
            <a:r>
              <a:rPr lang="pt-PT" dirty="0"/>
              <a:t>The changes at this 5 levels updated historically the country and socially the country was europeanized (to be developed further classes.)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05" y="2190938"/>
            <a:ext cx="5776365" cy="39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9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The founder of Modern Literature: Almeida Garret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1900"/>
            <a:ext cx="7668285" cy="53061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dirty="0"/>
              <a:t>The same ideological and civic struggle to ‘question Portugal’;</a:t>
            </a:r>
          </a:p>
          <a:p>
            <a:pPr algn="just"/>
            <a:r>
              <a:rPr lang="pt-PT" dirty="0"/>
              <a:t>Founder of modernism and transition to realism;</a:t>
            </a:r>
          </a:p>
          <a:p>
            <a:pPr algn="just"/>
            <a:r>
              <a:rPr lang="pt-PT" dirty="0"/>
              <a:t>A writer who attempts a synthesis between the two conflictual visions of portuguese culture and thought;</a:t>
            </a:r>
          </a:p>
          <a:p>
            <a:pPr algn="just"/>
            <a:r>
              <a:rPr lang="pt-PT" dirty="0"/>
              <a:t>In one side inspired by the romantism of european (especially English) literature but also na extense knowledge of the classics;</a:t>
            </a:r>
          </a:p>
          <a:p>
            <a:pPr algn="just"/>
            <a:r>
              <a:rPr lang="pt-PT" dirty="0"/>
              <a:t>In another side gathering the portuguese oral tradition, the folklore and popular literature ‘O Romanceiro’, to express it as portuguese heritage.</a:t>
            </a:r>
          </a:p>
          <a:p>
            <a:pPr algn="just"/>
            <a:r>
              <a:rPr lang="pt-PT" dirty="0"/>
              <a:t> A man of letters, politics and civic intervention for a ‘new country’ out of the decadent look bakwards. 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37" y="1551900"/>
            <a:ext cx="3892898" cy="50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The founder of Modern Literature: Almeida Garret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2" y="1573935"/>
            <a:ext cx="6873454" cy="5160477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33" y="1229101"/>
            <a:ext cx="3512387" cy="55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marL="514350" indent="-514350"/>
            <a:r>
              <a:rPr lang="pt-PT" dirty="0"/>
              <a:t>The Europeism/ Cosmopolitism and Realism: Eça de Queiroz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7272"/>
            <a:ext cx="8401616" cy="5430727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Deeply influenced by the European culture (lived in France and Englad) – portraits portuguese bourgeois and aristocratic society;</a:t>
            </a:r>
          </a:p>
          <a:p>
            <a:r>
              <a:rPr lang="pt-PT" dirty="0"/>
              <a:t>Concerned with the cultural and political role of Portugal in Europe (context of </a:t>
            </a:r>
            <a:r>
              <a:rPr lang="pt-PT" i="1" dirty="0"/>
              <a:t>fin-de-siècle – cultural and racial decline – imperial questions);</a:t>
            </a:r>
          </a:p>
          <a:p>
            <a:r>
              <a:rPr lang="pt-PT" dirty="0"/>
              <a:t>Themes: so-called aristocratic but Bourgeois petty Lisbon; Portugal History – imperial decline – towards end of Monarchy; </a:t>
            </a:r>
          </a:p>
          <a:p>
            <a:r>
              <a:rPr lang="pt-PT" dirty="0"/>
              <a:t>Ironical/satyrical/critical aproach to the dialectics between the two conflictual visions: </a:t>
            </a:r>
          </a:p>
          <a:p>
            <a:pPr marL="0" indent="0">
              <a:buNone/>
            </a:pPr>
            <a:r>
              <a:rPr lang="pt-PT" dirty="0"/>
              <a:t>«– Lisboa é Portugal – gritou o outro. – Fora de Lisboa não há nada. O país está todo entre a Arcada e S. Bento!...» Não tenho ideia de ver tal «paisagem» (</a:t>
            </a:r>
            <a:r>
              <a:rPr lang="en-GB" i="1" dirty="0" err="1"/>
              <a:t>Os</a:t>
            </a:r>
            <a:r>
              <a:rPr lang="en-GB" i="1" dirty="0"/>
              <a:t> </a:t>
            </a:r>
            <a:r>
              <a:rPr lang="en-GB" i="1" dirty="0" err="1"/>
              <a:t>Maias</a:t>
            </a:r>
            <a:r>
              <a:rPr lang="en-GB" dirty="0"/>
              <a:t>, cap. VI)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46" y="807174"/>
            <a:ext cx="2731214" cy="30043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41" y="3929089"/>
            <a:ext cx="2573290" cy="28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9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Quatro constantes culturais</vt:lpstr>
      <vt:lpstr>Quatro constantes culturais</vt:lpstr>
      <vt:lpstr>Quatro constantes culturais</vt:lpstr>
      <vt:lpstr>Quatro constantes culturais</vt:lpstr>
      <vt:lpstr>Current cultural situation: ‘um intervalo civilizacional’ </vt:lpstr>
      <vt:lpstr>The founder of Modern Literature: Almeida Garret</vt:lpstr>
      <vt:lpstr>The founder of Modern Literature: Almeida Garret</vt:lpstr>
      <vt:lpstr>The Europeism/ Cosmopolitism and Realism: Eça de Queiroz</vt:lpstr>
      <vt:lpstr>The Social Critique of Eça de Queiroz</vt:lpstr>
      <vt:lpstr>Orpheu and Pessoa: Modernism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Duarte</dc:creator>
  <cp:lastModifiedBy>José Duarte</cp:lastModifiedBy>
  <cp:revision>1</cp:revision>
  <dcterms:created xsi:type="dcterms:W3CDTF">2020-05-04T12:33:15Z</dcterms:created>
  <dcterms:modified xsi:type="dcterms:W3CDTF">2020-05-04T12:33:50Z</dcterms:modified>
</cp:coreProperties>
</file>