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ssical_Arabic" TargetMode="External"/><Relationship Id="rId2" Type="http://schemas.openxmlformats.org/officeDocument/2006/relationships/hyperlink" Target="http://en.wikipedia.org/wiki/Al-Qatta'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inar" TargetMode="External"/><Relationship Id="rId5" Type="http://schemas.openxmlformats.org/officeDocument/2006/relationships/hyperlink" Target="http://en.wikipedia.org/wiki/Emirate" TargetMode="External"/><Relationship Id="rId4" Type="http://schemas.openxmlformats.org/officeDocument/2006/relationships/hyperlink" Target="http://en.wikipedia.org/wiki/Turkic_langua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lipha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prus" TargetMode="External"/><Relationship Id="rId2" Type="http://schemas.openxmlformats.org/officeDocument/2006/relationships/hyperlink" Target="http://en.wikipedia.org/wiki/Hij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re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urkish_people" TargetMode="External"/><Relationship Id="rId2" Type="http://schemas.openxmlformats.org/officeDocument/2006/relationships/hyperlink" Target="http://en.wikipedia.org/wiki/Caliph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lavery_in_Isl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-Qatta'i" TargetMode="External"/><Relationship Id="rId2" Type="http://schemas.openxmlformats.org/officeDocument/2006/relationships/hyperlink" Target="http://en.wikipedia.org/wiki/Fust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osque_of_ibn_Tulu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167"/>
            <a:ext cx="7772400" cy="27862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First Semi-Independent Turkish Islamic States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Vassals of the Abbasid Caliphate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3409"/>
            <a:ext cx="6400800" cy="335748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err="1" smtClean="0">
                <a:solidFill>
                  <a:srgbClr val="0000FF"/>
                </a:solidFill>
              </a:rPr>
              <a:t>Tulunid</a:t>
            </a:r>
            <a:r>
              <a:rPr lang="en-US" b="1" dirty="0" smtClean="0">
                <a:solidFill>
                  <a:srgbClr val="0000FF"/>
                </a:solidFill>
              </a:rPr>
              <a:t> Dynasty 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of Ahmad b. </a:t>
            </a:r>
            <a:r>
              <a:rPr lang="en-US" dirty="0" err="1" smtClean="0"/>
              <a:t>Tolun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459" r="-13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21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of Ahmad b. </a:t>
            </a:r>
            <a:r>
              <a:rPr lang="en-US" dirty="0" err="1" smtClean="0"/>
              <a:t>Tolun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58" b="-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8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Tulunids</a:t>
            </a:r>
            <a:r>
              <a:rPr lang="en-US" b="1" dirty="0" smtClean="0">
                <a:solidFill>
                  <a:srgbClr val="FF0000"/>
                </a:solidFill>
              </a:rPr>
              <a:t> 868-905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r="1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01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6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 information on the </a:t>
            </a:r>
            <a:r>
              <a:rPr lang="en-US" b="1" dirty="0" err="1" smtClean="0">
                <a:solidFill>
                  <a:srgbClr val="FF0000"/>
                </a:solidFill>
              </a:rPr>
              <a:t>Tulunids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736"/>
            <a:ext cx="8229600" cy="499442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Capital</a:t>
            </a:r>
            <a:r>
              <a:rPr lang="en-US" dirty="0"/>
              <a:t>: </a:t>
            </a:r>
            <a:r>
              <a:rPr lang="en-US" dirty="0">
                <a:hlinkClick r:id="rId2" tooltip="Al-Qatta'i"/>
              </a:rPr>
              <a:t>al-Qatta'i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Languages</a:t>
            </a:r>
            <a:r>
              <a:rPr lang="en-US" dirty="0"/>
              <a:t>: </a:t>
            </a:r>
            <a:r>
              <a:rPr lang="en-US" dirty="0">
                <a:hlinkClick r:id="rId3" tooltip="Classical Arabic"/>
              </a:rPr>
              <a:t>Arabic</a:t>
            </a:r>
            <a:r>
              <a:rPr lang="en-US" dirty="0"/>
              <a:t> (predominant), </a:t>
            </a:r>
            <a:r>
              <a:rPr lang="en-US" dirty="0">
                <a:hlinkClick r:id="rId4" tooltip="Turkic language"/>
              </a:rPr>
              <a:t>Turkish</a:t>
            </a:r>
            <a:r>
              <a:rPr lang="en-US" dirty="0"/>
              <a:t> (palace, army) </a:t>
            </a:r>
            <a:endParaRPr lang="en-US" dirty="0" smtClean="0"/>
          </a:p>
          <a:p>
            <a:r>
              <a:rPr lang="en-US" b="1" dirty="0" smtClean="0"/>
              <a:t>Religion</a:t>
            </a:r>
            <a:r>
              <a:rPr lang="en-US" b="1" dirty="0"/>
              <a:t>: </a:t>
            </a:r>
            <a:r>
              <a:rPr lang="en-US" dirty="0"/>
              <a:t>Islam (predominant), Coptic Christians </a:t>
            </a:r>
            <a:endParaRPr lang="en-US" dirty="0" smtClean="0"/>
          </a:p>
          <a:p>
            <a:r>
              <a:rPr lang="en-US" b="1" dirty="0" smtClean="0"/>
              <a:t>Government</a:t>
            </a:r>
            <a:r>
              <a:rPr lang="en-US" dirty="0"/>
              <a:t>: </a:t>
            </a:r>
            <a:r>
              <a:rPr lang="en-US" dirty="0">
                <a:hlinkClick r:id="rId5" tooltip="Emirate"/>
              </a:rPr>
              <a:t>Emirate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Emirs: </a:t>
            </a:r>
            <a:r>
              <a:rPr lang="en-US" dirty="0" smtClean="0"/>
              <a:t>868–884 </a:t>
            </a:r>
            <a:r>
              <a:rPr lang="en-US" dirty="0" err="1" smtClean="0"/>
              <a:t>Aḥmad</a:t>
            </a:r>
            <a:r>
              <a:rPr lang="en-US" dirty="0" smtClean="0"/>
              <a:t> b. </a:t>
            </a:r>
            <a:r>
              <a:rPr lang="en-US" dirty="0" err="1" smtClean="0"/>
              <a:t>Ṭūlūn</a:t>
            </a:r>
            <a:r>
              <a:rPr lang="en-US" dirty="0" smtClean="0"/>
              <a:t> - 884–896 </a:t>
            </a:r>
            <a:r>
              <a:rPr lang="en-US" dirty="0" err="1" smtClean="0"/>
              <a:t>Ḵh̲umārawayh</a:t>
            </a:r>
            <a:r>
              <a:rPr lang="en-US" dirty="0" smtClean="0"/>
              <a:t>, </a:t>
            </a:r>
            <a:r>
              <a:rPr lang="en-US" dirty="0" err="1" smtClean="0"/>
              <a:t>Jaysh</a:t>
            </a:r>
            <a:r>
              <a:rPr lang="en-US" dirty="0" smtClean="0"/>
              <a:t>, </a:t>
            </a:r>
            <a:r>
              <a:rPr lang="en-US" dirty="0" err="1" smtClean="0"/>
              <a:t>Harun</a:t>
            </a:r>
            <a:endParaRPr lang="en-US" dirty="0" smtClean="0"/>
          </a:p>
          <a:p>
            <a:r>
              <a:rPr lang="en-US" b="1" dirty="0" smtClean="0"/>
              <a:t>Currency</a:t>
            </a:r>
            <a:r>
              <a:rPr lang="en-US" dirty="0"/>
              <a:t>: </a:t>
            </a:r>
            <a:r>
              <a:rPr lang="en-US" dirty="0">
                <a:hlinkClick r:id="rId6" tooltip="Dinar"/>
              </a:rPr>
              <a:t>Dinar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Area: 900 est</a:t>
            </a:r>
            <a:r>
              <a:rPr lang="en-US" dirty="0"/>
              <a:t>. 1,500,000 km² </a:t>
            </a:r>
          </a:p>
        </p:txBody>
      </p:sp>
    </p:spTree>
    <p:extLst>
      <p:ext uri="{BB962C8B-B14F-4D97-AF65-F5344CB8AC3E}">
        <p14:creationId xmlns:p14="http://schemas.microsoft.com/office/powerpoint/2010/main" val="69423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place of </a:t>
            </a:r>
            <a:r>
              <a:rPr lang="en-US" b="1" dirty="0" err="1" smtClean="0">
                <a:solidFill>
                  <a:srgbClr val="FF0000"/>
                </a:solidFill>
              </a:rPr>
              <a:t>Tulunids</a:t>
            </a:r>
            <a:r>
              <a:rPr lang="en-US" b="1" dirty="0" smtClean="0">
                <a:solidFill>
                  <a:srgbClr val="FF0000"/>
                </a:solidFill>
              </a:rPr>
              <a:t> in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 </a:t>
            </a:r>
            <a:r>
              <a:rPr lang="en-US" b="1" dirty="0" err="1"/>
              <a:t>Tulunids</a:t>
            </a:r>
            <a:r>
              <a:rPr lang="en-US" dirty="0"/>
              <a:t> / </a:t>
            </a:r>
            <a:r>
              <a:rPr lang="en-US" dirty="0" err="1"/>
              <a:t>Tūlūnids</a:t>
            </a:r>
            <a:r>
              <a:rPr lang="en-US" dirty="0"/>
              <a:t> were the first </a:t>
            </a:r>
            <a:r>
              <a:rPr lang="en-US" dirty="0" smtClean="0"/>
              <a:t>Muslim Turkish independent </a:t>
            </a:r>
            <a:r>
              <a:rPr lang="en-US" dirty="0"/>
              <a:t>dynasty to </a:t>
            </a:r>
            <a:r>
              <a:rPr lang="en-US" dirty="0" smtClean="0"/>
              <a:t>rule Muslim Egypt. </a:t>
            </a:r>
          </a:p>
          <a:p>
            <a:r>
              <a:rPr lang="en-US" dirty="0" smtClean="0"/>
              <a:t>They </a:t>
            </a:r>
            <a:r>
              <a:rPr lang="en-US" dirty="0"/>
              <a:t>ruled the country, as well as much </a:t>
            </a:r>
            <a:r>
              <a:rPr lang="en-US" dirty="0" smtClean="0"/>
              <a:t>of Syria, </a:t>
            </a:r>
            <a:r>
              <a:rPr lang="en-US" dirty="0"/>
              <a:t>from 868, when they broke away from the central authority of the Abbasid dynasty that ruled the </a:t>
            </a:r>
            <a:r>
              <a:rPr lang="en-US" dirty="0">
                <a:hlinkClick r:id="rId2" tooltip="Caliphate"/>
              </a:rPr>
              <a:t>Caliphate</a:t>
            </a:r>
            <a:r>
              <a:rPr lang="en-US" dirty="0"/>
              <a:t> during that time, until 905, when the Abbasids restored the </a:t>
            </a:r>
            <a:r>
              <a:rPr lang="en-US" dirty="0" err="1"/>
              <a:t>Tulunid</a:t>
            </a:r>
            <a:r>
              <a:rPr lang="en-US" dirty="0"/>
              <a:t> domains to their control.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Ahmad bin </a:t>
            </a:r>
            <a:r>
              <a:rPr lang="en-US" b="1" dirty="0" err="1" smtClean="0">
                <a:solidFill>
                  <a:srgbClr val="FF0000"/>
                </a:solidFill>
              </a:rPr>
              <a:t>Tulun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17" y="998648"/>
            <a:ext cx="8754072" cy="5461742"/>
          </a:xfrm>
        </p:spPr>
        <p:txBody>
          <a:bodyPr>
            <a:normAutofit fontScale="92500"/>
          </a:bodyPr>
          <a:lstStyle/>
          <a:p>
            <a:r>
              <a:rPr lang="en-US" dirty="0"/>
              <a:t>In the late 9th century, internal conflict amongst the Abbasids meant that control of the outlying areas of the empire was increasingly </a:t>
            </a:r>
            <a:r>
              <a:rPr lang="en-US" dirty="0" smtClean="0"/>
              <a:t>tenuous/</a:t>
            </a:r>
            <a:r>
              <a:rPr lang="en-US" dirty="0" err="1" smtClean="0"/>
              <a:t>faragile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868: </a:t>
            </a:r>
            <a:r>
              <a:rPr lang="en-US" dirty="0"/>
              <a:t>the Turkish </a:t>
            </a:r>
            <a:r>
              <a:rPr lang="en-US" dirty="0" smtClean="0"/>
              <a:t>officer</a:t>
            </a:r>
            <a:r>
              <a:rPr lang="en-US" dirty="0"/>
              <a:t> </a:t>
            </a:r>
            <a:r>
              <a:rPr lang="en-US" b="1" dirty="0"/>
              <a:t>Ahmad </a:t>
            </a:r>
            <a:r>
              <a:rPr lang="en-US" b="1" dirty="0" err="1"/>
              <a:t>ibn</a:t>
            </a:r>
            <a:r>
              <a:rPr lang="en-US" b="1" dirty="0"/>
              <a:t> </a:t>
            </a:r>
            <a:r>
              <a:rPr lang="en-US" b="1" dirty="0" err="1"/>
              <a:t>Tulun</a:t>
            </a:r>
            <a:r>
              <a:rPr lang="en-US" b="1" dirty="0"/>
              <a:t> </a:t>
            </a:r>
            <a:r>
              <a:rPr lang="en-US" dirty="0"/>
              <a:t>established himself as an independent governor/</a:t>
            </a:r>
            <a:r>
              <a:rPr lang="en-US" dirty="0" err="1"/>
              <a:t>wali</a:t>
            </a:r>
            <a:r>
              <a:rPr lang="en-US" dirty="0"/>
              <a:t> of Egypt.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subsequently achieved nominal autonomy from the central government.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his reign (868–884) and those of his successors, the </a:t>
            </a:r>
            <a:r>
              <a:rPr lang="en-US" dirty="0" err="1"/>
              <a:t>Tulunid</a:t>
            </a:r>
            <a:r>
              <a:rPr lang="en-US" dirty="0"/>
              <a:t> domains were expanded to include Jordan Rift Valley, as well as </a:t>
            </a:r>
            <a:r>
              <a:rPr lang="en-US" dirty="0">
                <a:hlinkClick r:id="rId2" tooltip="Hijaz"/>
              </a:rPr>
              <a:t>Hijaz</a:t>
            </a:r>
            <a:r>
              <a:rPr lang="en-US" dirty="0"/>
              <a:t>, </a:t>
            </a:r>
            <a:r>
              <a:rPr lang="en-US" dirty="0">
                <a:hlinkClick r:id="rId3" tooltip="Cyprus"/>
              </a:rPr>
              <a:t>Cyprus</a:t>
            </a:r>
            <a:r>
              <a:rPr lang="en-US" dirty="0"/>
              <a:t> and </a:t>
            </a:r>
            <a:r>
              <a:rPr lang="en-US" dirty="0">
                <a:hlinkClick r:id="rId4" tooltip="Crete"/>
              </a:rPr>
              <a:t>Crete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3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Post-Ahmad Period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687"/>
            <a:ext cx="8229600" cy="58069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/>
              <a:t>son </a:t>
            </a:r>
            <a:r>
              <a:rPr lang="en-US" b="1" dirty="0" err="1" smtClean="0"/>
              <a:t>Khumarawayh</a:t>
            </a:r>
            <a:r>
              <a:rPr lang="en-US" dirty="0" err="1" smtClean="0"/>
              <a:t>’s</a:t>
            </a:r>
            <a:r>
              <a:rPr lang="en-US" dirty="0" smtClean="0"/>
              <a:t>, military </a:t>
            </a:r>
            <a:r>
              <a:rPr lang="en-US" dirty="0"/>
              <a:t>and diplomatic achievements made him a major player in the Middle Eastern political stage.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Abbasids affirmed their recognition of the </a:t>
            </a:r>
            <a:r>
              <a:rPr lang="en-US" dirty="0" err="1"/>
              <a:t>Tulunids</a:t>
            </a:r>
            <a:r>
              <a:rPr lang="en-US" dirty="0"/>
              <a:t> as legitimate rulers, and the dynasty's status as vassals to the </a:t>
            </a:r>
            <a:r>
              <a:rPr lang="en-US" dirty="0">
                <a:hlinkClick r:id="rId2" tooltip="Caliphate"/>
              </a:rPr>
              <a:t>caliphate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err="1"/>
              <a:t>Khumarawayh's</a:t>
            </a:r>
            <a:r>
              <a:rPr lang="en-US" dirty="0"/>
              <a:t> death, his successor </a:t>
            </a:r>
            <a:r>
              <a:rPr lang="en-US" b="1" dirty="0" err="1" smtClean="0"/>
              <a:t>Jaysh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Harun</a:t>
            </a:r>
            <a:r>
              <a:rPr lang="en-US" dirty="0" smtClean="0"/>
              <a:t> were </a:t>
            </a:r>
            <a:r>
              <a:rPr lang="en-US" dirty="0"/>
              <a:t>ineffectual rulers, allowing their </a:t>
            </a:r>
            <a:r>
              <a:rPr lang="en-US" dirty="0">
                <a:hlinkClick r:id="rId3" tooltip="Turkish people"/>
              </a:rPr>
              <a:t>Turkish</a:t>
            </a:r>
            <a:r>
              <a:rPr lang="en-US" dirty="0"/>
              <a:t> and black </a:t>
            </a:r>
            <a:r>
              <a:rPr lang="en-US" dirty="0">
                <a:hlinkClick r:id="rId4" tooltip="Slavery in Islam"/>
              </a:rPr>
              <a:t>slave</a:t>
            </a:r>
            <a:r>
              <a:rPr lang="en-US" dirty="0"/>
              <a:t>-soldiers to run the affairs of the state.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905, the </a:t>
            </a:r>
            <a:r>
              <a:rPr lang="en-US" dirty="0" err="1"/>
              <a:t>Tulunids</a:t>
            </a:r>
            <a:r>
              <a:rPr lang="en-US" dirty="0"/>
              <a:t> were unable to resist an invasion by the Abbasid </a:t>
            </a:r>
            <a:r>
              <a:rPr lang="en-US" dirty="0" smtClean="0"/>
              <a:t>troops under the </a:t>
            </a:r>
            <a:r>
              <a:rPr lang="en-US" dirty="0" err="1" smtClean="0"/>
              <a:t>Commender</a:t>
            </a:r>
            <a:r>
              <a:rPr lang="en-US" dirty="0" smtClean="0"/>
              <a:t> of </a:t>
            </a:r>
            <a:r>
              <a:rPr lang="en-US" dirty="0" err="1" smtClean="0"/>
              <a:t>Sulaiman</a:t>
            </a:r>
            <a:r>
              <a:rPr lang="en-US" dirty="0" smtClean="0"/>
              <a:t> al-</a:t>
            </a:r>
            <a:r>
              <a:rPr lang="en-US" dirty="0" err="1" smtClean="0"/>
              <a:t>Katibi</a:t>
            </a:r>
            <a:r>
              <a:rPr lang="en-US" dirty="0" smtClean="0"/>
              <a:t>, </a:t>
            </a:r>
            <a:r>
              <a:rPr lang="en-US" dirty="0"/>
              <a:t>who restored direct </a:t>
            </a:r>
            <a:r>
              <a:rPr lang="en-US" dirty="0" err="1"/>
              <a:t>caliphal</a:t>
            </a:r>
            <a:r>
              <a:rPr lang="en-US" dirty="0"/>
              <a:t> rule in Syria and Egypt.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8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3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Legacy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Tulunids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94" y="1010977"/>
            <a:ext cx="8791062" cy="55357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Tulunid</a:t>
            </a:r>
            <a:r>
              <a:rPr lang="en-US" dirty="0"/>
              <a:t> period was marked by </a:t>
            </a:r>
            <a:r>
              <a:rPr lang="en-US" dirty="0" smtClean="0"/>
              <a:t>reforms of</a:t>
            </a:r>
            <a:endParaRPr lang="en-US" dirty="0"/>
          </a:p>
          <a:p>
            <a:pPr lvl="1"/>
            <a:r>
              <a:rPr lang="en-US" dirty="0" smtClean="0"/>
              <a:t>economic,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dministrative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ultural. </a:t>
            </a:r>
            <a:endParaRPr lang="en-US" dirty="0"/>
          </a:p>
          <a:p>
            <a:r>
              <a:rPr lang="en-US" dirty="0"/>
              <a:t>Ahmad </a:t>
            </a:r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 smtClean="0"/>
              <a:t>Tulun</a:t>
            </a:r>
            <a:endParaRPr lang="en-US" dirty="0" smtClean="0"/>
          </a:p>
          <a:p>
            <a:pPr lvl="1"/>
            <a:r>
              <a:rPr lang="en-US" dirty="0" smtClean="0"/>
              <a:t>changed the taxation system, </a:t>
            </a:r>
          </a:p>
          <a:p>
            <a:pPr lvl="1"/>
            <a:r>
              <a:rPr lang="en-US" dirty="0" smtClean="0"/>
              <a:t>allied himself </a:t>
            </a:r>
            <a:r>
              <a:rPr lang="en-US" dirty="0"/>
              <a:t>with the </a:t>
            </a:r>
            <a:r>
              <a:rPr lang="en-US" dirty="0" smtClean="0"/>
              <a:t>merchants, </a:t>
            </a:r>
            <a:endParaRPr lang="en-US" dirty="0"/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the </a:t>
            </a:r>
            <a:r>
              <a:rPr lang="en-US" dirty="0" err="1"/>
              <a:t>Tulunid</a:t>
            </a:r>
            <a:r>
              <a:rPr lang="en-US" dirty="0"/>
              <a:t> army.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capital was moved from </a:t>
            </a:r>
            <a:r>
              <a:rPr lang="en-US" dirty="0">
                <a:hlinkClick r:id="rId2" tooltip="Fustat"/>
              </a:rPr>
              <a:t>Fustat</a:t>
            </a:r>
            <a:r>
              <a:rPr lang="en-US" dirty="0"/>
              <a:t> to </a:t>
            </a:r>
            <a:r>
              <a:rPr lang="en-US" dirty="0">
                <a:hlinkClick r:id="rId3" tooltip="Al-Qatta'i"/>
              </a:rPr>
              <a:t>al-Qatta'i</a:t>
            </a:r>
            <a:r>
              <a:rPr lang="en-US" dirty="0"/>
              <a:t>, where the celebrated </a:t>
            </a:r>
            <a:r>
              <a:rPr lang="en-US" dirty="0">
                <a:hlinkClick r:id="rId4" tooltip="Mosque of ibn Tulun"/>
              </a:rPr>
              <a:t>mosque of ibn Tulun</a:t>
            </a:r>
            <a:r>
              <a:rPr lang="en-US" dirty="0"/>
              <a:t> was constructed.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of Ahmad b. </a:t>
            </a:r>
            <a:r>
              <a:rPr lang="en-US" dirty="0" err="1" smtClean="0"/>
              <a:t>Tolun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718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of Ahmad b. </a:t>
            </a:r>
            <a:r>
              <a:rPr lang="en-US" dirty="0" err="1" smtClean="0"/>
              <a:t>Tolun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193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169</Words>
  <Application>Microsoft Office PowerPoint</Application>
  <PresentationFormat>Ekran Gösterisi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First Semi-Independent Turkish Islamic States Vassals of the Abbasid Caliphate </vt:lpstr>
      <vt:lpstr>The Tulunids 868-905</vt:lpstr>
      <vt:lpstr>General information on the Tulunids</vt:lpstr>
      <vt:lpstr>The place of Tulunids in history</vt:lpstr>
      <vt:lpstr>Ahmad bin Tulun</vt:lpstr>
      <vt:lpstr> Post-Ahmad Period</vt:lpstr>
      <vt:lpstr>Legacy of Tulunids</vt:lpstr>
      <vt:lpstr>Mosque of Ahmad b. Tolun</vt:lpstr>
      <vt:lpstr>Mosque of Ahmad b. Tolun</vt:lpstr>
      <vt:lpstr>Mosque of Ahmad b. Tolun</vt:lpstr>
      <vt:lpstr>Mosque of Ahmad b. Tolun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Semi-Independent Turkish Islamic States Vassals of the Abbasid Caliphate</dc:title>
  <dc:creator>Seyfettin Ersahin</dc:creator>
  <cp:lastModifiedBy>user</cp:lastModifiedBy>
  <cp:revision>17</cp:revision>
  <dcterms:created xsi:type="dcterms:W3CDTF">2015-10-26T16:49:31Z</dcterms:created>
  <dcterms:modified xsi:type="dcterms:W3CDTF">2018-01-15T10:49:09Z</dcterms:modified>
</cp:coreProperties>
</file>