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6" r:id="rId2"/>
    <p:sldId id="257" r:id="rId3"/>
    <p:sldId id="258" r:id="rId4"/>
    <p:sldId id="259" r:id="rId5"/>
    <p:sldId id="260" r:id="rId6"/>
    <p:sldId id="262" r:id="rId7"/>
    <p:sldId id="264" r:id="rId8"/>
    <p:sldId id="265" r:id="rId9"/>
    <p:sldId id="266" r:id="rId10"/>
    <p:sldId id="267" r:id="rId11"/>
    <p:sldId id="268"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107321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818293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D0B893-1118-48EB-9CF7-61A2D63C902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379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1044425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D0B893-1118-48EB-9CF7-61A2D63C902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0696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941203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646325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2338108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2258108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DCE8AEC-E73A-49CC-A1AE-82C425CBB411}"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914892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3768406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DCE8AEC-E73A-49CC-A1AE-82C425CBB411}"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291541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DCE8AEC-E73A-49CC-A1AE-82C425CBB411}"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3888733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CE8AEC-E73A-49CC-A1AE-82C425CBB411}"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2662468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65857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DCE8AEC-E73A-49CC-A1AE-82C425CBB411}"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D0B893-1118-48EB-9CF7-61A2D63C9025}" type="slidenum">
              <a:rPr lang="tr-TR" smtClean="0"/>
              <a:t>‹#›</a:t>
            </a:fld>
            <a:endParaRPr lang="tr-TR"/>
          </a:p>
        </p:txBody>
      </p:sp>
    </p:spTree>
    <p:extLst>
      <p:ext uri="{BB962C8B-B14F-4D97-AF65-F5344CB8AC3E}">
        <p14:creationId xmlns:p14="http://schemas.microsoft.com/office/powerpoint/2010/main" val="412707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DCE8AEC-E73A-49CC-A1AE-82C425CBB411}"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4D0B893-1118-48EB-9CF7-61A2D63C9025}" type="slidenum">
              <a:rPr lang="tr-TR" smtClean="0"/>
              <a:t>‹#›</a:t>
            </a:fld>
            <a:endParaRPr lang="tr-TR"/>
          </a:p>
        </p:txBody>
      </p:sp>
    </p:spTree>
    <p:extLst>
      <p:ext uri="{BB962C8B-B14F-4D97-AF65-F5344CB8AC3E}">
        <p14:creationId xmlns:p14="http://schemas.microsoft.com/office/powerpoint/2010/main" val="3025594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2000" b="1" dirty="0"/>
              <a:t>VELİLERİN NASIL BİR ÖĞRETMEN İSTEDİĞİ İLE İLGİLİ BİR ARAŞTIRMA ÖRNEĞİ</a:t>
            </a:r>
            <a:br>
              <a:rPr lang="tr-TR" sz="2000" b="1" dirty="0"/>
            </a:br>
            <a:r>
              <a:rPr lang="tr-TR" sz="2000" dirty="0"/>
              <a:t>Bu başlık altında; ilk olarak araştırmaya katılan ilkokul öğrenci velilerinin kişisel özellikleri verilmiş, ardından velilerin nasıl bir öğretmen istediklerine yönelik ankette yer alan sorulara verdikleri yanıtlar tablolar ile sunulmuş ve elde edilen veriler yorumlanmıştır (Gökçe, 2015).</a:t>
            </a:r>
            <a:br>
              <a:rPr lang="tr-TR" sz="2000" dirty="0"/>
            </a:br>
            <a:endParaRPr lang="tr-TR" sz="20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2329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0687" y="614149"/>
            <a:ext cx="9593925" cy="5297073"/>
          </a:xfrm>
        </p:spPr>
        <p:txBody>
          <a:bodyPr>
            <a:normAutofit/>
          </a:bodyPr>
          <a:lstStyle/>
          <a:p>
            <a:r>
              <a:rPr lang="tr-TR" dirty="0"/>
              <a:t>Tablo 18'deki verilere göre, araştırmaya katılan öğrenci velilerinin çoğunluğu kendi ilkokul öğretmenini sevdiğini, dörtte biri ise ilkokul öğretmenini sevmediğini belirtmiştir. Araştırmaya katılan ve kendi ilkokul öğretmenini sevdiği yönünde görüş belirten veliler, kendi ilkokul öğretmeninin; sevecen, güler yüzlü, ilgili ve bilgili kişiliğiyle ilgilenerek değer vermesi, disiplinli, sabırlı, anlayışlı, yardımsever ve yapıcı olması, yetenekleri fark ederek yönlendirmesi, eşit davranması, özgüven ve sorumluluk kazandırması, başarıyı teşvik etmesi, böylece iyi bir rol model olması gibi özelliklerinden dolayı ilkokul öğretmenini sevdiklerini belirtmişlerdir.</a:t>
            </a:r>
          </a:p>
          <a:p>
            <a:r>
              <a:rPr lang="tr-TR" dirty="0"/>
              <a:t>Velilerin kendi ilkokul öğretmenlerini sevmeleri ile ilgili gerekçelerinin tamamına yakınının, velilerin kendi çocuklarının öğretmeninden istediği tutum ve davranışlar olduğu görülmektedir. Buna göre, velilerin kendi ilkokul öğretmenlerinde sevdiği ve kendilerini mutlu eden özellikleri çocuklarının öğretmeninde de görmek istediği yorumu yapılabilir. </a:t>
            </a:r>
          </a:p>
        </p:txBody>
      </p:sp>
    </p:spTree>
    <p:extLst>
      <p:ext uri="{BB962C8B-B14F-4D97-AF65-F5344CB8AC3E}">
        <p14:creationId xmlns:p14="http://schemas.microsoft.com/office/powerpoint/2010/main" val="496336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6913" y="436728"/>
            <a:ext cx="9757699" cy="5474494"/>
          </a:xfrm>
        </p:spPr>
        <p:txBody>
          <a:bodyPr>
            <a:normAutofit/>
          </a:bodyPr>
          <a:lstStyle/>
          <a:p>
            <a:r>
              <a:rPr lang="tr-TR" dirty="0"/>
              <a:t>Velilerin kendi ilkokul öğretmenlerini sevmelerini sağlayan özellikler genel olarak değerlendirilirse, velileri mutlu edecek tutum ve davranışlar bakımından kendi ilkokul öğretmenlerine göre kendi çocuklarının öğretmenlerinden beklentilerinin daha fazla olduğu çıkarımı yapılabilir. Çünkü bu başlık altında belirtilenlerden farklı olarak veliler kendi çocuklarının öğretmenlerinden; takdir etme, düzenli/disiplinli çalışma alışkanlığı kazandırma, ödev kontrolü yapma, sosyal faaliyetlere yönlendirme, kitap okuma alışkanlığı kazandırma gibi özellikleri beklemektedirler. Bunun yanı sıra veliler yine burada belirtilenlerden farklı olarak; çocuğunun temel ahlaki değerleri kazanmasını, mücadeleci ve kararlı olmasını, arkadaşlarıyla iyi geçinmesini, haklarını bilen ve arayan, çevresine duyarlı, adaletli, öğrenmeye ve kendisini geliştirmeye istekli olarak yetişmesini istemektedir. Velilerin günümüzün değişen koşullarında bu özelliklerin önemli ve gerekli olduğunu düşünmeleri, çocuklarının bu niteliklere sahip olarak yetiştirilmesini önemsedikleri şeklinde yorumlanabilir</a:t>
            </a:r>
            <a:r>
              <a:rPr lang="tr-TR" dirty="0" smtClean="0"/>
              <a:t>.</a:t>
            </a:r>
            <a:endParaRPr lang="tr-TR" dirty="0"/>
          </a:p>
        </p:txBody>
      </p:sp>
    </p:spTree>
    <p:extLst>
      <p:ext uri="{BB962C8B-B14F-4D97-AF65-F5344CB8AC3E}">
        <p14:creationId xmlns:p14="http://schemas.microsoft.com/office/powerpoint/2010/main" val="3154014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1504" y="532263"/>
            <a:ext cx="9703108" cy="5378959"/>
          </a:xfrm>
        </p:spPr>
        <p:txBody>
          <a:bodyPr>
            <a:normAutofit/>
          </a:bodyPr>
          <a:lstStyle/>
          <a:p>
            <a:r>
              <a:rPr lang="tr-TR" dirty="0"/>
              <a:t>Veliler çocuklarının öğretmeninin kendilerini üzen davranışlara yönelik belirttiklerinden farklı olarak, kendi ilkokul öğretmeninin sevmediği özellikleri arasında bazı farklı unsurları da belirtmişlerdir. Bunlar kendi ilkokul öğretmeninin; sinirli olması, sert davranması, oyun oynatmaması, değersiz hissettirmesi, güler yüzlü olmaması ve aile ile sorun yaşanması olarak belirtilmiştir. </a:t>
            </a:r>
          </a:p>
        </p:txBody>
      </p:sp>
    </p:spTree>
    <p:extLst>
      <p:ext uri="{BB962C8B-B14F-4D97-AF65-F5344CB8AC3E}">
        <p14:creationId xmlns:p14="http://schemas.microsoft.com/office/powerpoint/2010/main" val="3735598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1800" b="1" dirty="0"/>
              <a:t>1. Araştırmaya Katılan İlkokul Öğrenci Velilerinin Kişisel Özelliklerine İlişkin Bulgular</a:t>
            </a:r>
            <a:br>
              <a:rPr lang="tr-TR" sz="1800" b="1" dirty="0"/>
            </a:br>
            <a:r>
              <a:rPr lang="tr-TR" sz="1800" dirty="0"/>
              <a:t>Araştırmaya katılan ilkokul öğrenci velilerinin çocuklarının okudukları sınıf düzeylerine göre dağılımı Tablo 12'de verilmiştir:</a:t>
            </a:r>
            <a:br>
              <a:rPr lang="tr-TR" sz="1800" dirty="0"/>
            </a:br>
            <a:endParaRPr lang="tr-TR" sz="1800" dirty="0"/>
          </a:p>
        </p:txBody>
      </p:sp>
      <p:sp>
        <p:nvSpPr>
          <p:cNvPr id="3" name="İçerik Yer Tutucusu 2"/>
          <p:cNvSpPr>
            <a:spLocks noGrp="1"/>
          </p:cNvSpPr>
          <p:nvPr>
            <p:ph idx="1"/>
          </p:nvPr>
        </p:nvSpPr>
        <p:spPr>
          <a:xfrm>
            <a:off x="1050877" y="1905000"/>
            <a:ext cx="10267666" cy="4577687"/>
          </a:xfrm>
        </p:spPr>
        <p:txBody>
          <a:bodyPr/>
          <a:lstStyle/>
          <a:p>
            <a:pPr marL="0" indent="0">
              <a:buNone/>
            </a:pPr>
            <a:r>
              <a:rPr lang="tr-TR" b="1" dirty="0" smtClean="0"/>
              <a:t>                                  Tablo </a:t>
            </a:r>
            <a:r>
              <a:rPr lang="tr-TR" b="1" dirty="0"/>
              <a:t>12</a:t>
            </a:r>
            <a:r>
              <a:rPr lang="tr-TR" dirty="0"/>
              <a:t>.</a:t>
            </a:r>
            <a:r>
              <a:rPr lang="tr-TR" b="1" dirty="0"/>
              <a:t> </a:t>
            </a:r>
            <a:r>
              <a:rPr lang="tr-TR" dirty="0"/>
              <a:t>İlkokul öğrencilerinin okudukları sınıf düzeylerine göre dağılımı</a:t>
            </a:r>
            <a:endParaRPr lang="tr-TR" b="1" dirty="0"/>
          </a:p>
          <a:p>
            <a:endParaRPr lang="tr-TR" dirty="0" smtClean="0"/>
          </a:p>
          <a:p>
            <a:endParaRPr lang="tr-TR" dirty="0"/>
          </a:p>
          <a:p>
            <a:endParaRPr lang="tr-TR" dirty="0" smtClean="0"/>
          </a:p>
          <a:p>
            <a:endParaRPr lang="tr-TR" dirty="0"/>
          </a:p>
          <a:p>
            <a:endParaRPr lang="tr-TR" dirty="0" smtClean="0"/>
          </a:p>
          <a:p>
            <a:endParaRPr lang="tr-TR" dirty="0"/>
          </a:p>
          <a:p>
            <a:r>
              <a:rPr lang="tr-TR" dirty="0"/>
              <a:t>Tablo 12'de görüldüğü gibi, araştırmaya farklı sınıf düzeylerinde çocuğu olan toplam 394 ilkokul öğrenci velisi katılmıştır. Velilerin çocuklarının bulunduğu sınıf düzeylerindeki dağılıma bakıldığında 1, 2, 3 ve 4. sınıflarda öğrencisi olan veli sayılarının birbirine yakın oranda olduğu söylenebilir.</a:t>
            </a:r>
          </a:p>
          <a:p>
            <a:endParaRPr lang="tr-TR" dirty="0"/>
          </a:p>
        </p:txBody>
      </p:sp>
      <p:pic>
        <p:nvPicPr>
          <p:cNvPr id="5" name="Resim 4"/>
          <p:cNvPicPr>
            <a:picLocks noChangeAspect="1"/>
          </p:cNvPicPr>
          <p:nvPr/>
        </p:nvPicPr>
        <p:blipFill>
          <a:blip r:embed="rId2"/>
          <a:stretch>
            <a:fillRect/>
          </a:stretch>
        </p:blipFill>
        <p:spPr>
          <a:xfrm>
            <a:off x="3215092" y="2615975"/>
            <a:ext cx="6350742" cy="1792252"/>
          </a:xfrm>
          <a:prstGeom prst="rect">
            <a:avLst/>
          </a:prstGeom>
        </p:spPr>
      </p:pic>
    </p:spTree>
    <p:extLst>
      <p:ext uri="{BB962C8B-B14F-4D97-AF65-F5344CB8AC3E}">
        <p14:creationId xmlns:p14="http://schemas.microsoft.com/office/powerpoint/2010/main" val="2976175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06322" y="337507"/>
            <a:ext cx="8911687" cy="1280890"/>
          </a:xfrm>
        </p:spPr>
        <p:txBody>
          <a:bodyPr>
            <a:normAutofit fontScale="90000"/>
          </a:bodyPr>
          <a:lstStyle/>
          <a:p>
            <a:r>
              <a:rPr lang="tr-TR" dirty="0"/>
              <a:t>Araştırmaya katılan ilkokul öğrenci velilerinin cinsiyete göre dağılımı Tablo 13'te verilmiştir:</a:t>
            </a:r>
            <a:br>
              <a:rPr lang="tr-TR" dirty="0"/>
            </a:br>
            <a:endParaRPr lang="tr-TR" dirty="0"/>
          </a:p>
        </p:txBody>
      </p:sp>
      <p:sp>
        <p:nvSpPr>
          <p:cNvPr id="3" name="İçerik Yer Tutucusu 2"/>
          <p:cNvSpPr>
            <a:spLocks noGrp="1"/>
          </p:cNvSpPr>
          <p:nvPr>
            <p:ph idx="1"/>
          </p:nvPr>
        </p:nvSpPr>
        <p:spPr>
          <a:xfrm>
            <a:off x="2302609" y="2092657"/>
            <a:ext cx="8915400" cy="3777622"/>
          </a:xfrm>
        </p:spPr>
        <p:txBody>
          <a:bodyPr/>
          <a:lstStyle/>
          <a:p>
            <a:r>
              <a:rPr lang="tr-TR" b="1" dirty="0"/>
              <a:t>Tablo 13</a:t>
            </a:r>
            <a:r>
              <a:rPr lang="tr-TR" dirty="0"/>
              <a:t>.</a:t>
            </a:r>
            <a:r>
              <a:rPr lang="tr-TR" b="1" dirty="0"/>
              <a:t> </a:t>
            </a:r>
            <a:r>
              <a:rPr lang="tr-TR" dirty="0"/>
              <a:t>İlkokul öğrenci velilerinin cinsiyete göre dağılımı</a:t>
            </a:r>
            <a:endParaRPr lang="tr-TR" b="1" dirty="0"/>
          </a:p>
          <a:p>
            <a:endParaRPr lang="tr-TR" dirty="0" smtClean="0"/>
          </a:p>
          <a:p>
            <a:endParaRPr lang="tr-TR" dirty="0"/>
          </a:p>
          <a:p>
            <a:endParaRPr lang="tr-TR" dirty="0" smtClean="0"/>
          </a:p>
          <a:p>
            <a:endParaRPr lang="tr-TR" dirty="0"/>
          </a:p>
          <a:p>
            <a:endParaRPr lang="tr-TR" dirty="0" smtClean="0"/>
          </a:p>
          <a:p>
            <a:r>
              <a:rPr lang="tr-TR" dirty="0"/>
              <a:t>Tablo 13'te görüldüğü gibi, araştırmaya katılan öğrenci velilerinin yarısından fazlası kadınlardan oluşmaktadır. Bu durum, çocuklarının okuldaki sürecini annelerin daha fazla takip ettiği ve okul ile ilgili konularda erkeklere göre kadınların daha fazla rol ve sorumluluk aldığı şeklinde yorumlanabilir.</a:t>
            </a:r>
          </a:p>
          <a:p>
            <a:endParaRPr lang="tr-TR" dirty="0"/>
          </a:p>
        </p:txBody>
      </p:sp>
      <p:pic>
        <p:nvPicPr>
          <p:cNvPr id="7" name="Resim 6"/>
          <p:cNvPicPr>
            <a:picLocks noChangeAspect="1"/>
          </p:cNvPicPr>
          <p:nvPr/>
        </p:nvPicPr>
        <p:blipFill>
          <a:blip r:embed="rId2"/>
          <a:stretch>
            <a:fillRect/>
          </a:stretch>
        </p:blipFill>
        <p:spPr>
          <a:xfrm>
            <a:off x="3215092" y="2861330"/>
            <a:ext cx="5761815" cy="1135339"/>
          </a:xfrm>
          <a:prstGeom prst="rect">
            <a:avLst/>
          </a:prstGeom>
        </p:spPr>
      </p:pic>
    </p:spTree>
    <p:extLst>
      <p:ext uri="{BB962C8B-B14F-4D97-AF65-F5344CB8AC3E}">
        <p14:creationId xmlns:p14="http://schemas.microsoft.com/office/powerpoint/2010/main" val="226568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10437" y="624110"/>
            <a:ext cx="9894176" cy="1280890"/>
          </a:xfrm>
        </p:spPr>
        <p:txBody>
          <a:bodyPr>
            <a:noAutofit/>
          </a:bodyPr>
          <a:lstStyle/>
          <a:p>
            <a:r>
              <a:rPr lang="tr-TR" sz="2800" dirty="0"/>
              <a:t>Araştırmaya katılan ilkokul öğrenci velilerinin mesleki durumlarına göre dağılımı Tablo 14'te verilmiştir:</a:t>
            </a:r>
            <a:br>
              <a:rPr lang="tr-TR" sz="2800" dirty="0"/>
            </a:br>
            <a:endParaRPr lang="tr-TR" sz="2800" dirty="0"/>
          </a:p>
        </p:txBody>
      </p:sp>
      <p:sp>
        <p:nvSpPr>
          <p:cNvPr id="3" name="İçerik Yer Tutucusu 2"/>
          <p:cNvSpPr>
            <a:spLocks noGrp="1"/>
          </p:cNvSpPr>
          <p:nvPr>
            <p:ph idx="1"/>
          </p:nvPr>
        </p:nvSpPr>
        <p:spPr>
          <a:xfrm>
            <a:off x="2589213" y="2201839"/>
            <a:ext cx="8915400" cy="3777622"/>
          </a:xfrm>
        </p:spPr>
        <p:txBody>
          <a:bodyPr>
            <a:normAutofit fontScale="92500" lnSpcReduction="20000"/>
          </a:bodyPr>
          <a:lstStyle/>
          <a:p>
            <a:r>
              <a:rPr lang="tr-TR" b="1" dirty="0"/>
              <a:t>Tablo 14.</a:t>
            </a:r>
            <a:r>
              <a:rPr lang="tr-TR" dirty="0"/>
              <a:t> İlkokul öğrenci velilerinin mesleki durumlarına göre dağılımı</a:t>
            </a:r>
          </a:p>
          <a:p>
            <a:endParaRPr lang="tr-TR" dirty="0"/>
          </a:p>
          <a:p>
            <a:endParaRPr lang="tr-TR" dirty="0"/>
          </a:p>
          <a:p>
            <a:endParaRPr lang="tr-TR" dirty="0"/>
          </a:p>
          <a:p>
            <a:endParaRPr lang="tr-TR" dirty="0"/>
          </a:p>
          <a:p>
            <a:endParaRPr lang="tr-TR" dirty="0"/>
          </a:p>
          <a:p>
            <a:endParaRPr lang="tr-TR" dirty="0"/>
          </a:p>
          <a:p>
            <a:r>
              <a:rPr lang="tr-TR" dirty="0"/>
              <a:t>Tablo 14’te görüldüğü gibi, araştırmaya katılan velilerin çoğunluğunun ev hanımı olduğu, bunun yanında diğer velilerin de özel sektör, devlet memuru, serbest meslek, esnaf/ticaret çalışanlarının bulunduğu görülmektedir. Tablo 13 ve Tablo 14’te elde edilen veriler birlikte düşünüldüğünde, araştırmaya katılan velilerin büyük bölümünü ev hanımları oluşturduğu için araştırmaya katılan velilerin çoğunluğunun cinsiyetinin de kadın olduğu söylenebilir.</a:t>
            </a:r>
          </a:p>
          <a:p>
            <a:endParaRPr lang="tr-TR" dirty="0"/>
          </a:p>
        </p:txBody>
      </p:sp>
      <p:pic>
        <p:nvPicPr>
          <p:cNvPr id="5" name="Resim 4"/>
          <p:cNvPicPr>
            <a:picLocks noChangeAspect="1"/>
          </p:cNvPicPr>
          <p:nvPr/>
        </p:nvPicPr>
        <p:blipFill>
          <a:blip r:embed="rId2"/>
          <a:stretch>
            <a:fillRect/>
          </a:stretch>
        </p:blipFill>
        <p:spPr>
          <a:xfrm>
            <a:off x="3215092" y="2740769"/>
            <a:ext cx="5761815" cy="2058850"/>
          </a:xfrm>
          <a:prstGeom prst="rect">
            <a:avLst/>
          </a:prstGeom>
        </p:spPr>
      </p:pic>
    </p:spTree>
    <p:extLst>
      <p:ext uri="{BB962C8B-B14F-4D97-AF65-F5344CB8AC3E}">
        <p14:creationId xmlns:p14="http://schemas.microsoft.com/office/powerpoint/2010/main" val="2553409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51630" y="241972"/>
            <a:ext cx="9552982" cy="1280890"/>
          </a:xfrm>
        </p:spPr>
        <p:txBody>
          <a:bodyPr>
            <a:noAutofit/>
          </a:bodyPr>
          <a:lstStyle/>
          <a:p>
            <a:r>
              <a:rPr lang="tr-TR" sz="1800" b="1" dirty="0"/>
              <a:t>2. “Çocuğunuzun Öğretmeni Ne Yaparsa Sizi Mutlu Eder?” Sorusuna İlişkin Öğrenci Velilerinin Görüşlerinin Dağılımı</a:t>
            </a:r>
            <a:br>
              <a:rPr lang="tr-TR" sz="1800" b="1" dirty="0"/>
            </a:br>
            <a:r>
              <a:rPr lang="tr-TR" sz="1800" dirty="0"/>
              <a:t>Araştırma kapsamında öğrenci velilerine yöneltilen </a:t>
            </a:r>
            <a:r>
              <a:rPr lang="tr-TR" sz="1800" i="1" dirty="0"/>
              <a:t>“Çocuğunuzun öğretmeni ne yaparsa sizi mutlu eder?”</a:t>
            </a:r>
            <a:r>
              <a:rPr lang="tr-TR" sz="1800" dirty="0"/>
              <a:t> sorusuna öğrenci velilerinin verdiği yanıtların dağılımı Tablo 15'te sunulmuştur</a:t>
            </a:r>
          </a:p>
        </p:txBody>
      </p:sp>
      <p:sp>
        <p:nvSpPr>
          <p:cNvPr id="3" name="İçerik Yer Tutucusu 2"/>
          <p:cNvSpPr>
            <a:spLocks noGrp="1"/>
          </p:cNvSpPr>
          <p:nvPr>
            <p:ph idx="1"/>
          </p:nvPr>
        </p:nvSpPr>
        <p:spPr>
          <a:xfrm>
            <a:off x="2084245" y="1724167"/>
            <a:ext cx="8915400" cy="3777622"/>
          </a:xfrm>
        </p:spPr>
        <p:txBody>
          <a:bodyPr/>
          <a:lstStyle/>
          <a:p>
            <a:r>
              <a:rPr lang="tr-TR" b="1" dirty="0"/>
              <a:t>Tablo 15. </a:t>
            </a:r>
            <a:r>
              <a:rPr lang="tr-TR" dirty="0"/>
              <a:t>“Çocuğunuzun öğretmeni ne yaparsa sizi mutlu eder?” sorusuna ilişkin öğrenci velilerinin görüşlerinin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3501695" y="2523291"/>
            <a:ext cx="5055451" cy="4334709"/>
          </a:xfrm>
          <a:prstGeom prst="rect">
            <a:avLst/>
          </a:prstGeom>
        </p:spPr>
      </p:pic>
    </p:spTree>
    <p:extLst>
      <p:ext uri="{BB962C8B-B14F-4D97-AF65-F5344CB8AC3E}">
        <p14:creationId xmlns:p14="http://schemas.microsoft.com/office/powerpoint/2010/main" val="199595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0662" y="201030"/>
            <a:ext cx="8911687" cy="1280890"/>
          </a:xfrm>
        </p:spPr>
        <p:txBody>
          <a:bodyPr>
            <a:noAutofit/>
          </a:bodyPr>
          <a:lstStyle/>
          <a:p>
            <a:r>
              <a:rPr lang="tr-TR" sz="1600" b="1" dirty="0"/>
              <a:t>3. “Çocuğunuzun Öğretmeni Ne Yaparsa Sizi Üzer?” Sorusuna İlişkin Öğrenci Velilerinin Görüşlerinin Dağılımı</a:t>
            </a:r>
            <a:br>
              <a:rPr lang="tr-TR" sz="1600" b="1" dirty="0"/>
            </a:br>
            <a:r>
              <a:rPr lang="tr-TR" sz="1600" dirty="0"/>
              <a:t>Araştırma kapsamında öğrencilere yöneltilen </a:t>
            </a:r>
            <a:r>
              <a:rPr lang="tr-TR" sz="1600" i="1" dirty="0"/>
              <a:t>“Çocuğunuzun öğretmeni ne yaparsa sizi üzer?”</a:t>
            </a:r>
            <a:r>
              <a:rPr lang="tr-TR" sz="1600" dirty="0"/>
              <a:t> sorusuna öğrenci velilerin verdiği yanıtların dağılımı Tablo 16’da sunulmuştur:</a:t>
            </a:r>
            <a:br>
              <a:rPr lang="tr-TR" sz="1600" dirty="0"/>
            </a:br>
            <a:endParaRPr lang="tr-TR" sz="1600" dirty="0"/>
          </a:p>
        </p:txBody>
      </p:sp>
      <p:sp>
        <p:nvSpPr>
          <p:cNvPr id="3" name="İçerik Yer Tutucusu 2"/>
          <p:cNvSpPr>
            <a:spLocks noGrp="1"/>
          </p:cNvSpPr>
          <p:nvPr>
            <p:ph idx="1"/>
          </p:nvPr>
        </p:nvSpPr>
        <p:spPr>
          <a:xfrm>
            <a:off x="2056949" y="1481920"/>
            <a:ext cx="8915400" cy="3777622"/>
          </a:xfrm>
        </p:spPr>
        <p:txBody>
          <a:bodyPr/>
          <a:lstStyle/>
          <a:p>
            <a:r>
              <a:rPr lang="tr-TR" b="1" dirty="0"/>
              <a:t>Tablo 16.</a:t>
            </a:r>
            <a:r>
              <a:rPr lang="tr-TR" dirty="0"/>
              <a:t>  “Çocuğunuzun öğretmeni ne yaparsa sizi üzer?” sorusuna ilişkin öğrenci velilerinin görüşlerinin dağılımı</a:t>
            </a:r>
          </a:p>
          <a:p>
            <a:endParaRPr lang="tr-TR" dirty="0"/>
          </a:p>
        </p:txBody>
      </p:sp>
      <p:pic>
        <p:nvPicPr>
          <p:cNvPr id="5" name="Resim 4"/>
          <p:cNvPicPr>
            <a:picLocks noChangeAspect="1"/>
          </p:cNvPicPr>
          <p:nvPr/>
        </p:nvPicPr>
        <p:blipFill>
          <a:blip r:embed="rId2"/>
          <a:stretch>
            <a:fillRect/>
          </a:stretch>
        </p:blipFill>
        <p:spPr>
          <a:xfrm>
            <a:off x="3528990" y="2204428"/>
            <a:ext cx="4864383" cy="4653572"/>
          </a:xfrm>
          <a:prstGeom prst="rect">
            <a:avLst/>
          </a:prstGeom>
        </p:spPr>
      </p:pic>
    </p:spTree>
    <p:extLst>
      <p:ext uri="{BB962C8B-B14F-4D97-AF65-F5344CB8AC3E}">
        <p14:creationId xmlns:p14="http://schemas.microsoft.com/office/powerpoint/2010/main" val="3667281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1600" b="1" dirty="0"/>
              <a:t>4. “Öğretmeninizin Çocuğunuzu Nasıl Yetiştirmesini İstersiniz?” Sorusuna İlişkin Öğrenci Velilerinin Görüşlerinin Dağılımı</a:t>
            </a:r>
            <a:br>
              <a:rPr lang="tr-TR" sz="1600" b="1" dirty="0"/>
            </a:br>
            <a:r>
              <a:rPr lang="tr-TR" sz="1600" dirty="0"/>
              <a:t>Araştırma kapsamında öğrenci velilerine yöneltilen </a:t>
            </a:r>
            <a:r>
              <a:rPr lang="tr-TR" sz="1600" i="1" dirty="0"/>
              <a:t>“Öğretmeninizin çocuğunuzu nasıl yetiştirmesini istersiniz ?” </a:t>
            </a:r>
            <a:r>
              <a:rPr lang="tr-TR" sz="1600" dirty="0"/>
              <a:t>sorusuna öğrenci velilerinin verdiği yanıtların dağılımı Tablo 17'de sunulmuştur:</a:t>
            </a:r>
            <a:br>
              <a:rPr lang="tr-TR" sz="1600" dirty="0"/>
            </a:br>
            <a:endParaRPr lang="tr-TR" sz="1600" dirty="0"/>
          </a:p>
        </p:txBody>
      </p:sp>
      <p:sp>
        <p:nvSpPr>
          <p:cNvPr id="3" name="İçerik Yer Tutucusu 2"/>
          <p:cNvSpPr>
            <a:spLocks noGrp="1"/>
          </p:cNvSpPr>
          <p:nvPr>
            <p:ph idx="1"/>
          </p:nvPr>
        </p:nvSpPr>
        <p:spPr>
          <a:xfrm>
            <a:off x="2589212" y="1905000"/>
            <a:ext cx="8915400" cy="3777622"/>
          </a:xfrm>
        </p:spPr>
        <p:txBody>
          <a:bodyPr/>
          <a:lstStyle/>
          <a:p>
            <a:r>
              <a:rPr lang="tr-TR" b="1" dirty="0"/>
              <a:t>Tablo 17.</a:t>
            </a:r>
            <a:r>
              <a:rPr lang="tr-TR" dirty="0"/>
              <a:t> “Öğretmeninizin çocuğunuzu nasıl yetiştirmesini istersiniz?” sorusuna ilişkin öğrenci velilerinin görüşlerinin dağılımı</a:t>
            </a:r>
          </a:p>
          <a:p>
            <a:endParaRPr lang="tr-TR" dirty="0"/>
          </a:p>
        </p:txBody>
      </p:sp>
      <p:pic>
        <p:nvPicPr>
          <p:cNvPr id="5" name="Resim 4"/>
          <p:cNvPicPr>
            <a:picLocks noChangeAspect="1"/>
          </p:cNvPicPr>
          <p:nvPr/>
        </p:nvPicPr>
        <p:blipFill>
          <a:blip r:embed="rId2"/>
          <a:stretch>
            <a:fillRect/>
          </a:stretch>
        </p:blipFill>
        <p:spPr>
          <a:xfrm>
            <a:off x="3862316" y="2647666"/>
            <a:ext cx="4749421" cy="4210334"/>
          </a:xfrm>
          <a:prstGeom prst="rect">
            <a:avLst/>
          </a:prstGeom>
        </p:spPr>
      </p:pic>
    </p:spTree>
    <p:extLst>
      <p:ext uri="{BB962C8B-B14F-4D97-AF65-F5344CB8AC3E}">
        <p14:creationId xmlns:p14="http://schemas.microsoft.com/office/powerpoint/2010/main" val="2553523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2573" y="641445"/>
            <a:ext cx="9512039" cy="5269777"/>
          </a:xfrm>
        </p:spPr>
        <p:txBody>
          <a:bodyPr>
            <a:normAutofit fontScale="92500" lnSpcReduction="20000"/>
          </a:bodyPr>
          <a:lstStyle/>
          <a:p>
            <a:r>
              <a:rPr lang="tr-TR" dirty="0"/>
              <a:t>Tablo 17 incelendiğinde, velilerin büyük çoğunluğunun öğretmenlerin çocuklarını; başarılı ve çalışkan, kendisine ve çevresine saygılı, özgüveni yüksek, sevgi dolu, dürüst ve güvenilir, bilgili, disiplinli, temel ahlaki değerleri kazanmış bir birey olarak yetiştirmesini istedikleri görülmektedir. </a:t>
            </a:r>
          </a:p>
          <a:p>
            <a:r>
              <a:rPr lang="tr-TR" dirty="0"/>
              <a:t>Dürüst, güvenilir ve disiplinli olmasının yanı sıra veliler çocuklarının diğer kişilik özellikleri arasında; mücadeleci ve kararlı, duygu ve düşüncelerini iyi ifade edebilen, mutlu ve kendisiyle barışık, öğrenmeye ve kendini geliştirmeye istekli, planlı, programlı çalışma alışkanlığı kazanmış, haklarını bilen ve haklarını arayan, okumayı seven, adaletli, dinlemesini bilen ve doğru kararlar verebilen bir insan olarak yetişmesini de önemsemektedirler. </a:t>
            </a:r>
          </a:p>
          <a:p>
            <a:r>
              <a:rPr lang="tr-TR" dirty="0"/>
              <a:t>Velilerin bu soruya verdikleri yanıt incelendiğinde; velilerin aslında çocuklarının gelişimini bir bütün olarak gördüklerini, onların hem kişisel özellikleri ve başarıları hem de sosyal gelişimini önemsedikleri söylenebilir. Çocuklarının düzenli çalışma alışkanlığı kazanarak başarılı ve çalışkan olmalarının veliler tarafından önemsendiği bu başlık altında da yinelenmektedir.  Bunun yanı sıra veliler çocuklarının kendisiyle barışık olması, kendisini iyi ifade edebilmesi, temel ahlaki değerleri kazanmış olmasını önemsemektedir. Ayrıca veliler çocuklarının sosyal yönden de gelişimini önemsemekte, onların paylaşımcı, sorumluluk sahibi, sosyal faaliyetlere katılan, vatanına ve milletine yararlı kişiler olarak yetişmesini istemektedirler. Bu ifadelerden velilerin, çocuklarını tanımaları, kabul etmeleri, olumlu ve paylaşımcı kişilik özellikleriyle çevresiyle olumlu ve etkili iletişim kurmalarını önemsedikleri ve böylece yararlı bir birey olarak yetişmesini istedikleri çıkarımı yapılabilir. </a:t>
            </a:r>
          </a:p>
          <a:p>
            <a:endParaRPr lang="tr-TR" dirty="0"/>
          </a:p>
        </p:txBody>
      </p:sp>
    </p:spTree>
    <p:extLst>
      <p:ext uri="{BB962C8B-B14F-4D97-AF65-F5344CB8AC3E}">
        <p14:creationId xmlns:p14="http://schemas.microsoft.com/office/powerpoint/2010/main" val="2289298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83492" y="214677"/>
            <a:ext cx="8911687" cy="1280890"/>
          </a:xfrm>
        </p:spPr>
        <p:txBody>
          <a:bodyPr>
            <a:noAutofit/>
          </a:bodyPr>
          <a:lstStyle/>
          <a:p>
            <a:r>
              <a:rPr lang="tr-TR" sz="1400" b="1" dirty="0"/>
              <a:t>5. İlkokul Öğrenci Velilerinin Kendi İlkokul Öğretmenlerini Sevme Durumlarına İlişkin Görüşlerinin Dağılımı</a:t>
            </a:r>
            <a:br>
              <a:rPr lang="tr-TR" sz="1400" b="1" dirty="0"/>
            </a:br>
            <a:r>
              <a:rPr lang="tr-TR" sz="1400" dirty="0"/>
              <a:t>Araştırma kapsamında ilkokul öğrenci velilerine kendi ilkokul öğretmenlerini sevip sevmedikleri sorulmuş ve velilerden kendi ilkokul öğretmenlerinin hangi özelliklerinden dolayı sevip sevmediğini yani yanıtlarının gerekçelerini de belirtmeleri istenmiştir. Bu konuda veliler tarafından belirtilen görüşlerin dağılımı Tablo 18'de sunulmuştur:</a:t>
            </a:r>
            <a:br>
              <a:rPr lang="tr-TR" sz="1400" dirty="0"/>
            </a:br>
            <a:endParaRPr lang="tr-TR" sz="1400" dirty="0"/>
          </a:p>
        </p:txBody>
      </p:sp>
      <p:sp>
        <p:nvSpPr>
          <p:cNvPr id="3" name="İçerik Yer Tutucusu 2"/>
          <p:cNvSpPr>
            <a:spLocks noGrp="1"/>
          </p:cNvSpPr>
          <p:nvPr>
            <p:ph idx="1"/>
          </p:nvPr>
        </p:nvSpPr>
        <p:spPr>
          <a:xfrm>
            <a:off x="2852381" y="1744638"/>
            <a:ext cx="2893325" cy="4963235"/>
          </a:xfrm>
        </p:spPr>
        <p:txBody>
          <a:bodyPr numCol="2"/>
          <a:lstStyle/>
          <a:p>
            <a:r>
              <a:rPr lang="tr-TR" b="1" dirty="0"/>
              <a:t>Tablo 18</a:t>
            </a:r>
            <a:r>
              <a:rPr lang="tr-TR" dirty="0"/>
              <a:t>.</a:t>
            </a:r>
            <a:r>
              <a:rPr lang="tr-TR" b="1" dirty="0"/>
              <a:t> </a:t>
            </a:r>
            <a:r>
              <a:rPr lang="tr-TR" dirty="0"/>
              <a:t>İlkokul öğrenci velilerinin kendi ilkokul öğretmenlerini sevme durumlarına ilişkin görüşlerinin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5349922" y="1744638"/>
            <a:ext cx="6196084" cy="5113362"/>
          </a:xfrm>
          <a:prstGeom prst="rect">
            <a:avLst/>
          </a:prstGeom>
        </p:spPr>
      </p:pic>
    </p:spTree>
    <p:extLst>
      <p:ext uri="{BB962C8B-B14F-4D97-AF65-F5344CB8AC3E}">
        <p14:creationId xmlns:p14="http://schemas.microsoft.com/office/powerpoint/2010/main" val="1734517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TotalTime>
  <Words>913</Words>
  <Application>Microsoft Office PowerPoint</Application>
  <PresentationFormat>Geniş ekran</PresentationFormat>
  <Paragraphs>42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VELİLERİN NASIL BİR ÖĞRETMEN İSTEDİĞİ İLE İLGİLİ BİR ARAŞTIRMA ÖRNEĞİ Bu başlık altında; ilk olarak araştırmaya katılan ilkokul öğrenci velilerinin kişisel özellikleri verilmiş, ardından velilerin nasıl bir öğretmen istediklerine yönelik ankette yer alan sorulara verdikleri yanıtlar tablolar ile sunulmuş ve elde edilen veriler yorumlanmıştır (Gökçe, 2015). </vt:lpstr>
      <vt:lpstr>1. Araştırmaya Katılan İlkokul Öğrenci Velilerinin Kişisel Özelliklerine İlişkin Bulgular Araştırmaya katılan ilkokul öğrenci velilerinin çocuklarının okudukları sınıf düzeylerine göre dağılımı Tablo 12'de verilmiştir: </vt:lpstr>
      <vt:lpstr>Araştırmaya katılan ilkokul öğrenci velilerinin cinsiyete göre dağılımı Tablo 13'te verilmiştir: </vt:lpstr>
      <vt:lpstr>Araştırmaya katılan ilkokul öğrenci velilerinin mesleki durumlarına göre dağılımı Tablo 14'te verilmiştir: </vt:lpstr>
      <vt:lpstr>2. “Çocuğunuzun Öğretmeni Ne Yaparsa Sizi Mutlu Eder?” Sorusuna İlişkin Öğrenci Velilerinin Görüşlerinin Dağılımı Araştırma kapsamında öğrenci velilerine yöneltilen “Çocuğunuzun öğretmeni ne yaparsa sizi mutlu eder?” sorusuna öğrenci velilerinin verdiği yanıtların dağılımı Tablo 15'te sunulmuştur</vt:lpstr>
      <vt:lpstr>3. “Çocuğunuzun Öğretmeni Ne Yaparsa Sizi Üzer?” Sorusuna İlişkin Öğrenci Velilerinin Görüşlerinin Dağılımı Araştırma kapsamında öğrencilere yöneltilen “Çocuğunuzun öğretmeni ne yaparsa sizi üzer?” sorusuna öğrenci velilerin verdiği yanıtların dağılımı Tablo 16’da sunulmuştur: </vt:lpstr>
      <vt:lpstr>4. “Öğretmeninizin Çocuğunuzu Nasıl Yetiştirmesini İstersiniz?” Sorusuna İlişkin Öğrenci Velilerinin Görüşlerinin Dağılımı Araştırma kapsamında öğrenci velilerine yöneltilen “Öğretmeninizin çocuğunuzu nasıl yetiştirmesini istersiniz ?” sorusuna öğrenci velilerinin verdiği yanıtların dağılımı Tablo 17'de sunulmuştur: </vt:lpstr>
      <vt:lpstr>PowerPoint Sunusu</vt:lpstr>
      <vt:lpstr>5. İlkokul Öğrenci Velilerinin Kendi İlkokul Öğretmenlerini Sevme Durumlarına İlişkin Görüşlerinin Dağılımı Araştırma kapsamında ilkokul öğrenci velilerine kendi ilkokul öğretmenlerini sevip sevmedikleri sorulmuş ve velilerden kendi ilkokul öğretmenlerinin hangi özelliklerinden dolayı sevip sevmediğini yani yanıtlarının gerekçelerini de belirtmeleri istenmiştir. Bu konuda veliler tarafından belirtilen görüşlerin dağılımı Tablo 18'de sunulmuştur: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VELİLERİN NASIL BİR ÖĞRETMEN İSTEDİĞİ İLE İLGİLİ BİR ARAŞTIRMA ÖRNEĞİ Bu başlık altında; ilk olarak araştırmaya katılan ilkokul öğrenci velilerinin kişisel özellikleri verilmiş, ardından velilerin nasıl bir öğretmen istediklerine yönelik ankette yer alan sorulara verdikleri yanıtlar tablolar ile sunulmuş ve elde edilen veriler yorumlanmıştır (Gökçe, 2015). </dc:title>
  <dc:creator>Windows Kullanıcısı</dc:creator>
  <cp:lastModifiedBy>ERTEN_GÖKÇE</cp:lastModifiedBy>
  <cp:revision>4</cp:revision>
  <dcterms:created xsi:type="dcterms:W3CDTF">2018-05-18T11:15:54Z</dcterms:created>
  <dcterms:modified xsi:type="dcterms:W3CDTF">2018-05-23T09:09:56Z</dcterms:modified>
</cp:coreProperties>
</file>