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0" autoAdjust="0"/>
    <p:restoredTop sz="68972" autoAdjust="0"/>
  </p:normalViewPr>
  <p:slideViewPr>
    <p:cSldViewPr snapToGrid="0">
      <p:cViewPr varScale="1">
        <p:scale>
          <a:sx n="50" d="100"/>
          <a:sy n="50" d="100"/>
        </p:scale>
        <p:origin x="12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735A1-26D0-424F-9A0F-2EE20ABDEE95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F398F-F500-40A2-AB8F-8102C99C3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8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042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143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275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77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711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415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41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48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865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55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54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43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62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50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81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800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168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9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765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316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BF398F-F500-40A2-AB8F-8102C99C3D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0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9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1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6130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89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9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15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95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7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2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7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9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1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0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5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6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89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2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fhay@ankara.edu.tr" TargetMode="Externa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fif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.ac.uk/about/organisation/history" TargetMode="External"/><Relationship Id="rId2" Type="http://schemas.openxmlformats.org/officeDocument/2006/relationships/hyperlink" Target="http://www.educationengland.org.uk/history/chapter0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School desk with books and pencils with chalkboard in background">
            <a:extLst>
              <a:ext uri="{FF2B5EF4-FFF2-40B4-BE49-F238E27FC236}">
                <a16:creationId xmlns:a16="http://schemas.microsoft.com/office/drawing/2014/main" id="{46EC57F5-0E2C-41EC-908B-000346E108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8777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036B2-3141-434B-A5CF-84197BA84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965" y="1673524"/>
            <a:ext cx="3485073" cy="2420504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cap="all" dirty="0"/>
              <a:t>Monasteries AND EDUCATION IN BRITAIN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25C39-9403-4402-8117-ED870F3AB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963" y="4157933"/>
            <a:ext cx="3485072" cy="102654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tr-TR" dirty="0">
                <a:solidFill>
                  <a:srgbClr val="80A9A7"/>
                </a:solidFill>
              </a:rPr>
              <a:t>Dr. Funda HAY</a:t>
            </a:r>
          </a:p>
          <a:p>
            <a:pPr algn="l"/>
            <a:r>
              <a:rPr lang="tr-TR" dirty="0">
                <a:solidFill>
                  <a:srgbClr val="80A9A7"/>
                </a:solidFill>
                <a:hlinkClick r:id="rId5"/>
              </a:rPr>
              <a:t>fhay@ankara.edu.tr</a:t>
            </a:r>
            <a:endParaRPr lang="tr-TR" dirty="0">
              <a:solidFill>
                <a:srgbClr val="80A9A7"/>
              </a:solidFill>
            </a:endParaRPr>
          </a:p>
          <a:p>
            <a:pPr algn="l"/>
            <a:r>
              <a:rPr lang="tr-TR" dirty="0">
                <a:solidFill>
                  <a:srgbClr val="80A9A7"/>
                </a:solidFill>
              </a:rPr>
              <a:t>Ankara </a:t>
            </a:r>
            <a:r>
              <a:rPr lang="tr-TR" dirty="0" err="1">
                <a:solidFill>
                  <a:srgbClr val="80A9A7"/>
                </a:solidFill>
              </a:rPr>
              <a:t>University</a:t>
            </a:r>
            <a:endParaRPr lang="en-GB" dirty="0">
              <a:solidFill>
                <a:srgbClr val="80A9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3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9A1FD3-6008-48A7-B7E8-2416669F52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183"/>
            <a:ext cx="12192000" cy="6857990"/>
          </a:xfrm>
          <a:prstGeom prst="rect">
            <a:avLst/>
          </a:prstGeom>
        </p:spPr>
      </p:pic>
      <p:sp useBgFill="1">
        <p:nvSpPr>
          <p:cNvPr id="10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E571-F8C2-4AB2-9398-17A19A97C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071" y="826638"/>
            <a:ext cx="3426089" cy="5086482"/>
          </a:xfrm>
        </p:spPr>
        <p:txBody>
          <a:bodyPr anchor="t">
            <a:noAutofit/>
          </a:bodyPr>
          <a:lstStyle/>
          <a:p>
            <a:r>
              <a:rPr lang="en-GB" sz="2400" dirty="0">
                <a:effectLst/>
              </a:rPr>
              <a:t>Independent schools</a:t>
            </a:r>
            <a:r>
              <a:rPr lang="tr-TR" sz="2400" dirty="0">
                <a:effectLst/>
              </a:rPr>
              <a:t> (</a:t>
            </a:r>
            <a:r>
              <a:rPr lang="en-GB" sz="2400" dirty="0">
                <a:effectLst/>
              </a:rPr>
              <a:t>so-called public schools</a:t>
            </a:r>
            <a:r>
              <a:rPr lang="tr-TR" sz="2400" dirty="0">
                <a:effectLst/>
              </a:rPr>
              <a:t>) </a:t>
            </a:r>
            <a:r>
              <a:rPr lang="en-GB" sz="2400" dirty="0">
                <a:effectLst/>
              </a:rPr>
              <a:t>are privately financed </a:t>
            </a:r>
            <a:r>
              <a:rPr lang="tr-TR" sz="2400" dirty="0" err="1">
                <a:effectLst/>
              </a:rPr>
              <a:t>and</a:t>
            </a:r>
            <a:r>
              <a:rPr lang="tr-TR" sz="2400" dirty="0">
                <a:effectLst/>
              </a:rPr>
              <a:t> </a:t>
            </a:r>
            <a:r>
              <a:rPr lang="en-GB" sz="2400" dirty="0">
                <a:effectLst/>
              </a:rPr>
              <a:t>provide residential “boarding” places</a:t>
            </a:r>
            <a:endParaRPr lang="tr-TR" sz="2400" dirty="0">
              <a:effectLst/>
            </a:endParaRPr>
          </a:p>
          <a:p>
            <a:r>
              <a:rPr lang="en-GB" sz="2400" dirty="0">
                <a:effectLst/>
              </a:rPr>
              <a:t>Important public schools for boys</a:t>
            </a:r>
            <a:r>
              <a:rPr lang="tr-TR" sz="2400" dirty="0">
                <a:effectLst/>
              </a:rPr>
              <a:t>; </a:t>
            </a:r>
            <a:r>
              <a:rPr lang="en-GB" sz="2400" dirty="0">
                <a:effectLst/>
              </a:rPr>
              <a:t>Eton</a:t>
            </a:r>
            <a:r>
              <a:rPr lang="tr-TR" sz="2400" dirty="0">
                <a:effectLst/>
              </a:rPr>
              <a:t>,</a:t>
            </a:r>
            <a:r>
              <a:rPr lang="en-GB" sz="2400" dirty="0">
                <a:effectLst/>
              </a:rPr>
              <a:t> Harrow</a:t>
            </a:r>
            <a:r>
              <a:rPr lang="tr-TR" sz="2400" dirty="0">
                <a:effectLst/>
              </a:rPr>
              <a:t>, </a:t>
            </a:r>
            <a:r>
              <a:rPr lang="en-GB" sz="2400" dirty="0">
                <a:effectLst/>
              </a:rPr>
              <a:t>Winchester</a:t>
            </a:r>
            <a:r>
              <a:rPr lang="tr-TR" sz="2400" dirty="0">
                <a:effectLst/>
              </a:rPr>
              <a:t>, </a:t>
            </a:r>
            <a:r>
              <a:rPr lang="en-GB" sz="2400" dirty="0">
                <a:effectLst/>
              </a:rPr>
              <a:t>Westminster</a:t>
            </a:r>
          </a:p>
          <a:p>
            <a:r>
              <a:rPr lang="en-GB" sz="2400" dirty="0">
                <a:effectLst/>
              </a:rPr>
              <a:t>for girls</a:t>
            </a:r>
            <a:r>
              <a:rPr lang="tr-TR" sz="2400" dirty="0">
                <a:effectLst/>
              </a:rPr>
              <a:t>; </a:t>
            </a:r>
            <a:r>
              <a:rPr lang="en-GB" sz="2400" dirty="0">
                <a:effectLst/>
              </a:rPr>
              <a:t>Cheltenham, </a:t>
            </a:r>
            <a:r>
              <a:rPr lang="en-GB" sz="2400" dirty="0" err="1">
                <a:effectLst/>
              </a:rPr>
              <a:t>Roedean</a:t>
            </a:r>
            <a:r>
              <a:rPr lang="en-GB" sz="2400" dirty="0">
                <a:effectLst/>
              </a:rPr>
              <a:t>, and Wycombe Abbey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6CDDDD-D6FA-4A94-B9E7-AFC910C974F3}"/>
              </a:ext>
            </a:extLst>
          </p:cNvPr>
          <p:cNvSpPr txBox="1"/>
          <p:nvPr/>
        </p:nvSpPr>
        <p:spPr>
          <a:xfrm>
            <a:off x="10840348" y="161037"/>
            <a:ext cx="12282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website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i="1" dirty="0">
                <a:solidFill>
                  <a:schemeClr val="bg1"/>
                </a:solidFill>
              </a:rPr>
              <a:t>BBC</a:t>
            </a:r>
            <a:endParaRPr lang="en-GB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9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building, sky, outdoor, street&#10;&#10;Description automatically generated">
            <a:extLst>
              <a:ext uri="{FF2B5EF4-FFF2-40B4-BE49-F238E27FC236}">
                <a16:creationId xmlns:a16="http://schemas.microsoft.com/office/drawing/2014/main" id="{DC4E3E76-E691-40D4-A3ED-7BAC2057F4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0A8304-DE79-4904-9C8C-A7DEF052F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0812" y="1407329"/>
            <a:ext cx="4824147" cy="4485471"/>
          </a:xfrm>
        </p:spPr>
        <p:txBody>
          <a:bodyPr anchor="t">
            <a:noAutofit/>
          </a:bodyPr>
          <a:lstStyle/>
          <a:p>
            <a:r>
              <a:rPr lang="en-GB" sz="2600" dirty="0">
                <a:effectLst/>
              </a:rPr>
              <a:t>Britain leads the world in higher education</a:t>
            </a:r>
            <a:r>
              <a:rPr lang="tr-TR" sz="2600" dirty="0">
                <a:effectLst/>
              </a:rPr>
              <a:t> </a:t>
            </a:r>
            <a:r>
              <a:rPr lang="en-GB" sz="2600" dirty="0">
                <a:effectLst/>
              </a:rPr>
              <a:t>(35.6 per cent)</a:t>
            </a:r>
            <a:endParaRPr lang="tr-TR" sz="2600" dirty="0">
              <a:effectLst/>
            </a:endParaRPr>
          </a:p>
          <a:p>
            <a:r>
              <a:rPr lang="en-GB" sz="2600" dirty="0">
                <a:effectLst/>
              </a:rPr>
              <a:t>There are</a:t>
            </a:r>
            <a:r>
              <a:rPr lang="tr-TR" sz="2600" dirty="0">
                <a:effectLst/>
              </a:rPr>
              <a:t> </a:t>
            </a:r>
            <a:r>
              <a:rPr lang="en-GB" sz="2600" dirty="0">
                <a:effectLst/>
              </a:rPr>
              <a:t>“red brick” universities.</a:t>
            </a:r>
            <a:r>
              <a:rPr lang="tr-TR" sz="2600" dirty="0">
                <a:effectLst/>
              </a:rPr>
              <a:t>, </a:t>
            </a:r>
            <a:r>
              <a:rPr lang="en-GB" sz="2600" dirty="0">
                <a:effectLst/>
              </a:rPr>
              <a:t>were founded in the late 19</a:t>
            </a:r>
            <a:r>
              <a:rPr lang="en-GB" sz="2600" baseline="30000" dirty="0">
                <a:effectLst/>
              </a:rPr>
              <a:t>th</a:t>
            </a:r>
            <a:r>
              <a:rPr lang="en-GB" sz="2600" dirty="0">
                <a:effectLst/>
              </a:rPr>
              <a:t> or early 20</a:t>
            </a:r>
            <a:r>
              <a:rPr lang="en-GB" sz="2600" baseline="30000" dirty="0">
                <a:effectLst/>
              </a:rPr>
              <a:t>th</a:t>
            </a:r>
            <a:r>
              <a:rPr lang="en-GB" sz="2600" dirty="0">
                <a:effectLst/>
              </a:rPr>
              <a:t> century in the industrial cities of Manchester, Liverpool, Leeds, Birmingham, Sheffield, and Bristol</a:t>
            </a:r>
            <a:r>
              <a:rPr lang="tr-TR" sz="2600" dirty="0">
                <a:effectLst/>
              </a:rPr>
              <a:t>.</a:t>
            </a:r>
            <a:endParaRPr 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F5BA5-0A7B-404D-BAFA-2DB976032094}"/>
              </a:ext>
            </a:extLst>
          </p:cNvPr>
          <p:cNvSpPr txBox="1"/>
          <p:nvPr/>
        </p:nvSpPr>
        <p:spPr>
          <a:xfrm>
            <a:off x="4293904" y="0"/>
            <a:ext cx="18020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website</a:t>
            </a:r>
            <a:r>
              <a:rPr lang="tr-TR" sz="900" i="1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the</a:t>
            </a:r>
            <a:r>
              <a:rPr lang="tr-TR" sz="900" i="1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Victorian</a:t>
            </a:r>
            <a:r>
              <a:rPr lang="tr-TR" sz="900" i="1" dirty="0">
                <a:solidFill>
                  <a:schemeClr val="bg1"/>
                </a:solidFill>
              </a:rPr>
              <a:t> web</a:t>
            </a:r>
            <a:endParaRPr lang="en-GB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6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 vintage books in a row">
            <a:extLst>
              <a:ext uri="{FF2B5EF4-FFF2-40B4-BE49-F238E27FC236}">
                <a16:creationId xmlns:a16="http://schemas.microsoft.com/office/drawing/2014/main" id="{848FA7CE-D983-46E8-A851-439393C5D3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8780" b="69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4E3284-7436-4D15-AC8C-4A1EBAB1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HISTORY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282939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345F8-7275-43AC-A394-A1337FDE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effectLst/>
              </a:rPr>
              <a:t>The Romans: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65CAE-092F-430A-80E3-99C5CBD5A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effectLst/>
              </a:rPr>
              <a:t>The Romans brought the skills of reading and writing to Britain.</a:t>
            </a:r>
            <a:endParaRPr lang="tr-TR" sz="2800" dirty="0">
              <a:effectLst/>
            </a:endParaRPr>
          </a:p>
          <a:p>
            <a:r>
              <a:rPr lang="en-GB" sz="2800" dirty="0">
                <a:effectLst/>
              </a:rPr>
              <a:t>the governor Agricola “trained the sons of chiefs in liberal arts… the result was that the people who used to reject Latin began to use it in speech and writing.”</a:t>
            </a:r>
            <a:endParaRPr lang="tr-TR" sz="2800" dirty="0">
              <a:effectLst/>
            </a:endParaRPr>
          </a:p>
          <a:p>
            <a:r>
              <a:rPr lang="en-GB" sz="2800" dirty="0">
                <a:effectLst/>
              </a:rPr>
              <a:t>Latin was completely disappeared both in its spoken and written forms when the Anglo-Saxons invaded Britain</a:t>
            </a:r>
            <a:r>
              <a:rPr lang="tr-TR" sz="2800" dirty="0">
                <a:effectLst/>
              </a:rPr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7479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CCEB25-E2E3-481F-A03A-19767D3E7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B2467-31B1-408A-8370-727C1620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53" y="380999"/>
            <a:ext cx="4003645" cy="485225"/>
          </a:xfrm>
        </p:spPr>
        <p:txBody>
          <a:bodyPr anchor="b">
            <a:noAutofit/>
          </a:bodyPr>
          <a:lstStyle/>
          <a:p>
            <a:pPr algn="l"/>
            <a:r>
              <a:rPr lang="en-GB" sz="2800" b="1" dirty="0">
                <a:effectLst/>
              </a:rPr>
              <a:t>The Anglo-Saxons: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810A0-5FB7-4E11-B541-D22E45D99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53" y="1247223"/>
            <a:ext cx="4003645" cy="5049668"/>
          </a:xfrm>
        </p:spPr>
        <p:txBody>
          <a:bodyPr anchor="t">
            <a:noAutofit/>
          </a:bodyPr>
          <a:lstStyle/>
          <a:p>
            <a:r>
              <a:rPr lang="tr-TR" sz="2600" dirty="0">
                <a:effectLst/>
              </a:rPr>
              <a:t>T</a:t>
            </a:r>
            <a:r>
              <a:rPr lang="en-GB" sz="2600" dirty="0">
                <a:effectLst/>
              </a:rPr>
              <a:t>he very first grammar school</a:t>
            </a:r>
            <a:r>
              <a:rPr lang="tr-TR" sz="2600" dirty="0">
                <a:effectLst/>
              </a:rPr>
              <a:t> </a:t>
            </a:r>
            <a:r>
              <a:rPr lang="en-GB" sz="2600" dirty="0">
                <a:effectLst/>
              </a:rPr>
              <a:t>was established at Canterbury in 598.</a:t>
            </a:r>
            <a:endParaRPr lang="tr-TR" sz="2600" dirty="0">
              <a:effectLst/>
            </a:endParaRPr>
          </a:p>
          <a:p>
            <a:r>
              <a:rPr lang="en-GB" sz="2600" dirty="0">
                <a:effectLst/>
              </a:rPr>
              <a:t>It was recorded that at York in 634 a song school was established</a:t>
            </a:r>
            <a:r>
              <a:rPr lang="tr-TR" sz="2600" dirty="0">
                <a:effectLst/>
              </a:rPr>
              <a:t>.</a:t>
            </a:r>
          </a:p>
          <a:p>
            <a:r>
              <a:rPr lang="en-GB" sz="2600" dirty="0">
                <a:effectLst/>
              </a:rPr>
              <a:t>Most of the schools of the period, then, were connected with monasteries and cathedrals</a:t>
            </a:r>
            <a:r>
              <a:rPr lang="tr-TR" sz="2600" dirty="0">
                <a:effectLst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DC17219-2715-425A-B118-0EAE7CDD9E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2" r="19003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5866FC-9A21-4F99-94FD-52766C5C5755}"/>
              </a:ext>
            </a:extLst>
          </p:cNvPr>
          <p:cNvSpPr txBox="1"/>
          <p:nvPr/>
        </p:nvSpPr>
        <p:spPr>
          <a:xfrm>
            <a:off x="10260061" y="-1"/>
            <a:ext cx="19319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website</a:t>
            </a:r>
            <a:r>
              <a:rPr lang="tr-TR" sz="900" i="1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Eighth</a:t>
            </a:r>
            <a:r>
              <a:rPr lang="tr-TR" sz="900" i="1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Day</a:t>
            </a:r>
            <a:r>
              <a:rPr lang="tr-TR" sz="900" i="1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Institute</a:t>
            </a:r>
            <a:endParaRPr lang="en-GB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94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A447B46-0CD1-4D24-8087-EBA5538481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133"/>
          <a:stretch/>
        </p:blipFill>
        <p:spPr>
          <a:xfrm>
            <a:off x="0" y="-1"/>
            <a:ext cx="609600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51B612-88AE-4BAB-9D51-D703C4B8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533400"/>
            <a:ext cx="4538124" cy="665650"/>
          </a:xfrm>
        </p:spPr>
        <p:txBody>
          <a:bodyPr anchor="b">
            <a:normAutofit/>
          </a:bodyPr>
          <a:lstStyle/>
          <a:p>
            <a:pPr algn="l"/>
            <a:r>
              <a:rPr lang="tr-TR" sz="3200" b="1" dirty="0">
                <a:effectLst/>
              </a:rPr>
              <a:t>S</a:t>
            </a:r>
            <a:r>
              <a:rPr lang="en-GB" sz="3200" b="1" dirty="0">
                <a:effectLst/>
              </a:rPr>
              <a:t>even liberal arts</a:t>
            </a:r>
            <a:endParaRPr lang="en-GB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A60B62-29EC-4664-A24C-57979E114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2" y="1399624"/>
            <a:ext cx="5067988" cy="4924976"/>
          </a:xfrm>
        </p:spPr>
        <p:txBody>
          <a:bodyPr anchor="t">
            <a:noAutofit/>
          </a:bodyPr>
          <a:lstStyle/>
          <a:p>
            <a:r>
              <a:rPr lang="en-GB" sz="2400" dirty="0">
                <a:effectLst/>
              </a:rPr>
              <a:t>It was Alcuin who developed the curriculum into the </a:t>
            </a:r>
            <a:r>
              <a:rPr lang="en-GB" sz="2400" i="1" dirty="0">
                <a:effectLst/>
              </a:rPr>
              <a:t>trivium</a:t>
            </a:r>
            <a:r>
              <a:rPr lang="tr-TR" sz="2400" i="1" dirty="0">
                <a:effectLst/>
              </a:rPr>
              <a:t>;</a:t>
            </a:r>
          </a:p>
          <a:p>
            <a:pPr lvl="1"/>
            <a:r>
              <a:rPr lang="en-GB" sz="2400" dirty="0">
                <a:effectLst/>
              </a:rPr>
              <a:t>grammar,</a:t>
            </a:r>
            <a:endParaRPr lang="tr-TR" sz="2400" dirty="0">
              <a:effectLst/>
            </a:endParaRPr>
          </a:p>
          <a:p>
            <a:pPr lvl="1"/>
            <a:r>
              <a:rPr lang="en-GB" sz="2400" dirty="0">
                <a:effectLst/>
              </a:rPr>
              <a:t>logic,</a:t>
            </a:r>
            <a:endParaRPr lang="tr-TR" sz="2400" dirty="0">
              <a:effectLst/>
            </a:endParaRPr>
          </a:p>
          <a:p>
            <a:pPr lvl="1"/>
            <a:r>
              <a:rPr lang="en-GB" sz="2400" dirty="0">
                <a:effectLst/>
              </a:rPr>
              <a:t>Rhetoric</a:t>
            </a:r>
            <a:endParaRPr lang="tr-TR" sz="2400" dirty="0">
              <a:effectLst/>
            </a:endParaRPr>
          </a:p>
          <a:p>
            <a:pPr marL="342000" lvl="1" indent="-306000"/>
            <a:r>
              <a:rPr lang="en-GB" sz="2400" dirty="0">
                <a:effectLst/>
              </a:rPr>
              <a:t>the </a:t>
            </a:r>
            <a:r>
              <a:rPr lang="en-GB" sz="2400" i="1" dirty="0">
                <a:effectLst/>
              </a:rPr>
              <a:t>quadrivium</a:t>
            </a:r>
            <a:endParaRPr lang="tr-TR" sz="2400" i="1" dirty="0">
              <a:effectLst/>
            </a:endParaRPr>
          </a:p>
          <a:p>
            <a:pPr marL="1008000" lvl="3" indent="-306000"/>
            <a:r>
              <a:rPr lang="en-GB" sz="2400" dirty="0">
                <a:effectLst/>
              </a:rPr>
              <a:t>arithmetic,</a:t>
            </a:r>
            <a:endParaRPr lang="tr-TR" sz="2400" dirty="0">
              <a:effectLst/>
            </a:endParaRPr>
          </a:p>
          <a:p>
            <a:pPr marL="1008000" lvl="3" indent="-306000"/>
            <a:r>
              <a:rPr lang="en-GB" sz="2400" dirty="0">
                <a:effectLst/>
              </a:rPr>
              <a:t>astronomy,</a:t>
            </a:r>
            <a:endParaRPr lang="tr-TR" sz="2400" dirty="0">
              <a:effectLst/>
            </a:endParaRPr>
          </a:p>
          <a:p>
            <a:pPr marL="1008000" lvl="3" indent="-306000"/>
            <a:r>
              <a:rPr lang="en-GB" sz="2400" dirty="0">
                <a:effectLst/>
              </a:rPr>
              <a:t>geometry,</a:t>
            </a:r>
            <a:endParaRPr lang="tr-TR" sz="2400" dirty="0">
              <a:effectLst/>
            </a:endParaRPr>
          </a:p>
          <a:p>
            <a:pPr marL="1008000" lvl="3" indent="-306000"/>
            <a:r>
              <a:rPr lang="en-GB" sz="2400" dirty="0">
                <a:effectLst/>
              </a:rPr>
              <a:t>music</a:t>
            </a:r>
            <a:endParaRPr lang="tr-TR" sz="240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A46EC-A0FB-4F97-BB09-53D7915CEE92}"/>
              </a:ext>
            </a:extLst>
          </p:cNvPr>
          <p:cNvSpPr txBox="1"/>
          <p:nvPr/>
        </p:nvSpPr>
        <p:spPr>
          <a:xfrm>
            <a:off x="4589398" y="152939"/>
            <a:ext cx="13805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website</a:t>
            </a:r>
            <a:r>
              <a:rPr lang="tr-TR" sz="900" i="1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Pinterest</a:t>
            </a:r>
            <a:endParaRPr lang="en-GB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2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8FB8-350F-48DF-B4E9-E836C33B9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effectLst/>
              </a:rPr>
              <a:t>In the 10</a:t>
            </a:r>
            <a:r>
              <a:rPr lang="en-GB" sz="2800" b="1" baseline="30000" dirty="0">
                <a:effectLst/>
              </a:rPr>
              <a:t>th</a:t>
            </a:r>
            <a:r>
              <a:rPr lang="en-GB" sz="2800" b="1" dirty="0">
                <a:effectLst/>
              </a:rPr>
              <a:t> century</a:t>
            </a:r>
            <a:r>
              <a:rPr lang="en-GB" sz="2800" dirty="0">
                <a:effectLst/>
              </a:rPr>
              <a:t> Alfred carried out his programme of education through a circle of court intellectuals</a:t>
            </a:r>
            <a:endParaRPr lang="tr-TR" sz="2800" dirty="0">
              <a:effectLst/>
            </a:endParaRPr>
          </a:p>
          <a:p>
            <a:r>
              <a:rPr lang="en-GB" sz="2800" dirty="0">
                <a:effectLst/>
              </a:rPr>
              <a:t>Lamenting the destruction of manuscripts and the decay of scholarship, he learnt Latin and translated works into English for his subjects' benefit.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66433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1D73-03FE-4302-81FC-9AFE498C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effectLst/>
              </a:rPr>
              <a:t>The general improvement in education in the twelfth and thirteenth centuries: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33D68-5CA2-4912-8BEF-E33DCAB96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Everywhere in Europe monasticism flourished and England was no exception.</a:t>
            </a:r>
            <a:r>
              <a:rPr lang="tr-TR" dirty="0">
                <a:effectLst/>
              </a:rPr>
              <a:t> </a:t>
            </a:r>
            <a:r>
              <a:rPr lang="en-GB" dirty="0">
                <a:effectLst/>
              </a:rPr>
              <a:t>The monasteries were centres of wealth and learning. </a:t>
            </a:r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B09D090-7FD8-4266-8161-6722C7907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71390"/>
              </p:ext>
            </p:extLst>
          </p:nvPr>
        </p:nvGraphicFramePr>
        <p:xfrm>
          <a:off x="1869440" y="3377564"/>
          <a:ext cx="8696960" cy="2242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240">
                  <a:extLst>
                    <a:ext uri="{9D8B030D-6E8A-4147-A177-3AD203B41FA5}">
                      <a16:colId xmlns:a16="http://schemas.microsoft.com/office/drawing/2014/main" val="2067097014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161857727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2030705947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4020386005"/>
                    </a:ext>
                  </a:extLst>
                </a:gridCol>
              </a:tblGrid>
              <a:tr h="70971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1066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1216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1300s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493359"/>
                  </a:ext>
                </a:extLst>
              </a:tr>
              <a:tr h="709719"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/>
                        <a:t>Religious Houses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700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900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9479"/>
                  </a:ext>
                </a:extLst>
              </a:tr>
              <a:tr h="709719"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 dirty="0"/>
                        <a:t>Clergymen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1000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13000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17500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127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639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F9F5-5FDC-40A6-A1E1-468C5F09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59840"/>
            <a:ext cx="10353762" cy="4531359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</a:rPr>
              <a:t>The growth of literacy in England was closely connected with the twelfth-century Renaissance</a:t>
            </a:r>
            <a:r>
              <a:rPr lang="tr-TR" sz="2800" dirty="0">
                <a:effectLst/>
              </a:rPr>
              <a:t>, </a:t>
            </a:r>
            <a:r>
              <a:rPr lang="en-GB" sz="2800" dirty="0">
                <a:effectLst/>
              </a:rPr>
              <a:t>reaching England at the end of the century</a:t>
            </a:r>
            <a:r>
              <a:rPr lang="tr-TR" sz="2800" dirty="0">
                <a:effectLst/>
              </a:rPr>
              <a:t>.</a:t>
            </a:r>
          </a:p>
          <a:p>
            <a:r>
              <a:rPr lang="en-GB" sz="2800" dirty="0">
                <a:effectLst/>
              </a:rPr>
              <a:t>Schools of learning were established in many towns and cities. Some were “grammar” schools independents of the Church, while others were attached to a cathedral.</a:t>
            </a:r>
            <a:endParaRPr lang="tr-TR" sz="2800" dirty="0">
              <a:effectLst/>
            </a:endParaRPr>
          </a:p>
          <a:p>
            <a:r>
              <a:rPr lang="en-GB" sz="2800" dirty="0">
                <a:effectLst/>
              </a:rPr>
              <a:t>Latin was</a:t>
            </a:r>
            <a:r>
              <a:rPr lang="tr-TR" sz="2800" dirty="0">
                <a:effectLst/>
              </a:rPr>
              <a:t> </a:t>
            </a:r>
            <a:r>
              <a:rPr lang="en-GB" sz="2800" dirty="0">
                <a:effectLst/>
              </a:rPr>
              <a:t>the medium of education</a:t>
            </a:r>
            <a:r>
              <a:rPr lang="tr-TR" sz="2800" dirty="0">
                <a:effectLst/>
              </a:rPr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051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uilding, old, government building, place of worship&#10;&#10;Description automatically generated">
            <a:extLst>
              <a:ext uri="{FF2B5EF4-FFF2-40B4-BE49-F238E27FC236}">
                <a16:creationId xmlns:a16="http://schemas.microsoft.com/office/drawing/2014/main" id="{6448E616-F48C-45A3-A4A7-EB6ED42F1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0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CDF2B-EFEF-4DCC-997D-9161843C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6" y="1623412"/>
            <a:ext cx="3503122" cy="22872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b="1"/>
              <a:t>Higher Education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58977-3DD9-4688-988E-6B41F217481D}"/>
              </a:ext>
            </a:extLst>
          </p:cNvPr>
          <p:cNvSpPr txBox="1"/>
          <p:nvPr/>
        </p:nvSpPr>
        <p:spPr>
          <a:xfrm>
            <a:off x="10548581" y="0"/>
            <a:ext cx="1643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website</a:t>
            </a:r>
            <a:r>
              <a:rPr lang="tr-TR" sz="900" i="1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Rabbie's</a:t>
            </a:r>
            <a:r>
              <a:rPr lang="tr-TR" sz="900" i="1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Tours</a:t>
            </a:r>
            <a:endParaRPr lang="en-GB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5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4E159-E6B8-4F72-9629-EEED9323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effectLst/>
              </a:rPr>
              <a:t>THE HOLY CATHOLIC CHURCH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C35D-877B-4DCA-AA10-7059402D2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21" y="2771173"/>
            <a:ext cx="7564179" cy="3645066"/>
          </a:xfrm>
          <a:effectLst/>
        </p:spPr>
        <p:txBody>
          <a:bodyPr anchor="ctr">
            <a:noAutofit/>
          </a:bodyPr>
          <a:lstStyle/>
          <a:p>
            <a:r>
              <a:rPr lang="en-GB" sz="2800" b="1" dirty="0">
                <a:effectLst/>
              </a:rPr>
              <a:t>The Friars:</a:t>
            </a:r>
            <a:r>
              <a:rPr lang="tr-TR" sz="2800" b="1" dirty="0">
                <a:effectLst/>
              </a:rPr>
              <a:t> </a:t>
            </a:r>
            <a:r>
              <a:rPr lang="tr-TR" sz="2800" dirty="0" err="1">
                <a:effectLst/>
              </a:rPr>
              <a:t>They</a:t>
            </a:r>
            <a:r>
              <a:rPr lang="en-GB" sz="2800" dirty="0">
                <a:effectLst/>
              </a:rPr>
              <a:t> were extra clergymen whose work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was</a:t>
            </a:r>
            <a:r>
              <a:rPr lang="en-GB" sz="2800" dirty="0">
                <a:effectLst/>
              </a:rPr>
              <a:t> to look after the parishes (an ecclesiastical district,) who had no priest of their own. </a:t>
            </a:r>
            <a:endParaRPr lang="tr-TR" sz="2800" dirty="0">
              <a:effectLst/>
            </a:endParaRPr>
          </a:p>
          <a:p>
            <a:r>
              <a:rPr lang="en-GB" sz="2800" dirty="0">
                <a:effectLst/>
              </a:rPr>
              <a:t>The friars</a:t>
            </a:r>
            <a:r>
              <a:rPr lang="tr-TR" sz="2800" dirty="0">
                <a:effectLst/>
              </a:rPr>
              <a:t> in </a:t>
            </a:r>
            <a:r>
              <a:rPr lang="tr-TR" sz="2800" dirty="0" err="1">
                <a:effectLst/>
              </a:rPr>
              <a:t>the</a:t>
            </a:r>
            <a:r>
              <a:rPr lang="tr-TR" sz="2800" dirty="0">
                <a:effectLst/>
              </a:rPr>
              <a:t> «</a:t>
            </a:r>
            <a:r>
              <a:rPr lang="tr-TR" sz="2800" dirty="0" err="1">
                <a:effectLst/>
              </a:rPr>
              <a:t>brotherhood</a:t>
            </a:r>
            <a:r>
              <a:rPr lang="tr-TR" sz="2800" dirty="0">
                <a:effectLst/>
              </a:rPr>
              <a:t>»</a:t>
            </a:r>
            <a:r>
              <a:rPr lang="en-GB" sz="2800" dirty="0">
                <a:effectLst/>
              </a:rPr>
              <a:t> were wandering preachers</a:t>
            </a:r>
            <a:r>
              <a:rPr lang="tr-TR" sz="2800" dirty="0">
                <a:effectLst/>
              </a:rPr>
              <a:t>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CFB5BB9-CBD5-4003-BCEF-8FD68F824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909" y="2771173"/>
            <a:ext cx="3517870" cy="3645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3F77ED-52DB-41F6-8823-5A4D2D46DADD}"/>
              </a:ext>
            </a:extLst>
          </p:cNvPr>
          <p:cNvSpPr txBox="1"/>
          <p:nvPr/>
        </p:nvSpPr>
        <p:spPr>
          <a:xfrm>
            <a:off x="9102137" y="6542853"/>
            <a:ext cx="26276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en-GB" sz="900" i="1" dirty="0"/>
              <a:t>COMUNITATS DE CONEIXEMENT</a:t>
            </a:r>
          </a:p>
        </p:txBody>
      </p:sp>
    </p:spTree>
    <p:extLst>
      <p:ext uri="{BB962C8B-B14F-4D97-AF65-F5344CB8AC3E}">
        <p14:creationId xmlns:p14="http://schemas.microsoft.com/office/powerpoint/2010/main" val="864156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A051F-A313-4E34-BF86-89EA9E4F7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97" y="1264920"/>
            <a:ext cx="10668605" cy="4328160"/>
          </a:xfrm>
        </p:spPr>
        <p:txBody>
          <a:bodyPr>
            <a:noAutofit/>
          </a:bodyPr>
          <a:lstStyle/>
          <a:p>
            <a:r>
              <a:rPr lang="en-GB" sz="2800" dirty="0"/>
              <a:t>The University of Oxford was founded at the end of the 11th century</a:t>
            </a:r>
            <a:r>
              <a:rPr lang="tr-TR" sz="2800" dirty="0"/>
              <a:t> (c. </a:t>
            </a:r>
            <a:r>
              <a:rPr lang="en-GB" sz="2800" dirty="0">
                <a:effectLst/>
              </a:rPr>
              <a:t>1096</a:t>
            </a:r>
            <a:r>
              <a:rPr lang="tr-TR" sz="2800" dirty="0">
                <a:effectLst/>
              </a:rPr>
              <a:t>).</a:t>
            </a:r>
          </a:p>
          <a:p>
            <a:r>
              <a:rPr lang="en-GB" sz="2800" dirty="0">
                <a:effectLst/>
              </a:rPr>
              <a:t>By 1201, the University was headed by a </a:t>
            </a:r>
            <a:r>
              <a:rPr lang="en-GB" sz="2800" i="1" dirty="0">
                <a:effectLst/>
              </a:rPr>
              <a:t>magister </a:t>
            </a:r>
            <a:r>
              <a:rPr lang="en-GB" sz="2800" i="1" dirty="0" err="1">
                <a:effectLst/>
              </a:rPr>
              <a:t>scholarum</a:t>
            </a:r>
            <a:r>
              <a:rPr lang="en-GB" sz="2800" i="1" dirty="0">
                <a:effectLst/>
              </a:rPr>
              <a:t> </a:t>
            </a:r>
            <a:r>
              <a:rPr lang="en-GB" sz="2800" i="1" dirty="0" err="1">
                <a:effectLst/>
              </a:rPr>
              <a:t>Oxonie</a:t>
            </a:r>
            <a:r>
              <a:rPr lang="en-GB" sz="2800" i="1" dirty="0">
                <a:effectLst/>
              </a:rPr>
              <a:t> </a:t>
            </a:r>
            <a:r>
              <a:rPr lang="en-GB" sz="2800" dirty="0">
                <a:effectLst/>
              </a:rPr>
              <a:t>(schoolmaster), on whom the title of Chancellor was conferred in 1214, and in 1231 the masters were recognised as a universitas or corporation.</a:t>
            </a:r>
          </a:p>
        </p:txBody>
      </p:sp>
    </p:spTree>
    <p:extLst>
      <p:ext uri="{BB962C8B-B14F-4D97-AF65-F5344CB8AC3E}">
        <p14:creationId xmlns:p14="http://schemas.microsoft.com/office/powerpoint/2010/main" val="1337391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B09D4-F95A-4F28-9905-ECF8A36B0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239521"/>
            <a:ext cx="10587325" cy="4511040"/>
          </a:xfrm>
        </p:spPr>
        <p:txBody>
          <a:bodyPr>
            <a:noAutofit/>
          </a:bodyPr>
          <a:lstStyle/>
          <a:p>
            <a:r>
              <a:rPr lang="en-GB" sz="2800" dirty="0">
                <a:effectLst/>
              </a:rPr>
              <a:t>In the 13th century</a:t>
            </a:r>
            <a:r>
              <a:rPr lang="tr-TR" sz="2800" dirty="0">
                <a:effectLst/>
              </a:rPr>
              <a:t> </a:t>
            </a:r>
            <a:r>
              <a:rPr lang="en-GB" sz="2800" dirty="0">
                <a:effectLst/>
              </a:rPr>
              <a:t>townspeople and students hastened the establishment of primitive halls of residence</a:t>
            </a:r>
            <a:r>
              <a:rPr lang="tr-TR" sz="2800" dirty="0">
                <a:effectLst/>
              </a:rPr>
              <a:t>.</a:t>
            </a:r>
          </a:p>
          <a:p>
            <a:r>
              <a:rPr lang="en-GB" sz="2800" dirty="0">
                <a:effectLst/>
              </a:rPr>
              <a:t>Few could go to the universities. </a:t>
            </a:r>
            <a:endParaRPr lang="tr-TR" sz="2800" dirty="0">
              <a:effectLst/>
            </a:endParaRPr>
          </a:p>
          <a:p>
            <a:r>
              <a:rPr lang="en-GB" sz="2800" dirty="0">
                <a:effectLst/>
              </a:rPr>
              <a:t>the ideas of Aristotle began to be received into the thinking of the Church</a:t>
            </a:r>
            <a:r>
              <a:rPr lang="tr-TR" sz="2800" dirty="0">
                <a:effectLst/>
              </a:rPr>
              <a:t>; b</a:t>
            </a:r>
            <a:r>
              <a:rPr lang="en-GB" sz="2800" dirty="0" err="1">
                <a:effectLst/>
              </a:rPr>
              <a:t>lueprints</a:t>
            </a:r>
            <a:r>
              <a:rPr lang="en-GB" sz="2800" dirty="0">
                <a:effectLst/>
              </a:rPr>
              <a:t> for forms of teaching appeared in the cathedral and monastery schools and in the universities—</a:t>
            </a:r>
            <a:r>
              <a:rPr lang="en-GB" sz="2800" i="1" dirty="0">
                <a:effectLst/>
              </a:rPr>
              <a:t>lectio</a:t>
            </a:r>
            <a:r>
              <a:rPr lang="tr-TR" sz="2800" i="1" dirty="0">
                <a:effectLst/>
              </a:rPr>
              <a:t> </a:t>
            </a:r>
            <a:r>
              <a:rPr lang="en-GB" sz="2800" dirty="0">
                <a:effectLst/>
              </a:rPr>
              <a:t>and </a:t>
            </a:r>
            <a:r>
              <a:rPr lang="en-GB" sz="2800" i="1" dirty="0">
                <a:effectLst/>
              </a:rPr>
              <a:t>disputatio</a:t>
            </a:r>
            <a:r>
              <a:rPr lang="tr-TR" sz="2800" i="1" dirty="0">
                <a:effectLst/>
              </a:rPr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1127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7A9AA5A-F6B5-4D1A-9F8C-0B6D0D928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DAAA3-BF60-4BC7-B01F-ADD3A068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GB" b="1" dirty="0">
                <a:effectLst/>
              </a:rPr>
              <a:t>The Late Middle Ages: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15FFBB-C8EA-4BA2-A5DD-FE3779505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98132"/>
            <a:ext cx="4333632" cy="3521077"/>
          </a:xfrm>
          <a:prstGeom prst="rect">
            <a:avLst/>
          </a:prstGeom>
        </p:spPr>
      </p:pic>
      <p:pic>
        <p:nvPicPr>
          <p:cNvPr id="5" name="Picture 4" descr="A picture containing text, old, stone&#10;&#10;Description automatically generated">
            <a:extLst>
              <a:ext uri="{FF2B5EF4-FFF2-40B4-BE49-F238E27FC236}">
                <a16:creationId xmlns:a16="http://schemas.microsoft.com/office/drawing/2014/main" id="{D15802D1-3EF1-4E79-B9D8-C33CE7A584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"/>
          <a:stretch/>
        </p:blipFill>
        <p:spPr>
          <a:xfrm>
            <a:off x="1046760" y="2129667"/>
            <a:ext cx="4065464" cy="32580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1BEF-B86B-49D8-9AE9-4B787C94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974" y="1820531"/>
            <a:ext cx="5998083" cy="3876278"/>
          </a:xfrm>
        </p:spPr>
        <p:txBody>
          <a:bodyPr anchor="ctr">
            <a:noAutofit/>
          </a:bodyPr>
          <a:lstStyle/>
          <a:p>
            <a:r>
              <a:rPr lang="en-GB" sz="2600" dirty="0">
                <a:effectLst/>
              </a:rPr>
              <a:t>The increase in private prayer was a direct threat to the authority of the Church over the religious life of the population</a:t>
            </a:r>
            <a:endParaRPr lang="tr-TR" sz="2600" dirty="0">
              <a:effectLst/>
            </a:endParaRPr>
          </a:p>
          <a:p>
            <a:r>
              <a:rPr lang="en-GB" sz="2600" dirty="0">
                <a:effectLst/>
              </a:rPr>
              <a:t>At the end of the 14</a:t>
            </a:r>
            <a:r>
              <a:rPr lang="en-GB" sz="2600" baseline="30000" dirty="0">
                <a:effectLst/>
              </a:rPr>
              <a:t>th</a:t>
            </a:r>
            <a:r>
              <a:rPr lang="en-GB" sz="2600" dirty="0">
                <a:effectLst/>
              </a:rPr>
              <a:t> century new religious ideas appeared in England</a:t>
            </a:r>
            <a:r>
              <a:rPr lang="tr-TR" sz="2600" dirty="0">
                <a:effectLst/>
              </a:rPr>
              <a:t>, </a:t>
            </a:r>
            <a:r>
              <a:rPr lang="tr-TR" sz="2600" dirty="0" err="1">
                <a:effectLst/>
              </a:rPr>
              <a:t>one</a:t>
            </a:r>
            <a:r>
              <a:rPr lang="tr-TR" sz="2600" dirty="0">
                <a:effectLst/>
              </a:rPr>
              <a:t> of </a:t>
            </a:r>
            <a:r>
              <a:rPr lang="tr-TR" sz="2600" dirty="0" err="1">
                <a:effectLst/>
              </a:rPr>
              <a:t>them</a:t>
            </a:r>
            <a:r>
              <a:rPr lang="tr-TR" sz="2600" dirty="0">
                <a:effectLst/>
              </a:rPr>
              <a:t> </a:t>
            </a:r>
            <a:r>
              <a:rPr lang="en-GB" sz="2600" dirty="0">
                <a:effectLst/>
              </a:rPr>
              <a:t>was known as </a:t>
            </a:r>
            <a:r>
              <a:rPr lang="tr-TR" sz="2600" dirty="0">
                <a:effectLst/>
              </a:rPr>
              <a:t>«</a:t>
            </a:r>
            <a:r>
              <a:rPr lang="en-GB" sz="2600" dirty="0">
                <a:effectLst/>
              </a:rPr>
              <a:t>Lollardy</a:t>
            </a:r>
            <a:r>
              <a:rPr lang="tr-TR" sz="2600" dirty="0">
                <a:effectLst/>
              </a:rPr>
              <a:t>.»</a:t>
            </a:r>
            <a:endParaRPr lang="en-GB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63F3A-1CDB-4618-9B90-536FC4B7C960}"/>
              </a:ext>
            </a:extLst>
          </p:cNvPr>
          <p:cNvSpPr txBox="1"/>
          <p:nvPr/>
        </p:nvSpPr>
        <p:spPr>
          <a:xfrm>
            <a:off x="1046760" y="5454175"/>
            <a:ext cx="14814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i="1" dirty="0" err="1"/>
              <a:t>website</a:t>
            </a:r>
            <a:r>
              <a:rPr lang="tr-TR" sz="900" i="1" dirty="0"/>
              <a:t> </a:t>
            </a:r>
            <a:r>
              <a:rPr lang="tr-TR" sz="900" i="1" dirty="0" err="1"/>
              <a:t>History</a:t>
            </a:r>
            <a:r>
              <a:rPr lang="tr-TR" sz="900" i="1" dirty="0"/>
              <a:t> Hit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4141140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6B83A-24A9-40C6-B9B7-5EA2FD295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955040"/>
            <a:ext cx="10749885" cy="5140960"/>
          </a:xfrm>
        </p:spPr>
        <p:txBody>
          <a:bodyPr>
            <a:noAutofit/>
          </a:bodyPr>
          <a:lstStyle/>
          <a:p>
            <a:r>
              <a:rPr lang="en-GB" sz="2800" dirty="0">
                <a:effectLst/>
              </a:rPr>
              <a:t>By the end of the Middle Ages, English as well as Latin was being used in legal writing, and also in elementary schools.</a:t>
            </a:r>
            <a:endParaRPr lang="tr-TR" sz="2800" dirty="0">
              <a:effectLst/>
            </a:endParaRPr>
          </a:p>
          <a:p>
            <a:r>
              <a:rPr lang="en-GB" sz="2800" dirty="0">
                <a:effectLst/>
              </a:rPr>
              <a:t>Education developed enormously during the fifteenth century, and many schools were founded by powerful men.</a:t>
            </a:r>
            <a:endParaRPr lang="tr-TR" sz="2800" dirty="0">
              <a:effectLst/>
            </a:endParaRPr>
          </a:p>
          <a:p>
            <a:r>
              <a:rPr lang="en-GB" sz="2800" dirty="0">
                <a:effectLst/>
              </a:rPr>
              <a:t>Winchester School 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and</a:t>
            </a:r>
            <a:r>
              <a:rPr lang="tr-TR" sz="2800" dirty="0">
                <a:effectLst/>
              </a:rPr>
              <a:t> </a:t>
            </a:r>
            <a:r>
              <a:rPr lang="en-GB" sz="2800" dirty="0">
                <a:effectLst/>
              </a:rPr>
              <a:t>New College, Oxford </a:t>
            </a:r>
            <a:r>
              <a:rPr lang="tr-TR" sz="2800" dirty="0" err="1">
                <a:effectLst/>
              </a:rPr>
              <a:t>were</a:t>
            </a:r>
            <a:r>
              <a:rPr lang="tr-TR" sz="2800" dirty="0">
                <a:effectLst/>
              </a:rPr>
              <a:t> </a:t>
            </a:r>
            <a:r>
              <a:rPr lang="en-GB" sz="2800" dirty="0">
                <a:effectLst/>
              </a:rPr>
              <a:t>founded in 1382</a:t>
            </a:r>
            <a:r>
              <a:rPr lang="tr-TR" sz="2800" dirty="0">
                <a:effectLst/>
              </a:rPr>
              <a:t>.</a:t>
            </a:r>
          </a:p>
          <a:p>
            <a:r>
              <a:rPr lang="tr-TR" sz="2800" dirty="0">
                <a:effectLst/>
              </a:rPr>
              <a:t>Henry VI </a:t>
            </a:r>
            <a:r>
              <a:rPr lang="tr-TR" sz="2800" dirty="0" err="1">
                <a:effectLst/>
              </a:rPr>
              <a:t>founded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Eton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College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68285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3D452-4D40-495A-A9C3-3B1A68548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094" y="2466340"/>
            <a:ext cx="10497156" cy="2296160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</a:rPr>
              <a:t>Clerks started grammar schools where students could learn the skills of reading and writing. These schools offered their pupils a future in the Church or the civil service</a:t>
            </a:r>
            <a:r>
              <a:rPr lang="tr-TR" sz="2800" dirty="0">
                <a:effectLst/>
              </a:rPr>
              <a:t>.</a:t>
            </a:r>
          </a:p>
          <a:p>
            <a:pPr marL="3690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51507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7D89D-3AA5-476E-BDDF-DCB19078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96240"/>
            <a:ext cx="10353762" cy="952500"/>
          </a:xfrm>
        </p:spPr>
        <p:txBody>
          <a:bodyPr>
            <a:normAutofit/>
          </a:bodyPr>
          <a:lstStyle/>
          <a:p>
            <a:r>
              <a:rPr lang="en-GB" b="1" dirty="0">
                <a:effectLst/>
              </a:rPr>
              <a:t>Bibliography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1E6E7-484D-41FE-B0A6-F29E8AA9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348740"/>
            <a:ext cx="10851485" cy="5113020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</a:rPr>
              <a:t>Burns, William E. </a:t>
            </a:r>
            <a:r>
              <a:rPr lang="en-GB" i="1" dirty="0">
                <a:effectLst/>
              </a:rPr>
              <a:t>A Brief History of Great Britain</a:t>
            </a:r>
            <a:r>
              <a:rPr lang="en-GB" dirty="0">
                <a:effectLst/>
              </a:rPr>
              <a:t>. Facts on File, 2010.</a:t>
            </a:r>
          </a:p>
          <a:p>
            <a:r>
              <a:rPr lang="en-GB" dirty="0">
                <a:effectLst/>
              </a:rPr>
              <a:t>Dance, E. H. </a:t>
            </a:r>
            <a:r>
              <a:rPr lang="en-GB" i="1" dirty="0">
                <a:effectLst/>
              </a:rPr>
              <a:t>Outlines of British Social History</a:t>
            </a:r>
            <a:r>
              <a:rPr lang="en-GB" dirty="0">
                <a:effectLst/>
              </a:rPr>
              <a:t>. Longmans, Green &amp; Co., 1950.</a:t>
            </a:r>
          </a:p>
          <a:p>
            <a:r>
              <a:rPr lang="en-GB" dirty="0">
                <a:effectLst/>
              </a:rPr>
              <a:t>Gary, Thomas. </a:t>
            </a:r>
            <a:r>
              <a:rPr lang="en-GB" i="1" dirty="0">
                <a:effectLst/>
              </a:rPr>
              <a:t>Education: A very Short Introduction</a:t>
            </a:r>
            <a:r>
              <a:rPr lang="en-GB" dirty="0">
                <a:effectLst/>
              </a:rPr>
              <a:t>. Oxford UP, 2013.</a:t>
            </a:r>
          </a:p>
          <a:p>
            <a:r>
              <a:rPr lang="en-GB" dirty="0">
                <a:effectLst/>
              </a:rPr>
              <a:t>Gillard, Derek. “Education in England: A History.” </a:t>
            </a:r>
            <a:r>
              <a:rPr lang="en-GB" i="1" dirty="0">
                <a:effectLst/>
              </a:rPr>
              <a:t>Education in England</a:t>
            </a:r>
            <a:r>
              <a:rPr lang="en-GB" dirty="0">
                <a:effectLst/>
              </a:rPr>
              <a:t>. May 2018. </a:t>
            </a:r>
            <a:r>
              <a:rPr lang="en-GB" u="sng" dirty="0">
                <a:effectLst/>
                <a:hlinkClick r:id="rId2"/>
              </a:rPr>
              <a:t>http://www.educationengland.org.uk/history/chapter01.html</a:t>
            </a:r>
            <a:r>
              <a:rPr lang="en-GB" dirty="0">
                <a:effectLst/>
              </a:rPr>
              <a:t>. Accessed 24 March 2021.</a:t>
            </a:r>
          </a:p>
          <a:p>
            <a:r>
              <a:rPr lang="en-GB" dirty="0">
                <a:effectLst/>
              </a:rPr>
              <a:t>“Introduction and history.” </a:t>
            </a:r>
            <a:r>
              <a:rPr lang="en-GB" i="1" dirty="0">
                <a:effectLst/>
              </a:rPr>
              <a:t>Oxford University</a:t>
            </a:r>
            <a:r>
              <a:rPr lang="en-GB" dirty="0">
                <a:effectLst/>
              </a:rPr>
              <a:t>, </a:t>
            </a:r>
            <a:r>
              <a:rPr lang="en-GB" u="sng" dirty="0">
                <a:effectLst/>
                <a:hlinkClick r:id="rId3"/>
              </a:rPr>
              <a:t>https://www.ox.ac.uk/about/organisation/history</a:t>
            </a:r>
            <a:r>
              <a:rPr lang="en-GB" dirty="0">
                <a:effectLst/>
              </a:rPr>
              <a:t>. Accessed 30 March 2021.</a:t>
            </a:r>
          </a:p>
          <a:p>
            <a:r>
              <a:rPr lang="en-GB" dirty="0">
                <a:effectLst/>
              </a:rPr>
              <a:t>McDowall, David. </a:t>
            </a:r>
            <a:r>
              <a:rPr lang="en-GB" i="1" dirty="0">
                <a:effectLst/>
              </a:rPr>
              <a:t>An Illustrated History of Britain</a:t>
            </a:r>
            <a:r>
              <a:rPr lang="en-GB" dirty="0">
                <a:effectLst/>
              </a:rPr>
              <a:t>. Longman, 1989.</a:t>
            </a:r>
          </a:p>
          <a:p>
            <a:r>
              <a:rPr lang="en-GB" dirty="0">
                <a:effectLst/>
              </a:rPr>
              <a:t>Morgan, Kenneth O. </a:t>
            </a:r>
            <a:r>
              <a:rPr lang="en-GB" i="1" dirty="0">
                <a:effectLst/>
              </a:rPr>
              <a:t>The Oxford History of Britain</a:t>
            </a:r>
            <a:r>
              <a:rPr lang="en-GB" dirty="0">
                <a:effectLst/>
              </a:rPr>
              <a:t>. Updated Ed. Oxford UP, 1993.</a:t>
            </a:r>
          </a:p>
          <a:p>
            <a:r>
              <a:rPr lang="en-GB" dirty="0" err="1">
                <a:effectLst/>
              </a:rPr>
              <a:t>Oackland</a:t>
            </a:r>
            <a:r>
              <a:rPr lang="en-GB" dirty="0">
                <a:effectLst/>
              </a:rPr>
              <a:t>, John. </a:t>
            </a:r>
            <a:r>
              <a:rPr lang="en-GB" i="1" dirty="0">
                <a:effectLst/>
              </a:rPr>
              <a:t>British Civilization: An Introduction</a:t>
            </a:r>
            <a:r>
              <a:rPr lang="en-GB" dirty="0">
                <a:effectLst/>
              </a:rPr>
              <a:t>. 5</a:t>
            </a:r>
            <a:r>
              <a:rPr lang="en-GB" baseline="30000" dirty="0">
                <a:effectLst/>
              </a:rPr>
              <a:t>th</a:t>
            </a:r>
            <a:r>
              <a:rPr lang="en-GB" dirty="0">
                <a:effectLst/>
              </a:rPr>
              <a:t> Ed. Routledge, 2002.</a:t>
            </a:r>
          </a:p>
          <a:p>
            <a:r>
              <a:rPr lang="en-GB" dirty="0" err="1">
                <a:effectLst/>
              </a:rPr>
              <a:t>Wallensfeldt</a:t>
            </a:r>
            <a:r>
              <a:rPr lang="en-GB" dirty="0">
                <a:effectLst/>
              </a:rPr>
              <a:t>, Jeff. </a:t>
            </a:r>
            <a:r>
              <a:rPr lang="en-GB" i="1" dirty="0">
                <a:effectLst/>
              </a:rPr>
              <a:t>The United Kingdom: England</a:t>
            </a:r>
            <a:r>
              <a:rPr lang="en-GB" dirty="0">
                <a:effectLst/>
              </a:rPr>
              <a:t>. Britannica Educational Publishing, 2014.</a:t>
            </a:r>
          </a:p>
        </p:txBody>
      </p:sp>
    </p:spTree>
    <p:extLst>
      <p:ext uri="{BB962C8B-B14F-4D97-AF65-F5344CB8AC3E}">
        <p14:creationId xmlns:p14="http://schemas.microsoft.com/office/powerpoint/2010/main" val="65707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F017500-16EA-4CEC-9374-9054B9B1F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78" y="833120"/>
            <a:ext cx="6248404" cy="4719489"/>
          </a:xfrm>
        </p:spPr>
        <p:txBody>
          <a:bodyPr anchor="ctr">
            <a:noAutofit/>
          </a:bodyPr>
          <a:lstStyle/>
          <a:p>
            <a:pPr>
              <a:buClr>
                <a:srgbClr val="80A9A7"/>
              </a:buClr>
            </a:pPr>
            <a:r>
              <a:rPr lang="en-GB" sz="2800" dirty="0">
                <a:effectLst/>
              </a:rPr>
              <a:t>The two most important of all were the </a:t>
            </a:r>
            <a:r>
              <a:rPr lang="en-GB" sz="2800" i="1" dirty="0">
                <a:effectLst/>
              </a:rPr>
              <a:t>Franciscans</a:t>
            </a:r>
            <a:r>
              <a:rPr lang="en-GB" sz="2800" dirty="0">
                <a:effectLst/>
              </a:rPr>
              <a:t> (Grey Friars) and </a:t>
            </a:r>
            <a:r>
              <a:rPr lang="en-GB" sz="2800" i="1" dirty="0">
                <a:effectLst/>
              </a:rPr>
              <a:t>Dominicans</a:t>
            </a:r>
            <a:r>
              <a:rPr lang="en-GB" sz="2800" dirty="0">
                <a:effectLst/>
              </a:rPr>
              <a:t> (Black Friars)</a:t>
            </a:r>
            <a:endParaRPr lang="tr-TR" sz="2800" dirty="0">
              <a:effectLst/>
            </a:endParaRPr>
          </a:p>
          <a:p>
            <a:pPr>
              <a:buClr>
                <a:srgbClr val="80A9A7"/>
              </a:buClr>
            </a:pPr>
            <a:r>
              <a:rPr lang="en-GB" sz="2800" dirty="0">
                <a:effectLst/>
              </a:rPr>
              <a:t>These friars had their own “friaries” (branch offices)</a:t>
            </a:r>
            <a:endParaRPr lang="tr-TR" sz="2800" dirty="0">
              <a:effectLst/>
            </a:endParaRPr>
          </a:p>
          <a:p>
            <a:pPr>
              <a:buClr>
                <a:srgbClr val="80A9A7"/>
              </a:buClr>
            </a:pPr>
            <a:r>
              <a:rPr lang="en-GB" sz="2800" i="1" dirty="0">
                <a:effectLst/>
              </a:rPr>
              <a:t>Mendicant (begging) Friar</a:t>
            </a:r>
            <a:r>
              <a:rPr lang="tr-TR" sz="2800" i="1" dirty="0">
                <a:effectLst/>
              </a:rPr>
              <a:t>: </a:t>
            </a:r>
            <a:r>
              <a:rPr lang="en-GB" sz="2800" dirty="0">
                <a:effectLst/>
              </a:rPr>
              <a:t>live</a:t>
            </a:r>
            <a:r>
              <a:rPr lang="tr-TR" sz="2800" dirty="0">
                <a:effectLst/>
              </a:rPr>
              <a:t>s</a:t>
            </a:r>
            <a:r>
              <a:rPr lang="en-GB" sz="2800" dirty="0">
                <a:effectLst/>
              </a:rPr>
              <a:t> on what people gave them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A0ED90-6957-41E3-961B-9019EB5CCC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939"/>
          <a:stretch/>
        </p:blipFill>
        <p:spPr>
          <a:xfrm>
            <a:off x="7552945" y="643465"/>
            <a:ext cx="3995592" cy="51033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23616A-EDF9-409F-AC33-2DD7DD807664}"/>
              </a:ext>
            </a:extLst>
          </p:cNvPr>
          <p:cNvSpPr txBox="1"/>
          <p:nvPr/>
        </p:nvSpPr>
        <p:spPr>
          <a:xfrm>
            <a:off x="10059027" y="5950600"/>
            <a:ext cx="14895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en-GB" sz="900" i="1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97305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12574-5B3F-49C4-B6ED-84F6680E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GB" b="1" dirty="0">
                <a:effectLst/>
              </a:rPr>
              <a:t>The Cannons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C9755-455F-4AB1-8EB8-5445476F9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1" y="1808018"/>
            <a:ext cx="6014996" cy="3785696"/>
          </a:xfrm>
          <a:effectLst/>
        </p:spPr>
        <p:txBody>
          <a:bodyPr anchor="ctr">
            <a:normAutofit/>
          </a:bodyPr>
          <a:lstStyle/>
          <a:p>
            <a:r>
              <a:rPr lang="en-GB" sz="2800" dirty="0">
                <a:effectLst/>
              </a:rPr>
              <a:t>helped to minister</a:t>
            </a:r>
            <a:r>
              <a:rPr lang="tr-TR" sz="2800" dirty="0">
                <a:effectLst/>
              </a:rPr>
              <a:t>,</a:t>
            </a:r>
            <a:r>
              <a:rPr lang="en-GB" sz="2800" dirty="0">
                <a:effectLst/>
              </a:rPr>
              <a:t> to those who were without any other priest.</a:t>
            </a:r>
            <a:endParaRPr lang="tr-TR" sz="2800" dirty="0">
              <a:effectLst/>
            </a:endParaRPr>
          </a:p>
          <a:p>
            <a:r>
              <a:rPr lang="tr-TR" sz="2800" dirty="0" err="1">
                <a:effectLst/>
              </a:rPr>
              <a:t>Those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who</a:t>
            </a:r>
            <a:r>
              <a:rPr lang="tr-TR" sz="2800" dirty="0">
                <a:effectLst/>
              </a:rPr>
              <a:t> </a:t>
            </a:r>
            <a:r>
              <a:rPr lang="en-GB" sz="2800" dirty="0">
                <a:effectLst/>
              </a:rPr>
              <a:t>lived strictly according to </a:t>
            </a:r>
            <a:r>
              <a:rPr lang="tr-TR" sz="2800" dirty="0" err="1">
                <a:effectLst/>
              </a:rPr>
              <a:t>the</a:t>
            </a:r>
            <a:r>
              <a:rPr lang="en-GB" sz="2800" dirty="0">
                <a:effectLst/>
              </a:rPr>
              <a:t> rules </a:t>
            </a:r>
            <a:r>
              <a:rPr lang="tr-TR" sz="2800" dirty="0">
                <a:effectLst/>
              </a:rPr>
              <a:t>of </a:t>
            </a:r>
            <a:r>
              <a:rPr lang="en-GB" sz="2800" dirty="0">
                <a:effectLst/>
              </a:rPr>
              <a:t>St. Augustine</a:t>
            </a:r>
            <a:r>
              <a:rPr lang="tr-TR" sz="2800" dirty="0">
                <a:effectLst/>
              </a:rPr>
              <a:t> </a:t>
            </a:r>
            <a:r>
              <a:rPr lang="en-GB" sz="2800" dirty="0">
                <a:effectLst/>
              </a:rPr>
              <a:t>were called </a:t>
            </a:r>
            <a:r>
              <a:rPr lang="en-GB" sz="2800" i="1" dirty="0">
                <a:effectLst/>
              </a:rPr>
              <a:t>Augustinians.</a:t>
            </a:r>
            <a:endParaRPr lang="en-GB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8151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040ED6-8CF5-4A86-952A-ADC26BF94C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0667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7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6748093" y="1371604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B9939-F8F5-4A2E-A366-111F2690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094" y="725154"/>
            <a:ext cx="3596420" cy="625526"/>
          </a:xfrm>
        </p:spPr>
        <p:txBody>
          <a:bodyPr anchor="b">
            <a:normAutofit/>
          </a:bodyPr>
          <a:lstStyle/>
          <a:p>
            <a:pPr algn="l"/>
            <a:r>
              <a:rPr lang="en-GB" sz="2400" b="1" dirty="0">
                <a:effectLst/>
              </a:rPr>
              <a:t>The Monks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DCBC7-4234-4DA3-A090-1EA2FC5CA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095" y="1466232"/>
            <a:ext cx="3596420" cy="4477367"/>
          </a:xfrm>
        </p:spPr>
        <p:txBody>
          <a:bodyPr anchor="t">
            <a:noAutofit/>
          </a:bodyPr>
          <a:lstStyle/>
          <a:p>
            <a:r>
              <a:rPr lang="en-GB" sz="2400" dirty="0">
                <a:effectLst/>
              </a:rPr>
              <a:t>were supposed to live strictly according to rule, and most of whom obeyed the rules of St. Benedict were known as </a:t>
            </a:r>
            <a:r>
              <a:rPr lang="en-GB" sz="2400" i="1" dirty="0">
                <a:effectLst/>
              </a:rPr>
              <a:t>Benedictines</a:t>
            </a:r>
            <a:r>
              <a:rPr lang="en-GB" sz="2400" dirty="0">
                <a:effectLst/>
              </a:rPr>
              <a:t>.</a:t>
            </a:r>
          </a:p>
          <a:p>
            <a:r>
              <a:rPr lang="en-GB" sz="2400" dirty="0">
                <a:effectLst/>
              </a:rPr>
              <a:t>spent their time by copying b</a:t>
            </a:r>
            <a:r>
              <a:rPr lang="tr-TR" sz="2400" dirty="0">
                <a:effectLst/>
              </a:rPr>
              <a:t>o</a:t>
            </a:r>
            <a:r>
              <a:rPr lang="en-GB" sz="2400" dirty="0">
                <a:effectLst/>
              </a:rPr>
              <a:t>oks</a:t>
            </a:r>
            <a:r>
              <a:rPr lang="tr-TR" sz="2400" dirty="0">
                <a:effectLst/>
              </a:rPr>
              <a:t>.</a:t>
            </a:r>
          </a:p>
          <a:p>
            <a:r>
              <a:rPr lang="en-GB" sz="2400" dirty="0"/>
              <a:t>many wrote new chronicles – esp. chronicles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3D6C3-F8C2-4761-8ED3-E563DD97E4E3}"/>
              </a:ext>
            </a:extLst>
          </p:cNvPr>
          <p:cNvSpPr txBox="1"/>
          <p:nvPr/>
        </p:nvSpPr>
        <p:spPr>
          <a:xfrm>
            <a:off x="232756" y="619860"/>
            <a:ext cx="15215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website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en-GB" sz="900" i="1" dirty="0">
                <a:solidFill>
                  <a:schemeClr val="bg1"/>
                </a:solidFill>
              </a:rPr>
              <a:t>Dartmouth</a:t>
            </a:r>
          </a:p>
        </p:txBody>
      </p:sp>
    </p:spTree>
    <p:extLst>
      <p:ext uri="{BB962C8B-B14F-4D97-AF65-F5344CB8AC3E}">
        <p14:creationId xmlns:p14="http://schemas.microsoft.com/office/powerpoint/2010/main" val="381219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98FD4FC-479A-4C2B-84A5-CF81E055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Diagram, engineering drawing&#10;&#10;Description automatically generated">
            <a:extLst>
              <a:ext uri="{FF2B5EF4-FFF2-40B4-BE49-F238E27FC236}">
                <a16:creationId xmlns:a16="http://schemas.microsoft.com/office/drawing/2014/main" id="{2C0925EC-A3C7-4216-A556-64F17A543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39" y="195845"/>
            <a:ext cx="6860806" cy="6466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20C8C-FDA5-45B5-B3A4-790750573D07}"/>
              </a:ext>
            </a:extLst>
          </p:cNvPr>
          <p:cNvSpPr txBox="1"/>
          <p:nvPr/>
        </p:nvSpPr>
        <p:spPr>
          <a:xfrm>
            <a:off x="643466" y="6279205"/>
            <a:ext cx="15488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website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en-GB" sz="900" i="1" dirty="0">
                <a:solidFill>
                  <a:schemeClr val="bg1"/>
                </a:solidFill>
              </a:rPr>
              <a:t>History Fish</a:t>
            </a:r>
          </a:p>
        </p:txBody>
      </p:sp>
    </p:spTree>
    <p:extLst>
      <p:ext uri="{BB962C8B-B14F-4D97-AF65-F5344CB8AC3E}">
        <p14:creationId xmlns:p14="http://schemas.microsoft.com/office/powerpoint/2010/main" val="305254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35266-75DB-4782-91E3-3C51CD4A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33" y="563880"/>
            <a:ext cx="3382832" cy="9059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b="1"/>
              <a:t>Cathedrals</a:t>
            </a:r>
            <a:endParaRPr lang="en-US" sz="4200"/>
          </a:p>
        </p:txBody>
      </p:sp>
      <p:pic>
        <p:nvPicPr>
          <p:cNvPr id="5" name="Content Placeholder 4" descr="A picture containing outdoor, building, sky, church&#10;&#10;Description automatically generated">
            <a:extLst>
              <a:ext uri="{FF2B5EF4-FFF2-40B4-BE49-F238E27FC236}">
                <a16:creationId xmlns:a16="http://schemas.microsoft.com/office/drawing/2014/main" id="{97D7EB2C-D62C-4863-BA8F-A27B873E7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r="10958" b="-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229DDE-CE76-454B-A4E5-6C45363048A2}"/>
              </a:ext>
            </a:extLst>
          </p:cNvPr>
          <p:cNvSpPr txBox="1"/>
          <p:nvPr/>
        </p:nvSpPr>
        <p:spPr>
          <a:xfrm>
            <a:off x="635732" y="1796628"/>
            <a:ext cx="33828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the chief churches in the districts into which the whole church is divided.</a:t>
            </a:r>
            <a:endParaRPr lang="tr-TR" sz="2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These districts are called </a:t>
            </a:r>
            <a:r>
              <a:rPr lang="en-GB" sz="2600" i="1" dirty="0">
                <a:latin typeface="+mj-lt"/>
              </a:rPr>
              <a:t>diocese</a:t>
            </a:r>
            <a:r>
              <a:rPr lang="en-GB" sz="2600" dirty="0">
                <a:latin typeface="+mj-lt"/>
              </a:rPr>
              <a:t> and governed by bishops</a:t>
            </a:r>
            <a:endParaRPr lang="tr-TR" sz="2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  <a:ea typeface="Times New Roman" panose="02020603050405020304" pitchFamily="18" charset="0"/>
              </a:rPr>
              <a:t>the priest in charge of the cathedral is called dean</a:t>
            </a:r>
            <a:r>
              <a:rPr lang="tr-TR" sz="2600" dirty="0">
                <a:latin typeface="+mj-lt"/>
                <a:ea typeface="Times New Roman" panose="02020603050405020304" pitchFamily="18" charset="0"/>
              </a:rPr>
              <a:t>.</a:t>
            </a:r>
            <a:endParaRPr lang="en-GB" sz="26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4F1D9-C92B-45C7-84C7-A9409F669588}"/>
              </a:ext>
            </a:extLst>
          </p:cNvPr>
          <p:cNvSpPr txBox="1"/>
          <p:nvPr/>
        </p:nvSpPr>
        <p:spPr>
          <a:xfrm>
            <a:off x="10840348" y="161037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>
                <a:solidFill>
                  <a:schemeClr val="bg1"/>
                </a:solidFill>
              </a:rPr>
              <a:t>From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the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dirty="0" err="1">
                <a:solidFill>
                  <a:schemeClr val="bg1"/>
                </a:solidFill>
              </a:rPr>
              <a:t>website</a:t>
            </a:r>
            <a:r>
              <a:rPr lang="tr-TR" sz="900" dirty="0">
                <a:solidFill>
                  <a:schemeClr val="bg1"/>
                </a:solidFill>
              </a:rPr>
              <a:t> </a:t>
            </a:r>
            <a:r>
              <a:rPr lang="tr-TR" sz="900" i="1" dirty="0" err="1">
                <a:solidFill>
                  <a:schemeClr val="bg1"/>
                </a:solidFill>
              </a:rPr>
              <a:t>Reddit</a:t>
            </a:r>
            <a:endParaRPr lang="en-GB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0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bstract blurred public library with bookshelves">
            <a:extLst>
              <a:ext uri="{FF2B5EF4-FFF2-40B4-BE49-F238E27FC236}">
                <a16:creationId xmlns:a16="http://schemas.microsoft.com/office/drawing/2014/main" id="{EEBFBB89-8741-4D2E-B695-E343CA40E6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1310" b="14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1430A-8740-483A-A427-33F040A2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EDUCATION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1619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43BF6-2F06-4A98-B06D-C3543FA81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097" y="1518920"/>
            <a:ext cx="10363805" cy="3820160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</a:rPr>
              <a:t>In England the Department for Education is responsible for all levels of education.</a:t>
            </a:r>
            <a:r>
              <a:rPr lang="tr-TR" sz="2800" dirty="0">
                <a:effectLst/>
              </a:rPr>
              <a:t> (</a:t>
            </a:r>
            <a:r>
              <a:rPr lang="tr-TR" sz="2800" dirty="0" err="1">
                <a:effectLst/>
              </a:rPr>
              <a:t>except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for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universities</a:t>
            </a:r>
            <a:r>
              <a:rPr lang="tr-TR" sz="2800" dirty="0">
                <a:effectLst/>
              </a:rPr>
              <a:t>)</a:t>
            </a:r>
          </a:p>
          <a:p>
            <a:r>
              <a:rPr lang="en-GB" sz="2800" dirty="0">
                <a:effectLst/>
              </a:rPr>
              <a:t>Education is compulsory between the ages of 5 and 16.</a:t>
            </a:r>
            <a:endParaRPr lang="tr-TR" sz="2800" dirty="0">
              <a:effectLst/>
            </a:endParaRPr>
          </a:p>
          <a:p>
            <a:r>
              <a:rPr lang="en-GB" sz="2800" dirty="0">
                <a:effectLst/>
              </a:rPr>
              <a:t>More than four-fifths of the secondary-school population attend state-funded comprehensive schools, the remainder attend grammar schools</a:t>
            </a:r>
            <a:r>
              <a:rPr lang="tr-TR" sz="2800" dirty="0">
                <a:effectLst/>
              </a:rPr>
              <a:t>, </a:t>
            </a:r>
            <a:r>
              <a:rPr lang="en-GB" sz="2800" dirty="0">
                <a:effectLst/>
              </a:rPr>
              <a:t>secondary modern schools</a:t>
            </a:r>
            <a:r>
              <a:rPr lang="tr-TR" sz="2800" dirty="0">
                <a:effectLst/>
              </a:rPr>
              <a:t>, </a:t>
            </a:r>
            <a:r>
              <a:rPr lang="en-GB" sz="2800" dirty="0">
                <a:effectLst/>
              </a:rPr>
              <a:t>specialist schools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3108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21373A"/>
      </a:dk2>
      <a:lt2>
        <a:srgbClr val="E8E2E2"/>
      </a:lt2>
      <a:accent1>
        <a:srgbClr val="80A9A7"/>
      </a:accent1>
      <a:accent2>
        <a:srgbClr val="75AB91"/>
      </a:accent2>
      <a:accent3>
        <a:srgbClr val="81AC86"/>
      </a:accent3>
      <a:accent4>
        <a:srgbClr val="86AC76"/>
      </a:accent4>
      <a:accent5>
        <a:srgbClr val="9AA57D"/>
      </a:accent5>
      <a:accent6>
        <a:srgbClr val="A9A274"/>
      </a:accent6>
      <a:hlink>
        <a:srgbClr val="AE696D"/>
      </a:hlink>
      <a:folHlink>
        <a:srgbClr val="7F7F7F"/>
      </a:folHlink>
    </a:clrScheme>
    <a:fontScheme name="Slate">
      <a:maj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1172</Words>
  <Application>Microsoft Office PowerPoint</Application>
  <PresentationFormat>Widescreen</PresentationFormat>
  <Paragraphs>123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Gill Sans MT</vt:lpstr>
      <vt:lpstr>Times New Roman</vt:lpstr>
      <vt:lpstr>Wingdings 2</vt:lpstr>
      <vt:lpstr>SlateVTI</vt:lpstr>
      <vt:lpstr>Monasteries AND EDUCATION IN BRITAIN </vt:lpstr>
      <vt:lpstr>THE HOLY CATHOLIC CHURCH</vt:lpstr>
      <vt:lpstr>PowerPoint Presentation</vt:lpstr>
      <vt:lpstr>The Cannons</vt:lpstr>
      <vt:lpstr>The Monks</vt:lpstr>
      <vt:lpstr>PowerPoint Presentation</vt:lpstr>
      <vt:lpstr>Cathedrals</vt:lpstr>
      <vt:lpstr>EDUCATION</vt:lpstr>
      <vt:lpstr>PowerPoint Presentation</vt:lpstr>
      <vt:lpstr>PowerPoint Presentation</vt:lpstr>
      <vt:lpstr>PowerPoint Presentation</vt:lpstr>
      <vt:lpstr>HISTORY OF EDUCATION</vt:lpstr>
      <vt:lpstr>The Romans:</vt:lpstr>
      <vt:lpstr>The Anglo-Saxons:</vt:lpstr>
      <vt:lpstr>Seven liberal arts</vt:lpstr>
      <vt:lpstr>PowerPoint Presentation</vt:lpstr>
      <vt:lpstr>The general improvement in education in the twelfth and thirteenth centuries:</vt:lpstr>
      <vt:lpstr>PowerPoint Presentation</vt:lpstr>
      <vt:lpstr>Higher Education</vt:lpstr>
      <vt:lpstr>PowerPoint Presentation</vt:lpstr>
      <vt:lpstr>PowerPoint Presentation</vt:lpstr>
      <vt:lpstr>The Late Middle Ages:</vt:lpstr>
      <vt:lpstr>PowerPoint Presentation</vt:lpstr>
      <vt:lpstr>PowerPoint Presentation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Monasteries AND EDUCATION IN BRITAIN </dc:title>
  <dc:creator>Author</dc:creator>
  <cp:lastModifiedBy>Author</cp:lastModifiedBy>
  <cp:revision>66</cp:revision>
  <dcterms:created xsi:type="dcterms:W3CDTF">2021-03-31T07:18:12Z</dcterms:created>
  <dcterms:modified xsi:type="dcterms:W3CDTF">2022-06-28T22:04:45Z</dcterms:modified>
</cp:coreProperties>
</file>