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60" r:id="rId2"/>
    <p:sldId id="262" r:id="rId3"/>
    <p:sldId id="263" r:id="rId4"/>
    <p:sldId id="261" r:id="rId5"/>
    <p:sldId id="266" r:id="rId6"/>
    <p:sldId id="265" r:id="rId7"/>
    <p:sldId id="267" r:id="rId8"/>
    <p:sldId id="264" r:id="rId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228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457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685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9144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11430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1371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1600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1828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5501" autoAdjust="0"/>
  </p:normalViewPr>
  <p:slideViewPr>
    <p:cSldViewPr snapToGrid="0" snapToObjects="1">
      <p:cViewPr>
        <p:scale>
          <a:sx n="70" d="100"/>
          <a:sy n="70" d="100"/>
        </p:scale>
        <p:origin x="1014" y="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9826218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7.png"/></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image" Target="../media/image7.png"/></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image" Target="../media/image7.png"/></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image" Target="../media/image7.png"/></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image" Target="../media/image7.png"/></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pPr>
              <a:defRPr sz="1200" b="1"/>
            </a:pPr>
            <a:r>
              <a:rPr dirty="0"/>
              <a:t>5</a:t>
            </a:r>
          </a:p>
          <a:p>
            <a:pPr>
              <a:defRPr sz="1200"/>
            </a:pPr>
            <a:r>
              <a:rPr dirty="0"/>
              <a:t>lets have a look to the AI. </a:t>
            </a:r>
          </a:p>
          <a:p>
            <a:pPr>
              <a:defRPr sz="1200"/>
            </a:pPr>
            <a:r>
              <a:rPr dirty="0"/>
              <a:t>AI may be regarded as a first generation </a:t>
            </a:r>
            <a:r>
              <a:rPr dirty="0" err="1"/>
              <a:t>Asisted</a:t>
            </a:r>
            <a:r>
              <a:rPr dirty="0"/>
              <a:t> RT and it has made the greatest contribution (</a:t>
            </a:r>
            <a:r>
              <a:rPr dirty="0" err="1"/>
              <a:t>katkı</a:t>
            </a:r>
            <a:r>
              <a:rPr dirty="0"/>
              <a:t>) to genetic improvement programs. The technique is well-established methods especially for identifying males with the highest genetic merit. AI has an important role in small ruminant breeding, to control reproduction and accurate progeny testing to improve the production of milk, hair and meat particularly in intensive production systems,</a:t>
            </a:r>
          </a:p>
        </p:txBody>
      </p:sp>
    </p:spTree>
    <p:extLst>
      <p:ext uri="{BB962C8B-B14F-4D97-AF65-F5344CB8AC3E}">
        <p14:creationId xmlns:p14="http://schemas.microsoft.com/office/powerpoint/2010/main" val="316134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pPr>
              <a:defRPr sz="1200" b="1"/>
            </a:pPr>
            <a:r>
              <a:rPr dirty="0"/>
              <a:t>5</a:t>
            </a:r>
          </a:p>
          <a:p>
            <a:pPr>
              <a:defRPr sz="1200"/>
            </a:pPr>
            <a:r>
              <a:rPr dirty="0"/>
              <a:t>lets have a look to the AI. </a:t>
            </a:r>
          </a:p>
          <a:p>
            <a:pPr>
              <a:defRPr sz="1200"/>
            </a:pPr>
            <a:r>
              <a:rPr dirty="0"/>
              <a:t>AI may be regarded as a first generation </a:t>
            </a:r>
            <a:r>
              <a:rPr dirty="0" err="1"/>
              <a:t>Asisted</a:t>
            </a:r>
            <a:r>
              <a:rPr dirty="0"/>
              <a:t> RT and it has made the greatest contribution (</a:t>
            </a:r>
            <a:r>
              <a:rPr dirty="0" err="1"/>
              <a:t>katkı</a:t>
            </a:r>
            <a:r>
              <a:rPr dirty="0"/>
              <a:t>) to genetic improvement programs. The technique is well-established methods especially for identifying males with the highest genetic merit. AI has an important role in small ruminant breeding, to control reproduction and accurate progeny testing to improve the production of milk, hair and meat particularly in intensive production systems,</a:t>
            </a:r>
          </a:p>
        </p:txBody>
      </p:sp>
    </p:spTree>
    <p:extLst>
      <p:ext uri="{BB962C8B-B14F-4D97-AF65-F5344CB8AC3E}">
        <p14:creationId xmlns:p14="http://schemas.microsoft.com/office/powerpoint/2010/main" val="470130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pPr>
              <a:defRPr sz="1200" b="1"/>
            </a:pPr>
            <a:r>
              <a:rPr dirty="0"/>
              <a:t>5</a:t>
            </a:r>
          </a:p>
          <a:p>
            <a:pPr>
              <a:defRPr sz="1200"/>
            </a:pPr>
            <a:r>
              <a:rPr dirty="0"/>
              <a:t>lets have a look to the AI. </a:t>
            </a:r>
          </a:p>
          <a:p>
            <a:pPr>
              <a:defRPr sz="1200"/>
            </a:pPr>
            <a:r>
              <a:rPr dirty="0"/>
              <a:t>AI may be regarded as a first generation </a:t>
            </a:r>
            <a:r>
              <a:rPr dirty="0" err="1"/>
              <a:t>Asisted</a:t>
            </a:r>
            <a:r>
              <a:rPr dirty="0"/>
              <a:t> RT and it has made the greatest contribution (</a:t>
            </a:r>
            <a:r>
              <a:rPr dirty="0" err="1"/>
              <a:t>katkı</a:t>
            </a:r>
            <a:r>
              <a:rPr dirty="0"/>
              <a:t>) to genetic improvement programs. The technique is well-established methods especially for identifying males with the highest genetic merit. AI has an important role in small ruminant breeding, to control reproduction and accurate progeny testing to improve the production of milk, hair and meat particularly in intensive production systems,</a:t>
            </a:r>
          </a:p>
        </p:txBody>
      </p:sp>
    </p:spTree>
    <p:extLst>
      <p:ext uri="{BB962C8B-B14F-4D97-AF65-F5344CB8AC3E}">
        <p14:creationId xmlns:p14="http://schemas.microsoft.com/office/powerpoint/2010/main" val="194154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p>
            <a:pPr>
              <a:defRPr sz="1200" b="1"/>
            </a:pPr>
            <a:r>
              <a:t>6</a:t>
            </a:r>
          </a:p>
          <a:p>
            <a:pPr marL="190500" indent="-190500">
              <a:buSzPct val="100000"/>
              <a:buChar char="•"/>
              <a:defRPr sz="1200"/>
            </a:pPr>
            <a:r>
              <a:t>the ability to use sires of superior genetic merit (the best males of the breed); </a:t>
            </a:r>
          </a:p>
          <a:p>
            <a:pPr marL="190500" indent="-190500">
              <a:buSzPct val="100000"/>
              <a:buChar char="•"/>
              <a:defRPr sz="1200"/>
            </a:pPr>
            <a:r>
              <a:t>improving production traits in farm;</a:t>
            </a:r>
          </a:p>
          <a:p>
            <a:pPr marL="190500" indent="-190500">
              <a:buSzPct val="100000"/>
              <a:buChar char="•"/>
              <a:defRPr sz="1200"/>
            </a:pPr>
            <a:r>
              <a:t>the ability to mate specific sires to individual goats;</a:t>
            </a:r>
          </a:p>
          <a:p>
            <a:pPr marL="190500" indent="-190500">
              <a:buSzPct val="100000"/>
              <a:buChar char="•"/>
              <a:defRPr sz="1200"/>
            </a:pPr>
            <a:r>
              <a:t>reducing the number of herd bucks needed in farms;</a:t>
            </a:r>
          </a:p>
          <a:p>
            <a:pPr marL="190500" indent="-190500">
              <a:buSzPct val="100000"/>
              <a:buChar char="•"/>
              <a:defRPr sz="1200"/>
            </a:pPr>
            <a:r>
              <a:t>increased genetics for replacement young does; and</a:t>
            </a:r>
          </a:p>
          <a:p>
            <a:pPr marL="190500" indent="-190500">
              <a:buSzPct val="100000"/>
              <a:buChar char="•"/>
              <a:defRPr sz="1200"/>
            </a:pPr>
            <a:r>
              <a:t>when combined with estrous synchronization, a shorter calving season can be achieved, resulting in a more consistent, uniform kid crop.</a:t>
            </a:r>
          </a:p>
          <a:p>
            <a:pPr>
              <a:defRPr sz="1200"/>
            </a:pPr>
            <a:r>
              <a:t>BUT, producers have several arguments against AI programs. </a:t>
            </a:r>
          </a:p>
          <a:p>
            <a:pPr marL="228600" indent="-228600">
              <a:buSzPct val="50000"/>
              <a:buBlip>
                <a:blip r:embed="rId3"/>
              </a:buBlip>
              <a:defRPr sz="1200"/>
            </a:pPr>
            <a:r>
              <a:t>they have no time for implementing AI procedures, </a:t>
            </a:r>
          </a:p>
          <a:p>
            <a:pPr marL="228600" indent="-228600">
              <a:buSzPct val="50000"/>
              <a:buBlip>
                <a:blip r:embed="rId3"/>
              </a:buBlip>
              <a:defRPr sz="1200"/>
            </a:pPr>
            <a:r>
              <a:t>need an additional labor and the cost of implementing (uygulama) a program. </a:t>
            </a:r>
          </a:p>
          <a:p>
            <a:pPr marL="228600" indent="-228600">
              <a:buSzPct val="50000"/>
              <a:buBlip>
                <a:blip r:embed="rId3"/>
              </a:buBlip>
              <a:defRPr sz="1200"/>
            </a:pPr>
            <a:r>
              <a:t>typically, an AI program would require more intensive management of the herd. </a:t>
            </a:r>
            <a:br/>
            <a:r>
              <a:t>for success, </a:t>
            </a:r>
            <a:br/>
            <a:r>
              <a:t>a producer should have have</a:t>
            </a:r>
          </a:p>
          <a:p>
            <a:pPr marL="228600" indent="-228600">
              <a:buSzPct val="50000"/>
              <a:buBlip>
                <a:blip r:embed="rId4"/>
              </a:buBlip>
              <a:defRPr sz="1200"/>
            </a:pPr>
            <a:r>
              <a:t>nutrition program (good body condition), </a:t>
            </a:r>
          </a:p>
          <a:p>
            <a:pPr marL="228600" indent="-228600">
              <a:buSzPct val="50000"/>
              <a:buBlip>
                <a:blip r:embed="rId4"/>
              </a:buBlip>
              <a:defRPr sz="1200"/>
            </a:pPr>
            <a:r>
              <a:t>good records, </a:t>
            </a:r>
          </a:p>
          <a:p>
            <a:pPr marL="228600" indent="-228600">
              <a:buSzPct val="50000"/>
              <a:buBlip>
                <a:blip r:embed="rId4"/>
              </a:buBlip>
              <a:defRPr sz="1200"/>
            </a:pPr>
            <a:r>
              <a:t>effective herd health program, </a:t>
            </a:r>
          </a:p>
          <a:p>
            <a:pPr marL="228600" indent="-228600">
              <a:buSzPct val="50000"/>
              <a:buBlip>
                <a:blip r:embed="rId4"/>
              </a:buBlip>
              <a:defRPr sz="1200"/>
            </a:pPr>
            <a:r>
              <a:t>adequate working facilities, </a:t>
            </a:r>
          </a:p>
          <a:p>
            <a:pPr marL="228600" indent="-228600">
              <a:buSzPct val="50000"/>
              <a:buBlip>
                <a:blip r:embed="rId4"/>
              </a:buBlip>
              <a:defRPr sz="1200"/>
            </a:pPr>
            <a:r>
              <a:t>accurate estrus detection and </a:t>
            </a:r>
          </a:p>
          <a:p>
            <a:pPr marL="228600" indent="-228600">
              <a:buSzPct val="50000"/>
              <a:buBlip>
                <a:blip r:embed="rId4"/>
              </a:buBlip>
              <a:defRPr sz="1200"/>
            </a:pPr>
            <a:r>
              <a:t>a well-trained AI technician. </a:t>
            </a:r>
          </a:p>
          <a:p>
            <a:pPr>
              <a:defRPr sz="1200"/>
            </a:pPr>
            <a:r>
              <a:t>Poor management in one or more of these areas could result in lower success rates.</a:t>
            </a:r>
          </a:p>
        </p:txBody>
      </p:sp>
    </p:spTree>
    <p:extLst>
      <p:ext uri="{BB962C8B-B14F-4D97-AF65-F5344CB8AC3E}">
        <p14:creationId xmlns:p14="http://schemas.microsoft.com/office/powerpoint/2010/main" val="721585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p>
            <a:pPr>
              <a:defRPr sz="1200" b="1"/>
            </a:pPr>
            <a:r>
              <a:rPr dirty="0"/>
              <a:t>6</a:t>
            </a:r>
          </a:p>
          <a:p>
            <a:pPr marL="190500" indent="-190500">
              <a:buSzPct val="100000"/>
              <a:buChar char="•"/>
              <a:defRPr sz="1200"/>
            </a:pPr>
            <a:r>
              <a:rPr dirty="0"/>
              <a:t>the ability to use sires of superior genetic merit (the best males of the breed); </a:t>
            </a:r>
          </a:p>
          <a:p>
            <a:pPr marL="190500" indent="-190500">
              <a:buSzPct val="100000"/>
              <a:buChar char="•"/>
              <a:defRPr sz="1200"/>
            </a:pPr>
            <a:r>
              <a:rPr dirty="0"/>
              <a:t>improving production traits in farm;</a:t>
            </a:r>
          </a:p>
          <a:p>
            <a:pPr marL="190500" indent="-190500">
              <a:buSzPct val="100000"/>
              <a:buChar char="•"/>
              <a:defRPr sz="1200"/>
            </a:pPr>
            <a:r>
              <a:rPr dirty="0"/>
              <a:t>the ability to mate specific sires to individual goats;</a:t>
            </a:r>
          </a:p>
          <a:p>
            <a:pPr marL="190500" indent="-190500">
              <a:buSzPct val="100000"/>
              <a:buChar char="•"/>
              <a:defRPr sz="1200"/>
            </a:pPr>
            <a:r>
              <a:rPr dirty="0"/>
              <a:t>reducing the number of herd bucks needed in farms;</a:t>
            </a:r>
          </a:p>
          <a:p>
            <a:pPr marL="190500" indent="-190500">
              <a:buSzPct val="100000"/>
              <a:buChar char="•"/>
              <a:defRPr sz="1200"/>
            </a:pPr>
            <a:r>
              <a:rPr dirty="0"/>
              <a:t>increased genetics for replacement young does; and</a:t>
            </a:r>
          </a:p>
          <a:p>
            <a:pPr marL="190500" indent="-190500">
              <a:buSzPct val="100000"/>
              <a:buChar char="•"/>
              <a:defRPr sz="1200"/>
            </a:pPr>
            <a:r>
              <a:rPr dirty="0"/>
              <a:t>when combined with estrous synchronization, a shorter calving season can be achieved, resulting in a more consistent, uniform kid crop.</a:t>
            </a:r>
          </a:p>
          <a:p>
            <a:pPr>
              <a:defRPr sz="1200"/>
            </a:pPr>
            <a:r>
              <a:rPr dirty="0"/>
              <a:t>BUT, producers have several arguments against AI programs. </a:t>
            </a:r>
          </a:p>
          <a:p>
            <a:pPr marL="228600" indent="-228600">
              <a:buSzPct val="50000"/>
              <a:buBlip>
                <a:blip r:embed="rId3"/>
              </a:buBlip>
              <a:defRPr sz="1200"/>
            </a:pPr>
            <a:r>
              <a:rPr dirty="0"/>
              <a:t>they have no time for implementing AI procedures, </a:t>
            </a:r>
          </a:p>
          <a:p>
            <a:pPr marL="228600" indent="-228600">
              <a:buSzPct val="50000"/>
              <a:buBlip>
                <a:blip r:embed="rId3"/>
              </a:buBlip>
              <a:defRPr sz="1200"/>
            </a:pPr>
            <a:r>
              <a:rPr dirty="0"/>
              <a:t>need an additional labor and the cost of implementing (</a:t>
            </a:r>
            <a:r>
              <a:rPr dirty="0" err="1"/>
              <a:t>uygulama</a:t>
            </a:r>
            <a:r>
              <a:rPr dirty="0"/>
              <a:t>) a program. </a:t>
            </a:r>
          </a:p>
          <a:p>
            <a:pPr marL="228600" indent="-228600">
              <a:buSzPct val="50000"/>
              <a:buBlip>
                <a:blip r:embed="rId3"/>
              </a:buBlip>
              <a:defRPr sz="1200"/>
            </a:pPr>
            <a:r>
              <a:rPr dirty="0"/>
              <a:t>typically, an AI program would require more intensive management of the herd. </a:t>
            </a:r>
            <a:br>
              <a:rPr dirty="0"/>
            </a:br>
            <a:r>
              <a:rPr dirty="0"/>
              <a:t>for success, </a:t>
            </a:r>
            <a:br>
              <a:rPr dirty="0"/>
            </a:br>
            <a:r>
              <a:rPr dirty="0"/>
              <a:t>a producer should have </a:t>
            </a:r>
            <a:r>
              <a:rPr dirty="0" err="1"/>
              <a:t>have</a:t>
            </a:r>
            <a:endParaRPr dirty="0"/>
          </a:p>
          <a:p>
            <a:pPr marL="228600" indent="-228600">
              <a:buSzPct val="50000"/>
              <a:buBlip>
                <a:blip r:embed="rId4"/>
              </a:buBlip>
              <a:defRPr sz="1200"/>
            </a:pPr>
            <a:r>
              <a:rPr dirty="0"/>
              <a:t>nutrition program (good body condition), </a:t>
            </a:r>
          </a:p>
          <a:p>
            <a:pPr marL="228600" indent="-228600">
              <a:buSzPct val="50000"/>
              <a:buBlip>
                <a:blip r:embed="rId4"/>
              </a:buBlip>
              <a:defRPr sz="1200"/>
            </a:pPr>
            <a:r>
              <a:rPr dirty="0"/>
              <a:t>good records, </a:t>
            </a:r>
          </a:p>
          <a:p>
            <a:pPr marL="228600" indent="-228600">
              <a:buSzPct val="50000"/>
              <a:buBlip>
                <a:blip r:embed="rId4"/>
              </a:buBlip>
              <a:defRPr sz="1200"/>
            </a:pPr>
            <a:r>
              <a:rPr dirty="0"/>
              <a:t>effective herd health program, </a:t>
            </a:r>
          </a:p>
          <a:p>
            <a:pPr marL="228600" indent="-228600">
              <a:buSzPct val="50000"/>
              <a:buBlip>
                <a:blip r:embed="rId4"/>
              </a:buBlip>
              <a:defRPr sz="1200"/>
            </a:pPr>
            <a:r>
              <a:rPr dirty="0"/>
              <a:t>adequate working facilities, </a:t>
            </a:r>
          </a:p>
          <a:p>
            <a:pPr marL="228600" indent="-228600">
              <a:buSzPct val="50000"/>
              <a:buBlip>
                <a:blip r:embed="rId4"/>
              </a:buBlip>
              <a:defRPr sz="1200"/>
            </a:pPr>
            <a:r>
              <a:rPr dirty="0"/>
              <a:t>accurate estrus detection and </a:t>
            </a:r>
          </a:p>
          <a:p>
            <a:pPr marL="228600" indent="-228600">
              <a:buSzPct val="50000"/>
              <a:buBlip>
                <a:blip r:embed="rId4"/>
              </a:buBlip>
              <a:defRPr sz="1200"/>
            </a:pPr>
            <a:r>
              <a:rPr dirty="0"/>
              <a:t>a well-trained AI technician. </a:t>
            </a:r>
          </a:p>
          <a:p>
            <a:pPr>
              <a:defRPr sz="1200"/>
            </a:pPr>
            <a:r>
              <a:rPr dirty="0"/>
              <a:t>Poor management in one or more of these areas could result in lower success rates.</a:t>
            </a:r>
          </a:p>
        </p:txBody>
      </p:sp>
    </p:spTree>
    <p:extLst>
      <p:ext uri="{BB962C8B-B14F-4D97-AF65-F5344CB8AC3E}">
        <p14:creationId xmlns:p14="http://schemas.microsoft.com/office/powerpoint/2010/main" val="83268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p>
            <a:pPr>
              <a:defRPr sz="1200" b="1"/>
            </a:pPr>
            <a:r>
              <a:rPr dirty="0"/>
              <a:t>6</a:t>
            </a:r>
          </a:p>
          <a:p>
            <a:pPr marL="190500" indent="-190500">
              <a:buSzPct val="100000"/>
              <a:buChar char="•"/>
              <a:defRPr sz="1200"/>
            </a:pPr>
            <a:r>
              <a:rPr dirty="0"/>
              <a:t>the ability to use sires of superior genetic merit (the best males of the breed); </a:t>
            </a:r>
          </a:p>
          <a:p>
            <a:pPr marL="190500" indent="-190500">
              <a:buSzPct val="100000"/>
              <a:buChar char="•"/>
              <a:defRPr sz="1200"/>
            </a:pPr>
            <a:r>
              <a:rPr dirty="0"/>
              <a:t>improving production traits in farm;</a:t>
            </a:r>
          </a:p>
          <a:p>
            <a:pPr marL="190500" indent="-190500">
              <a:buSzPct val="100000"/>
              <a:buChar char="•"/>
              <a:defRPr sz="1200"/>
            </a:pPr>
            <a:r>
              <a:rPr dirty="0"/>
              <a:t>the ability to mate specific sires to individual goats;</a:t>
            </a:r>
          </a:p>
          <a:p>
            <a:pPr marL="190500" indent="-190500">
              <a:buSzPct val="100000"/>
              <a:buChar char="•"/>
              <a:defRPr sz="1200"/>
            </a:pPr>
            <a:r>
              <a:rPr dirty="0"/>
              <a:t>reducing the number of herd bucks needed in farms;</a:t>
            </a:r>
          </a:p>
          <a:p>
            <a:pPr marL="190500" indent="-190500">
              <a:buSzPct val="100000"/>
              <a:buChar char="•"/>
              <a:defRPr sz="1200"/>
            </a:pPr>
            <a:r>
              <a:rPr dirty="0"/>
              <a:t>increased genetics for replacement young does; and</a:t>
            </a:r>
          </a:p>
          <a:p>
            <a:pPr marL="190500" indent="-190500">
              <a:buSzPct val="100000"/>
              <a:buChar char="•"/>
              <a:defRPr sz="1200"/>
            </a:pPr>
            <a:r>
              <a:rPr dirty="0"/>
              <a:t>when combined with estrous synchronization, a shorter calving season can be achieved, resulting in a more consistent, uniform kid crop.</a:t>
            </a:r>
          </a:p>
          <a:p>
            <a:pPr>
              <a:defRPr sz="1200"/>
            </a:pPr>
            <a:r>
              <a:rPr dirty="0"/>
              <a:t>BUT, producers have several arguments against AI programs. </a:t>
            </a:r>
          </a:p>
          <a:p>
            <a:pPr marL="228600" indent="-228600">
              <a:buSzPct val="50000"/>
              <a:buBlip>
                <a:blip r:embed="rId3"/>
              </a:buBlip>
              <a:defRPr sz="1200"/>
            </a:pPr>
            <a:r>
              <a:rPr dirty="0"/>
              <a:t>they have no time for implementing AI procedures, </a:t>
            </a:r>
          </a:p>
          <a:p>
            <a:pPr marL="228600" indent="-228600">
              <a:buSzPct val="50000"/>
              <a:buBlip>
                <a:blip r:embed="rId3"/>
              </a:buBlip>
              <a:defRPr sz="1200"/>
            </a:pPr>
            <a:r>
              <a:rPr dirty="0"/>
              <a:t>need an additional labor and the cost of implementing (</a:t>
            </a:r>
            <a:r>
              <a:rPr dirty="0" err="1"/>
              <a:t>uygulama</a:t>
            </a:r>
            <a:r>
              <a:rPr dirty="0"/>
              <a:t>) a program. </a:t>
            </a:r>
          </a:p>
          <a:p>
            <a:pPr marL="228600" indent="-228600">
              <a:buSzPct val="50000"/>
              <a:buBlip>
                <a:blip r:embed="rId3"/>
              </a:buBlip>
              <a:defRPr sz="1200"/>
            </a:pPr>
            <a:r>
              <a:rPr dirty="0"/>
              <a:t>typically, an AI program would require more intensive management of the herd. </a:t>
            </a:r>
            <a:br>
              <a:rPr dirty="0"/>
            </a:br>
            <a:r>
              <a:rPr dirty="0"/>
              <a:t>for success, </a:t>
            </a:r>
            <a:br>
              <a:rPr dirty="0"/>
            </a:br>
            <a:r>
              <a:rPr dirty="0"/>
              <a:t>a producer should have </a:t>
            </a:r>
            <a:r>
              <a:rPr dirty="0" err="1"/>
              <a:t>have</a:t>
            </a:r>
            <a:endParaRPr dirty="0"/>
          </a:p>
          <a:p>
            <a:pPr marL="228600" indent="-228600">
              <a:buSzPct val="50000"/>
              <a:buBlip>
                <a:blip r:embed="rId4"/>
              </a:buBlip>
              <a:defRPr sz="1200"/>
            </a:pPr>
            <a:r>
              <a:rPr dirty="0"/>
              <a:t>nutrition program (good body condition), </a:t>
            </a:r>
          </a:p>
          <a:p>
            <a:pPr marL="228600" indent="-228600">
              <a:buSzPct val="50000"/>
              <a:buBlip>
                <a:blip r:embed="rId4"/>
              </a:buBlip>
              <a:defRPr sz="1200"/>
            </a:pPr>
            <a:r>
              <a:rPr dirty="0"/>
              <a:t>good records, </a:t>
            </a:r>
          </a:p>
          <a:p>
            <a:pPr marL="228600" indent="-228600">
              <a:buSzPct val="50000"/>
              <a:buBlip>
                <a:blip r:embed="rId4"/>
              </a:buBlip>
              <a:defRPr sz="1200"/>
            </a:pPr>
            <a:r>
              <a:rPr dirty="0"/>
              <a:t>effective herd health program, </a:t>
            </a:r>
          </a:p>
          <a:p>
            <a:pPr marL="228600" indent="-228600">
              <a:buSzPct val="50000"/>
              <a:buBlip>
                <a:blip r:embed="rId4"/>
              </a:buBlip>
              <a:defRPr sz="1200"/>
            </a:pPr>
            <a:r>
              <a:rPr dirty="0"/>
              <a:t>adequate working facilities, </a:t>
            </a:r>
          </a:p>
          <a:p>
            <a:pPr marL="228600" indent="-228600">
              <a:buSzPct val="50000"/>
              <a:buBlip>
                <a:blip r:embed="rId4"/>
              </a:buBlip>
              <a:defRPr sz="1200"/>
            </a:pPr>
            <a:r>
              <a:rPr dirty="0"/>
              <a:t>accurate estrus detection and </a:t>
            </a:r>
          </a:p>
          <a:p>
            <a:pPr marL="228600" indent="-228600">
              <a:buSzPct val="50000"/>
              <a:buBlip>
                <a:blip r:embed="rId4"/>
              </a:buBlip>
              <a:defRPr sz="1200"/>
            </a:pPr>
            <a:r>
              <a:rPr dirty="0"/>
              <a:t>a well-trained AI technician. </a:t>
            </a:r>
          </a:p>
          <a:p>
            <a:pPr>
              <a:defRPr sz="1200"/>
            </a:pPr>
            <a:r>
              <a:rPr dirty="0"/>
              <a:t>Poor management in one or more of these areas could result in lower success rates.</a:t>
            </a:r>
          </a:p>
        </p:txBody>
      </p:sp>
    </p:spTree>
    <p:extLst>
      <p:ext uri="{BB962C8B-B14F-4D97-AF65-F5344CB8AC3E}">
        <p14:creationId xmlns:p14="http://schemas.microsoft.com/office/powerpoint/2010/main" val="3064651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p>
            <a:pPr>
              <a:defRPr sz="1200" b="1"/>
            </a:pPr>
            <a:r>
              <a:rPr dirty="0"/>
              <a:t>6</a:t>
            </a:r>
          </a:p>
          <a:p>
            <a:pPr marL="190500" indent="-190500">
              <a:buSzPct val="100000"/>
              <a:buChar char="•"/>
              <a:defRPr sz="1200"/>
            </a:pPr>
            <a:r>
              <a:rPr dirty="0"/>
              <a:t>the ability to use sires of superior genetic merit (the best males of the breed); </a:t>
            </a:r>
          </a:p>
          <a:p>
            <a:pPr marL="190500" indent="-190500">
              <a:buSzPct val="100000"/>
              <a:buChar char="•"/>
              <a:defRPr sz="1200"/>
            </a:pPr>
            <a:r>
              <a:rPr dirty="0"/>
              <a:t>improving production traits in farm;</a:t>
            </a:r>
          </a:p>
          <a:p>
            <a:pPr marL="190500" indent="-190500">
              <a:buSzPct val="100000"/>
              <a:buChar char="•"/>
              <a:defRPr sz="1200"/>
            </a:pPr>
            <a:r>
              <a:rPr dirty="0"/>
              <a:t>the ability to mate specific sires to individual goats;</a:t>
            </a:r>
          </a:p>
          <a:p>
            <a:pPr marL="190500" indent="-190500">
              <a:buSzPct val="100000"/>
              <a:buChar char="•"/>
              <a:defRPr sz="1200"/>
            </a:pPr>
            <a:r>
              <a:rPr dirty="0"/>
              <a:t>reducing the number of herd bucks needed in farms;</a:t>
            </a:r>
          </a:p>
          <a:p>
            <a:pPr marL="190500" indent="-190500">
              <a:buSzPct val="100000"/>
              <a:buChar char="•"/>
              <a:defRPr sz="1200"/>
            </a:pPr>
            <a:r>
              <a:rPr dirty="0"/>
              <a:t>increased genetics for replacement young does; and</a:t>
            </a:r>
          </a:p>
          <a:p>
            <a:pPr marL="190500" indent="-190500">
              <a:buSzPct val="100000"/>
              <a:buChar char="•"/>
              <a:defRPr sz="1200"/>
            </a:pPr>
            <a:r>
              <a:rPr dirty="0"/>
              <a:t>when combined with estrous synchronization, a shorter calving season can be achieved, resulting in a more consistent, uniform kid crop.</a:t>
            </a:r>
          </a:p>
          <a:p>
            <a:pPr>
              <a:defRPr sz="1200"/>
            </a:pPr>
            <a:r>
              <a:rPr dirty="0"/>
              <a:t>BUT, producers have several arguments against AI programs. </a:t>
            </a:r>
          </a:p>
          <a:p>
            <a:pPr marL="228600" indent="-228600">
              <a:buSzPct val="50000"/>
              <a:buBlip>
                <a:blip r:embed="rId3"/>
              </a:buBlip>
              <a:defRPr sz="1200"/>
            </a:pPr>
            <a:r>
              <a:rPr dirty="0"/>
              <a:t>they have no time for implementing AI procedures, </a:t>
            </a:r>
          </a:p>
          <a:p>
            <a:pPr marL="228600" indent="-228600">
              <a:buSzPct val="50000"/>
              <a:buBlip>
                <a:blip r:embed="rId3"/>
              </a:buBlip>
              <a:defRPr sz="1200"/>
            </a:pPr>
            <a:r>
              <a:rPr dirty="0"/>
              <a:t>need an additional labor and the cost of implementing (</a:t>
            </a:r>
            <a:r>
              <a:rPr dirty="0" err="1"/>
              <a:t>uygulama</a:t>
            </a:r>
            <a:r>
              <a:rPr dirty="0"/>
              <a:t>) a program. </a:t>
            </a:r>
          </a:p>
          <a:p>
            <a:pPr marL="228600" indent="-228600">
              <a:buSzPct val="50000"/>
              <a:buBlip>
                <a:blip r:embed="rId3"/>
              </a:buBlip>
              <a:defRPr sz="1200"/>
            </a:pPr>
            <a:r>
              <a:rPr dirty="0"/>
              <a:t>typically, an AI program would require more intensive management of the herd. </a:t>
            </a:r>
            <a:br>
              <a:rPr dirty="0"/>
            </a:br>
            <a:r>
              <a:rPr dirty="0"/>
              <a:t>for success, </a:t>
            </a:r>
            <a:br>
              <a:rPr dirty="0"/>
            </a:br>
            <a:r>
              <a:rPr dirty="0"/>
              <a:t>a producer should have </a:t>
            </a:r>
            <a:r>
              <a:rPr dirty="0" err="1"/>
              <a:t>have</a:t>
            </a:r>
            <a:endParaRPr dirty="0"/>
          </a:p>
          <a:p>
            <a:pPr marL="228600" indent="-228600">
              <a:buSzPct val="50000"/>
              <a:buBlip>
                <a:blip r:embed="rId4"/>
              </a:buBlip>
              <a:defRPr sz="1200"/>
            </a:pPr>
            <a:r>
              <a:rPr dirty="0"/>
              <a:t>nutrition program (good body condition), </a:t>
            </a:r>
          </a:p>
          <a:p>
            <a:pPr marL="228600" indent="-228600">
              <a:buSzPct val="50000"/>
              <a:buBlip>
                <a:blip r:embed="rId4"/>
              </a:buBlip>
              <a:defRPr sz="1200"/>
            </a:pPr>
            <a:r>
              <a:rPr dirty="0"/>
              <a:t>good records, </a:t>
            </a:r>
          </a:p>
          <a:p>
            <a:pPr marL="228600" indent="-228600">
              <a:buSzPct val="50000"/>
              <a:buBlip>
                <a:blip r:embed="rId4"/>
              </a:buBlip>
              <a:defRPr sz="1200"/>
            </a:pPr>
            <a:r>
              <a:rPr dirty="0"/>
              <a:t>effective herd health program, </a:t>
            </a:r>
          </a:p>
          <a:p>
            <a:pPr marL="228600" indent="-228600">
              <a:buSzPct val="50000"/>
              <a:buBlip>
                <a:blip r:embed="rId4"/>
              </a:buBlip>
              <a:defRPr sz="1200"/>
            </a:pPr>
            <a:r>
              <a:rPr dirty="0"/>
              <a:t>adequate working facilities, </a:t>
            </a:r>
          </a:p>
          <a:p>
            <a:pPr marL="228600" indent="-228600">
              <a:buSzPct val="50000"/>
              <a:buBlip>
                <a:blip r:embed="rId4"/>
              </a:buBlip>
              <a:defRPr sz="1200"/>
            </a:pPr>
            <a:r>
              <a:rPr dirty="0"/>
              <a:t>accurate estrus detection and </a:t>
            </a:r>
          </a:p>
          <a:p>
            <a:pPr marL="228600" indent="-228600">
              <a:buSzPct val="50000"/>
              <a:buBlip>
                <a:blip r:embed="rId4"/>
              </a:buBlip>
              <a:defRPr sz="1200"/>
            </a:pPr>
            <a:r>
              <a:rPr dirty="0"/>
              <a:t>a well-trained AI technician. </a:t>
            </a:r>
          </a:p>
          <a:p>
            <a:pPr>
              <a:defRPr sz="1200"/>
            </a:pPr>
            <a:r>
              <a:rPr dirty="0"/>
              <a:t>Poor management in one or more of these areas could result in lower success rates.</a:t>
            </a:r>
          </a:p>
        </p:txBody>
      </p:sp>
    </p:spTree>
    <p:extLst>
      <p:ext uri="{BB962C8B-B14F-4D97-AF65-F5344CB8AC3E}">
        <p14:creationId xmlns:p14="http://schemas.microsoft.com/office/powerpoint/2010/main" val="4134754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p>
            <a:pPr>
              <a:defRPr sz="1200" b="1"/>
            </a:pPr>
            <a:r>
              <a:t>6</a:t>
            </a:r>
          </a:p>
          <a:p>
            <a:pPr marL="190500" indent="-190500">
              <a:buSzPct val="100000"/>
              <a:buChar char="•"/>
              <a:defRPr sz="1200"/>
            </a:pPr>
            <a:r>
              <a:t>the ability to use sires of superior genetic merit (the best males of the breed); </a:t>
            </a:r>
          </a:p>
          <a:p>
            <a:pPr marL="190500" indent="-190500">
              <a:buSzPct val="100000"/>
              <a:buChar char="•"/>
              <a:defRPr sz="1200"/>
            </a:pPr>
            <a:r>
              <a:t>improving production traits in farm;</a:t>
            </a:r>
          </a:p>
          <a:p>
            <a:pPr marL="190500" indent="-190500">
              <a:buSzPct val="100000"/>
              <a:buChar char="•"/>
              <a:defRPr sz="1200"/>
            </a:pPr>
            <a:r>
              <a:t>the ability to mate specific sires to individual goats;</a:t>
            </a:r>
          </a:p>
          <a:p>
            <a:pPr marL="190500" indent="-190500">
              <a:buSzPct val="100000"/>
              <a:buChar char="•"/>
              <a:defRPr sz="1200"/>
            </a:pPr>
            <a:r>
              <a:t>reducing the number of herd bucks needed in farms;</a:t>
            </a:r>
          </a:p>
          <a:p>
            <a:pPr marL="190500" indent="-190500">
              <a:buSzPct val="100000"/>
              <a:buChar char="•"/>
              <a:defRPr sz="1200"/>
            </a:pPr>
            <a:r>
              <a:t>increased genetics for replacement young does; and</a:t>
            </a:r>
          </a:p>
          <a:p>
            <a:pPr marL="190500" indent="-190500">
              <a:buSzPct val="100000"/>
              <a:buChar char="•"/>
              <a:defRPr sz="1200"/>
            </a:pPr>
            <a:r>
              <a:t>when combined with estrous synchronization, a shorter calving season can be achieved, resulting in a more consistent, uniform kid crop.</a:t>
            </a:r>
          </a:p>
          <a:p>
            <a:pPr>
              <a:defRPr sz="1200"/>
            </a:pPr>
            <a:r>
              <a:t>BUT, producers have several arguments against AI programs. </a:t>
            </a:r>
          </a:p>
          <a:p>
            <a:pPr marL="228600" indent="-228600">
              <a:buSzPct val="50000"/>
              <a:buBlip>
                <a:blip r:embed="rId3"/>
              </a:buBlip>
              <a:defRPr sz="1200"/>
            </a:pPr>
            <a:r>
              <a:t>they have no time for implementing AI procedures, </a:t>
            </a:r>
          </a:p>
          <a:p>
            <a:pPr marL="228600" indent="-228600">
              <a:buSzPct val="50000"/>
              <a:buBlip>
                <a:blip r:embed="rId3"/>
              </a:buBlip>
              <a:defRPr sz="1200"/>
            </a:pPr>
            <a:r>
              <a:t>need an additional labor and the cost of implementing (uygulama) a program. </a:t>
            </a:r>
          </a:p>
          <a:p>
            <a:pPr marL="228600" indent="-228600">
              <a:buSzPct val="50000"/>
              <a:buBlip>
                <a:blip r:embed="rId3"/>
              </a:buBlip>
              <a:defRPr sz="1200"/>
            </a:pPr>
            <a:r>
              <a:t>typically, an AI program would require more intensive management of the herd. </a:t>
            </a:r>
            <a:br/>
            <a:r>
              <a:t>for success, </a:t>
            </a:r>
            <a:br/>
            <a:r>
              <a:t>a producer should have have</a:t>
            </a:r>
          </a:p>
          <a:p>
            <a:pPr marL="228600" indent="-228600">
              <a:buSzPct val="50000"/>
              <a:buBlip>
                <a:blip r:embed="rId4"/>
              </a:buBlip>
              <a:defRPr sz="1200"/>
            </a:pPr>
            <a:r>
              <a:t>nutrition program (good body condition), </a:t>
            </a:r>
          </a:p>
          <a:p>
            <a:pPr marL="228600" indent="-228600">
              <a:buSzPct val="50000"/>
              <a:buBlip>
                <a:blip r:embed="rId4"/>
              </a:buBlip>
              <a:defRPr sz="1200"/>
            </a:pPr>
            <a:r>
              <a:t>good records, </a:t>
            </a:r>
          </a:p>
          <a:p>
            <a:pPr marL="228600" indent="-228600">
              <a:buSzPct val="50000"/>
              <a:buBlip>
                <a:blip r:embed="rId4"/>
              </a:buBlip>
              <a:defRPr sz="1200"/>
            </a:pPr>
            <a:r>
              <a:t>effective herd health program, </a:t>
            </a:r>
          </a:p>
          <a:p>
            <a:pPr marL="228600" indent="-228600">
              <a:buSzPct val="50000"/>
              <a:buBlip>
                <a:blip r:embed="rId4"/>
              </a:buBlip>
              <a:defRPr sz="1200"/>
            </a:pPr>
            <a:r>
              <a:t>adequate working facilities, </a:t>
            </a:r>
          </a:p>
          <a:p>
            <a:pPr marL="228600" indent="-228600">
              <a:buSzPct val="50000"/>
              <a:buBlip>
                <a:blip r:embed="rId4"/>
              </a:buBlip>
              <a:defRPr sz="1200"/>
            </a:pPr>
            <a:r>
              <a:t>accurate estrus detection and </a:t>
            </a:r>
          </a:p>
          <a:p>
            <a:pPr marL="228600" indent="-228600">
              <a:buSzPct val="50000"/>
              <a:buBlip>
                <a:blip r:embed="rId4"/>
              </a:buBlip>
              <a:defRPr sz="1200"/>
            </a:pPr>
            <a:r>
              <a:t>a well-trained AI technician. </a:t>
            </a:r>
          </a:p>
          <a:p>
            <a:pPr>
              <a:defRPr sz="1200"/>
            </a:pPr>
            <a:r>
              <a:t>Poor management in one or more of these areas could result in lower success rates.</a:t>
            </a:r>
          </a:p>
        </p:txBody>
      </p:sp>
    </p:spTree>
    <p:extLst>
      <p:ext uri="{BB962C8B-B14F-4D97-AF65-F5344CB8AC3E}">
        <p14:creationId xmlns:p14="http://schemas.microsoft.com/office/powerpoint/2010/main" val="2374196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2616200"/>
            <a:ext cx="10464800" cy="2540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207000"/>
            <a:ext cx="10464800" cy="16637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358900" y="-1143000"/>
            <a:ext cx="14668500" cy="10058400"/>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1181100" y="6794500"/>
            <a:ext cx="10642600" cy="1511300"/>
          </a:xfrm>
          <a:prstGeom prst="rect">
            <a:avLst/>
          </a:prstGeom>
        </p:spPr>
        <p:txBody>
          <a:bodyPr/>
          <a:lstStyle/>
          <a:p>
            <a:r>
              <a:t>Title Text</a:t>
            </a:r>
          </a:p>
        </p:txBody>
      </p:sp>
      <p:sp>
        <p:nvSpPr>
          <p:cNvPr id="22" name="Body Level One…"/>
          <p:cNvSpPr txBox="1">
            <a:spLocks noGrp="1"/>
          </p:cNvSpPr>
          <p:nvPr>
            <p:ph type="body" sz="quarter" idx="1"/>
          </p:nvPr>
        </p:nvSpPr>
        <p:spPr>
          <a:xfrm>
            <a:off x="1181100" y="8382000"/>
            <a:ext cx="10642600" cy="9398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606800"/>
            <a:ext cx="10464800" cy="2540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3543300" y="2018930"/>
            <a:ext cx="10299700" cy="7112001"/>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270000" y="2946400"/>
            <a:ext cx="5270500" cy="6096000"/>
          </a:xfrm>
          <a:prstGeom prst="rect">
            <a:avLst/>
          </a:prstGeom>
        </p:spPr>
        <p:txBody>
          <a:bodyPr/>
          <a:lstStyle>
            <a:lvl1pPr marL="482600" indent="-482600">
              <a:spcBef>
                <a:spcPts val="3200"/>
              </a:spcBef>
              <a:buFont typeface="Gill Sans"/>
              <a:buBlip>
                <a:blip r:embed="rId2"/>
              </a:buBlip>
              <a:defRPr sz="3200"/>
            </a:lvl1pPr>
            <a:lvl2pPr marL="965200" indent="-482600">
              <a:spcBef>
                <a:spcPts val="3200"/>
              </a:spcBef>
              <a:buFont typeface="Gill Sans"/>
              <a:buBlip>
                <a:blip r:embed="rId2"/>
              </a:buBlip>
              <a:defRPr sz="3200"/>
            </a:lvl2pPr>
            <a:lvl3pPr marL="1447800" indent="-482600">
              <a:spcBef>
                <a:spcPts val="3200"/>
              </a:spcBef>
              <a:buFont typeface="Gill Sans"/>
              <a:buBlip>
                <a:blip r:embed="rId2"/>
              </a:buBlip>
              <a:defRPr sz="3200"/>
            </a:lvl3pPr>
            <a:lvl4pPr marL="1930400" indent="-482600">
              <a:spcBef>
                <a:spcPts val="3200"/>
              </a:spcBef>
              <a:buFont typeface="Gill Sans"/>
              <a:buBlip>
                <a:blip r:embed="rId2"/>
              </a:buBlip>
              <a:defRPr sz="3200"/>
            </a:lvl4pPr>
            <a:lvl5pPr marL="2413000" indent="-482600">
              <a:spcBef>
                <a:spcPts val="3200"/>
              </a:spcBef>
              <a:buFont typeface="Gill Sans"/>
              <a:buBlip>
                <a:blip r:embed="rId2"/>
              </a:buBlip>
              <a:defRPr sz="32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256723" y="9194800"/>
            <a:ext cx="409839" cy="454169"/>
          </a:xfrm>
          <a:prstGeom prst="rect">
            <a:avLst/>
          </a:prstGeom>
        </p:spPr>
        <p:txBody>
          <a:bodyPr/>
          <a:lstStyle>
            <a:lvl1pPr algn="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idx="13"/>
          </p:nvPr>
        </p:nvSpPr>
        <p:spPr>
          <a:xfrm>
            <a:off x="4703923" y="3389019"/>
            <a:ext cx="9639301" cy="6401759"/>
          </a:xfrm>
          <a:prstGeom prst="rect">
            <a:avLst/>
          </a:prstGeom>
          <a:ln w="9525">
            <a:round/>
          </a:ln>
        </p:spPr>
        <p:txBody>
          <a:bodyPr lIns="91439" tIns="45719" rIns="91439" bIns="45719" anchor="t">
            <a:noAutofit/>
          </a:bodyPr>
          <a:lstStyle/>
          <a:p>
            <a:endParaRPr/>
          </a:p>
        </p:txBody>
      </p:sp>
      <p:sp>
        <p:nvSpPr>
          <p:cNvPr id="84" name="Image"/>
          <p:cNvSpPr>
            <a:spLocks noGrp="1"/>
          </p:cNvSpPr>
          <p:nvPr>
            <p:ph type="pic" sz="half" idx="14"/>
          </p:nvPr>
        </p:nvSpPr>
        <p:spPr>
          <a:xfrm rot="21600000">
            <a:off x="7281774" y="-1330382"/>
            <a:ext cx="4978401" cy="6332526"/>
          </a:xfrm>
          <a:prstGeom prst="rect">
            <a:avLst/>
          </a:prstGeom>
          <a:ln w="9525">
            <a:round/>
          </a:ln>
        </p:spPr>
        <p:txBody>
          <a:bodyPr lIns="91439" tIns="45719" rIns="91439" bIns="45719" anchor="t">
            <a:noAutofit/>
          </a:bodyPr>
          <a:lstStyle/>
          <a:p>
            <a:endParaRPr/>
          </a:p>
        </p:txBody>
      </p:sp>
      <p:sp>
        <p:nvSpPr>
          <p:cNvPr id="85" name="Image"/>
          <p:cNvSpPr>
            <a:spLocks noGrp="1"/>
          </p:cNvSpPr>
          <p:nvPr>
            <p:ph type="pic" idx="15"/>
          </p:nvPr>
        </p:nvSpPr>
        <p:spPr>
          <a:xfrm rot="21600000">
            <a:off x="-3213100" y="762000"/>
            <a:ext cx="12280900" cy="8496301"/>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a:spLocks noGrp="1"/>
          </p:cNvSpPr>
          <p:nvPr>
            <p:ph type="body" sz="quarter" idx="13"/>
          </p:nvPr>
        </p:nvSpPr>
        <p:spPr>
          <a:xfrm>
            <a:off x="1270000" y="6362700"/>
            <a:ext cx="10464800" cy="5715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Type a quote here.”"/>
          <p:cNvSpPr>
            <a:spLocks noGrp="1"/>
          </p:cNvSpPr>
          <p:nvPr>
            <p:ph type="body" sz="quarter" idx="14"/>
          </p:nvPr>
        </p:nvSpPr>
        <p:spPr>
          <a:xfrm>
            <a:off x="1270000" y="4518049"/>
            <a:ext cx="10464800" cy="717502"/>
          </a:xfrm>
          <a:prstGeom prst="rect">
            <a:avLst/>
          </a:prstGeom>
        </p:spPr>
        <p:txBody>
          <a:bodyPr>
            <a:spAutoFit/>
          </a:bodyPr>
          <a:lstStyle>
            <a:lvl1pPr marL="0" indent="0" algn="ctr">
              <a:spcBef>
                <a:spcPts val="2400"/>
              </a:spcBef>
              <a:buSzTx/>
              <a:buNone/>
              <a:defRPr sz="3800"/>
            </a:lvl1pPr>
          </a:lstStyle>
          <a:p>
            <a:r>
              <a:t>“Type a quote here.”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769775" y="-216731"/>
            <a:ext cx="14960601" cy="10287001"/>
          </a:xfrm>
          <a:prstGeom prst="rect">
            <a:avLst/>
          </a:prstGeom>
          <a:ln w="88900"/>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70000" y="1066800"/>
            <a:ext cx="10464800" cy="762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1"/>
              </a:buBlip>
            </a:lvl1pPr>
            <a:lvl2pPr>
              <a:buBlip>
                <a:blip r:embed="rId11"/>
              </a:buBlip>
            </a:lvl2pPr>
            <a:lvl3pPr>
              <a:buBlip>
                <a:blip r:embed="rId11"/>
              </a:buBlip>
            </a:lvl3pPr>
            <a:lvl4pPr>
              <a:buBlip>
                <a:blip r:embed="rId11"/>
              </a:buBlip>
            </a:lvl4pPr>
            <a:lvl5pPr>
              <a:buBlip>
                <a:blip r:embed="rId11"/>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270000" y="203200"/>
            <a:ext cx="10464800" cy="254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6297011" y="9194800"/>
            <a:ext cx="409839" cy="454169"/>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6" r:id="rId5"/>
    <p:sldLayoutId id="2147483657" r:id="rId6"/>
    <p:sldLayoutId id="2147483658" r:id="rId7"/>
    <p:sldLayoutId id="2147483659" r:id="rId8"/>
  </p:sldLayoutIdLst>
  <p:transition spd="med"/>
  <p:txStyles>
    <p:titleStyle>
      <a:lvl1pPr marL="0" marR="0" indent="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p:titleStyle>
    <p:bodyStyle>
      <a:lvl1pPr marL="571500" marR="0" indent="-571500" algn="l" defTabSz="457200" rtl="0" latinLnBrk="0">
        <a:lnSpc>
          <a:spcPct val="100000"/>
        </a:lnSpc>
        <a:spcBef>
          <a:spcPts val="3600"/>
        </a:spcBef>
        <a:spcAft>
          <a:spcPts val="0"/>
        </a:spcAft>
        <a:buClrTx/>
        <a:buSzPct val="43000"/>
        <a:buFontTx/>
        <a:buBlip>
          <a:blip r:embed="rId11"/>
        </a:buBlip>
        <a:tabLst/>
        <a:defRPr sz="3600" b="0" i="0" u="none" strike="noStrike" cap="none" spc="0" baseline="0">
          <a:solidFill>
            <a:srgbClr val="FFFFFF"/>
          </a:solidFill>
          <a:uFillTx/>
          <a:latin typeface="+mn-lt"/>
          <a:ea typeface="+mn-ea"/>
          <a:cs typeface="+mn-cs"/>
          <a:sym typeface="Chalkduster"/>
        </a:defRPr>
      </a:lvl1pPr>
      <a:lvl2pPr marL="1143000" marR="0" indent="-571500" algn="l" defTabSz="457200" rtl="0" latinLnBrk="0">
        <a:lnSpc>
          <a:spcPct val="100000"/>
        </a:lnSpc>
        <a:spcBef>
          <a:spcPts val="3600"/>
        </a:spcBef>
        <a:spcAft>
          <a:spcPts val="0"/>
        </a:spcAft>
        <a:buClrTx/>
        <a:buSzPct val="43000"/>
        <a:buFontTx/>
        <a:buBlip>
          <a:blip r:embed="rId11"/>
        </a:buBlip>
        <a:tabLst/>
        <a:defRPr sz="3600" b="0" i="0" u="none" strike="noStrike" cap="none" spc="0" baseline="0">
          <a:solidFill>
            <a:srgbClr val="FFFFFF"/>
          </a:solidFill>
          <a:uFillTx/>
          <a:latin typeface="+mn-lt"/>
          <a:ea typeface="+mn-ea"/>
          <a:cs typeface="+mn-cs"/>
          <a:sym typeface="Chalkduster"/>
        </a:defRPr>
      </a:lvl2pPr>
      <a:lvl3pPr marL="1714500" marR="0" indent="-571500" algn="l" defTabSz="457200" rtl="0" latinLnBrk="0">
        <a:lnSpc>
          <a:spcPct val="100000"/>
        </a:lnSpc>
        <a:spcBef>
          <a:spcPts val="3600"/>
        </a:spcBef>
        <a:spcAft>
          <a:spcPts val="0"/>
        </a:spcAft>
        <a:buClrTx/>
        <a:buSzPct val="43000"/>
        <a:buFontTx/>
        <a:buBlip>
          <a:blip r:embed="rId11"/>
        </a:buBlip>
        <a:tabLst/>
        <a:defRPr sz="3600" b="0" i="0" u="none" strike="noStrike" cap="none" spc="0" baseline="0">
          <a:solidFill>
            <a:srgbClr val="FFFFFF"/>
          </a:solidFill>
          <a:uFillTx/>
          <a:latin typeface="+mn-lt"/>
          <a:ea typeface="+mn-ea"/>
          <a:cs typeface="+mn-cs"/>
          <a:sym typeface="Chalkduster"/>
        </a:defRPr>
      </a:lvl3pPr>
      <a:lvl4pPr marL="2286000" marR="0" indent="-571500" algn="l" defTabSz="457200" rtl="0" latinLnBrk="0">
        <a:lnSpc>
          <a:spcPct val="100000"/>
        </a:lnSpc>
        <a:spcBef>
          <a:spcPts val="3600"/>
        </a:spcBef>
        <a:spcAft>
          <a:spcPts val="0"/>
        </a:spcAft>
        <a:buClrTx/>
        <a:buSzPct val="43000"/>
        <a:buFontTx/>
        <a:buBlip>
          <a:blip r:embed="rId11"/>
        </a:buBlip>
        <a:tabLst/>
        <a:defRPr sz="3600" b="0" i="0" u="none" strike="noStrike" cap="none" spc="0" baseline="0">
          <a:solidFill>
            <a:srgbClr val="FFFFFF"/>
          </a:solidFill>
          <a:uFillTx/>
          <a:latin typeface="+mn-lt"/>
          <a:ea typeface="+mn-ea"/>
          <a:cs typeface="+mn-cs"/>
          <a:sym typeface="Chalkduster"/>
        </a:defRPr>
      </a:lvl4pPr>
      <a:lvl5pPr marL="2857500" marR="0" indent="-571500" algn="l" defTabSz="457200" rtl="0" latinLnBrk="0">
        <a:lnSpc>
          <a:spcPct val="100000"/>
        </a:lnSpc>
        <a:spcBef>
          <a:spcPts val="3600"/>
        </a:spcBef>
        <a:spcAft>
          <a:spcPts val="0"/>
        </a:spcAft>
        <a:buClrTx/>
        <a:buSzPct val="43000"/>
        <a:buFontTx/>
        <a:buBlip>
          <a:blip r:embed="rId11"/>
        </a:buBlip>
        <a:tabLst/>
        <a:defRPr sz="3600" b="0" i="0" u="none" strike="noStrike" cap="none" spc="0" baseline="0">
          <a:solidFill>
            <a:srgbClr val="FFFFFF"/>
          </a:solidFill>
          <a:uFillTx/>
          <a:latin typeface="+mn-lt"/>
          <a:ea typeface="+mn-ea"/>
          <a:cs typeface="+mn-cs"/>
          <a:sym typeface="Chalkduster"/>
        </a:defRPr>
      </a:lvl5pPr>
      <a:lvl6pPr marL="3429000" marR="0" indent="-571500" algn="l" defTabSz="457200" rtl="0" latinLnBrk="0">
        <a:lnSpc>
          <a:spcPct val="100000"/>
        </a:lnSpc>
        <a:spcBef>
          <a:spcPts val="3600"/>
        </a:spcBef>
        <a:spcAft>
          <a:spcPts val="0"/>
        </a:spcAft>
        <a:buClrTx/>
        <a:buSzPct val="43000"/>
        <a:buFontTx/>
        <a:buBlip>
          <a:blip r:embed="rId11"/>
        </a:buBlip>
        <a:tabLst/>
        <a:defRPr sz="3600" b="0" i="0" u="none" strike="noStrike" cap="none" spc="0" baseline="0">
          <a:solidFill>
            <a:srgbClr val="FFFFFF"/>
          </a:solidFill>
          <a:uFillTx/>
          <a:latin typeface="+mn-lt"/>
          <a:ea typeface="+mn-ea"/>
          <a:cs typeface="+mn-cs"/>
          <a:sym typeface="Chalkduster"/>
        </a:defRPr>
      </a:lvl6pPr>
      <a:lvl7pPr marL="4000500" marR="0" indent="-571500" algn="l" defTabSz="457200" rtl="0" latinLnBrk="0">
        <a:lnSpc>
          <a:spcPct val="100000"/>
        </a:lnSpc>
        <a:spcBef>
          <a:spcPts val="3600"/>
        </a:spcBef>
        <a:spcAft>
          <a:spcPts val="0"/>
        </a:spcAft>
        <a:buClrTx/>
        <a:buSzPct val="43000"/>
        <a:buFontTx/>
        <a:buBlip>
          <a:blip r:embed="rId11"/>
        </a:buBlip>
        <a:tabLst/>
        <a:defRPr sz="3600" b="0" i="0" u="none" strike="noStrike" cap="none" spc="0" baseline="0">
          <a:solidFill>
            <a:srgbClr val="FFFFFF"/>
          </a:solidFill>
          <a:uFillTx/>
          <a:latin typeface="+mn-lt"/>
          <a:ea typeface="+mn-ea"/>
          <a:cs typeface="+mn-cs"/>
          <a:sym typeface="Chalkduster"/>
        </a:defRPr>
      </a:lvl7pPr>
      <a:lvl8pPr marL="4572000" marR="0" indent="-571500" algn="l" defTabSz="457200" rtl="0" latinLnBrk="0">
        <a:lnSpc>
          <a:spcPct val="100000"/>
        </a:lnSpc>
        <a:spcBef>
          <a:spcPts val="3600"/>
        </a:spcBef>
        <a:spcAft>
          <a:spcPts val="0"/>
        </a:spcAft>
        <a:buClrTx/>
        <a:buSzPct val="43000"/>
        <a:buFontTx/>
        <a:buBlip>
          <a:blip r:embed="rId11"/>
        </a:buBlip>
        <a:tabLst/>
        <a:defRPr sz="3600" b="0" i="0" u="none" strike="noStrike" cap="none" spc="0" baseline="0">
          <a:solidFill>
            <a:srgbClr val="FFFFFF"/>
          </a:solidFill>
          <a:uFillTx/>
          <a:latin typeface="+mn-lt"/>
          <a:ea typeface="+mn-ea"/>
          <a:cs typeface="+mn-cs"/>
          <a:sym typeface="Chalkduster"/>
        </a:defRPr>
      </a:lvl8pPr>
      <a:lvl9pPr marL="5143500" marR="0" indent="-571500" algn="l" defTabSz="457200" rtl="0" latinLnBrk="0">
        <a:lnSpc>
          <a:spcPct val="100000"/>
        </a:lnSpc>
        <a:spcBef>
          <a:spcPts val="3600"/>
        </a:spcBef>
        <a:spcAft>
          <a:spcPts val="0"/>
        </a:spcAft>
        <a:buClrTx/>
        <a:buSzPct val="43000"/>
        <a:buFontTx/>
        <a:buBlip>
          <a:blip r:embed="rId11"/>
        </a:buBlip>
        <a:tabLst/>
        <a:defRPr sz="3600" b="0" i="0" u="none" strike="noStrike" cap="none" spc="0" baseline="0">
          <a:solidFill>
            <a:srgbClr val="FFFFFF"/>
          </a:solidFill>
          <a:uFillTx/>
          <a:latin typeface="+mn-lt"/>
          <a:ea typeface="+mn-ea"/>
          <a:cs typeface="+mn-cs"/>
          <a:sym typeface="Chalkduster"/>
        </a:defRPr>
      </a:lvl9pPr>
    </p:bodyStyle>
    <p:otherStyle>
      <a:lvl1pPr marL="0" marR="0" indent="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What Exactly AI Is?"/>
          <p:cNvSpPr txBox="1">
            <a:spLocks noGrp="1"/>
          </p:cNvSpPr>
          <p:nvPr>
            <p:ph type="title"/>
          </p:nvPr>
        </p:nvSpPr>
        <p:spPr>
          <a:xfrm>
            <a:off x="1100666" y="840112"/>
            <a:ext cx="10464801" cy="2013414"/>
          </a:xfrm>
          <a:prstGeom prst="rect">
            <a:avLst/>
          </a:prstGeom>
        </p:spPr>
        <p:txBody>
          <a:bodyPr/>
          <a:lstStyle/>
          <a:p>
            <a:pPr>
              <a:defRPr sz="5000"/>
            </a:pPr>
            <a:r>
              <a:rPr lang="tr-TR" dirty="0" smtClean="0"/>
              <a:t>Suni Tohumlama </a:t>
            </a:r>
            <a:r>
              <a:rPr lang="tr-TR" dirty="0"/>
              <a:t>T</a:t>
            </a:r>
            <a:r>
              <a:rPr lang="tr-TR" dirty="0" smtClean="0"/>
              <a:t>am </a:t>
            </a:r>
            <a:r>
              <a:rPr lang="tr-TR" dirty="0"/>
              <a:t>O</a:t>
            </a:r>
            <a:r>
              <a:rPr lang="tr-TR" dirty="0" smtClean="0"/>
              <a:t>larak Nedir</a:t>
            </a:r>
            <a:r>
              <a:rPr dirty="0" smtClean="0"/>
              <a:t>?</a:t>
            </a:r>
            <a:endParaRPr dirty="0"/>
          </a:p>
        </p:txBody>
      </p:sp>
      <p:sp>
        <p:nvSpPr>
          <p:cNvPr id="188" name="Artificial insemination (AI) is the placing of sperm in the reproductive tract of a female by means other than that of the natural breeding process."/>
          <p:cNvSpPr txBox="1">
            <a:spLocks noGrp="1"/>
          </p:cNvSpPr>
          <p:nvPr>
            <p:ph type="body" idx="1"/>
          </p:nvPr>
        </p:nvSpPr>
        <p:spPr>
          <a:xfrm>
            <a:off x="777923" y="3143431"/>
            <a:ext cx="10296225" cy="2904049"/>
          </a:xfrm>
          <a:prstGeom prst="rect">
            <a:avLst/>
          </a:prstGeom>
        </p:spPr>
        <p:txBody>
          <a:bodyPr/>
          <a:lstStyle>
            <a:lvl1pPr marL="0" indent="0">
              <a:spcBef>
                <a:spcPts val="0"/>
              </a:spcBef>
              <a:buSzTx/>
              <a:buFontTx/>
              <a:buNone/>
              <a:defRPr sz="3600"/>
            </a:lvl1pPr>
          </a:lstStyle>
          <a:p>
            <a:pPr lvl="2"/>
            <a:r>
              <a:rPr lang="tr-TR" dirty="0" smtClean="0"/>
              <a:t>Suni tohumlama işlemi, erkekten alınan spermin dişi </a:t>
            </a:r>
            <a:r>
              <a:rPr lang="tr-TR" dirty="0" err="1" smtClean="0"/>
              <a:t>genital</a:t>
            </a:r>
            <a:r>
              <a:rPr lang="tr-TR" dirty="0" smtClean="0"/>
              <a:t> kanala doğal çiftleşme prosedüründen farklı yollarla aktarılmasıdır.</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9" nodeType="afterEffect">
                                  <p:stCondLst>
                                    <p:cond delay="0"/>
                                  </p:stCondLst>
                                  <p:iterate type="lt">
                                    <p:tmAbs val="100"/>
                                  </p:iterate>
                                  <p:childTnLst>
                                    <p:set>
                                      <p:cBhvr>
                                        <p:cTn id="6" fill="hold"/>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9"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images.jpg" descr="images.jpg"/>
          <p:cNvPicPr>
            <a:picLocks/>
          </p:cNvPicPr>
          <p:nvPr/>
        </p:nvPicPr>
        <p:blipFill>
          <a:blip r:embed="rId3"/>
          <a:stretch>
            <a:fillRect/>
          </a:stretch>
        </p:blipFill>
        <p:spPr>
          <a:xfrm>
            <a:off x="681690" y="2660400"/>
            <a:ext cx="5666355" cy="4250354"/>
          </a:xfrm>
          <a:prstGeom prst="rect">
            <a:avLst/>
          </a:prstGeom>
        </p:spPr>
      </p:pic>
      <p:pic>
        <p:nvPicPr>
          <p:cNvPr id="189" name="IMG_5750 (2)-small.jpg" descr="IMG_5750 (2)-small.jpg"/>
          <p:cNvPicPr>
            <a:picLocks/>
          </p:cNvPicPr>
          <p:nvPr/>
        </p:nvPicPr>
        <p:blipFill>
          <a:blip r:embed="rId4"/>
          <a:stretch>
            <a:fillRect/>
          </a:stretch>
        </p:blipFill>
        <p:spPr>
          <a:xfrm>
            <a:off x="7061429" y="2660400"/>
            <a:ext cx="5281301" cy="4086492"/>
          </a:xfrm>
          <a:prstGeom prst="rect">
            <a:avLst/>
          </a:prstGeom>
        </p:spPr>
      </p:pic>
      <p:sp>
        <p:nvSpPr>
          <p:cNvPr id="2" name="Çarpma 1"/>
          <p:cNvSpPr/>
          <p:nvPr/>
        </p:nvSpPr>
        <p:spPr>
          <a:xfrm>
            <a:off x="2800699" y="969253"/>
            <a:ext cx="1332008" cy="1198777"/>
          </a:xfrm>
          <a:prstGeom prst="mathMultiply">
            <a:avLst/>
          </a:prstGeom>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tr-TR" sz="3200" i="0" u="none" strike="noStrike" normalizeH="0" baseline="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FillTx/>
              <a:latin typeface="+mn-lt"/>
              <a:ea typeface="+mn-ea"/>
              <a:cs typeface="+mn-cs"/>
              <a:sym typeface="Chalkduster"/>
            </a:endParaRPr>
          </a:p>
        </p:txBody>
      </p:sp>
      <p:grpSp>
        <p:nvGrpSpPr>
          <p:cNvPr id="5" name="Grup 4"/>
          <p:cNvGrpSpPr/>
          <p:nvPr/>
        </p:nvGrpSpPr>
        <p:grpSpPr>
          <a:xfrm>
            <a:off x="9657074" y="1253630"/>
            <a:ext cx="1214014" cy="914400"/>
            <a:chOff x="9486592" y="3919627"/>
            <a:chExt cx="1214014" cy="914400"/>
          </a:xfrm>
        </p:grpSpPr>
        <p:sp>
          <p:nvSpPr>
            <p:cNvPr id="3" name="Çapraz Şerit 2"/>
            <p:cNvSpPr/>
            <p:nvPr/>
          </p:nvSpPr>
          <p:spPr>
            <a:xfrm>
              <a:off x="9786206" y="3919627"/>
              <a:ext cx="914400" cy="914400"/>
            </a:xfrm>
            <a:prstGeom prst="diagStripe">
              <a:avLst/>
            </a:prstGeom>
            <a:blipFill rotWithShape="1">
              <a:blip r:embed="rId5"/>
              <a:srcRect/>
              <a:tile tx="0" ty="0" sx="100000" sy="100000" flip="none" algn="tl"/>
            </a:blip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tr-TR"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4" name="Dik Üçgen 3"/>
            <p:cNvSpPr/>
            <p:nvPr/>
          </p:nvSpPr>
          <p:spPr>
            <a:xfrm rot="19108605">
              <a:off x="9486592" y="3977237"/>
              <a:ext cx="459922" cy="754735"/>
            </a:xfrm>
            <a:prstGeom prst="rtTriangle">
              <a:avLst/>
            </a:prstGeom>
            <a:blipFill rotWithShape="1">
              <a:blip r:embed="rId5"/>
              <a:srcRect/>
              <a:tile tx="0" ty="0" sx="100000" sy="100000" flip="none" algn="tl"/>
            </a:blip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tr-TR"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grpSp>
    </p:spTree>
    <p:extLst>
      <p:ext uri="{BB962C8B-B14F-4D97-AF65-F5344CB8AC3E}">
        <p14:creationId xmlns:p14="http://schemas.microsoft.com/office/powerpoint/2010/main" val="182400523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18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89"/>
                                        </p:tgtEl>
                                        <p:attrNameLst>
                                          <p:attrName>style.visibility</p:attrName>
                                        </p:attrNameLst>
                                      </p:cBhvr>
                                      <p:to>
                                        <p:strVal val="visible"/>
                                      </p:to>
                                    </p:set>
                                  </p:childTnLst>
                                </p:cTn>
                              </p:par>
                            </p:childTnLst>
                          </p:cTn>
                        </p:par>
                        <p:par>
                          <p:cTn id="10" fill="hold">
                            <p:stCondLst>
                              <p:cond delay="0"/>
                            </p:stCondLst>
                            <p:childTnLst>
                              <p:par>
                                <p:cTn id="11" presetID="22" presetClass="exit" presetSubtype="8" fill="hold" grpId="1" nodeType="afterEffect">
                                  <p:stCondLst>
                                    <p:cond delay="0"/>
                                  </p:stCondLst>
                                  <p:iterate>
                                    <p:tmAbs val="0"/>
                                  </p:iterate>
                                  <p:childTnLst>
                                    <p:animEffect transition="out" filter="wipe(left)">
                                      <p:cBhvr>
                                        <p:cTn id="12" dur="0" fill="hold"/>
                                        <p:tgtEl>
                                          <p:spTgt spid="185"/>
                                        </p:tgtEl>
                                      </p:cBhvr>
                                    </p:animEffect>
                                    <p:set>
                                      <p:cBhvr>
                                        <p:cTn id="13" fill="hold">
                                          <p:stCondLst>
                                            <p:cond delay="0"/>
                                          </p:stCondLst>
                                        </p:cTn>
                                        <p:tgtEl>
                                          <p:spTgt spid="185"/>
                                        </p:tgtEl>
                                        <p:attrNameLst>
                                          <p:attrName>style.visibility</p:attrName>
                                        </p:attrNameLst>
                                      </p:cBhvr>
                                      <p:to>
                                        <p:strVal val="hidden"/>
                                      </p:to>
                                    </p:set>
                                  </p:childTnLst>
                                </p:cTn>
                              </p:par>
                            </p:childTnLst>
                          </p:cTn>
                        </p:par>
                        <p:par>
                          <p:cTn id="14" fill="hold">
                            <p:stCondLst>
                              <p:cond delay="0"/>
                            </p:stCondLst>
                            <p:childTnLst>
                              <p:par>
                                <p:cTn id="15" presetID="1" presetClass="exit" presetSubtype="0" fill="hold" grpId="1" nodeType="afterEffect">
                                  <p:stCondLst>
                                    <p:cond delay="0"/>
                                  </p:stCondLst>
                                  <p:iterate>
                                    <p:tmAbs val="0"/>
                                  </p:iterate>
                                  <p:childTnLst>
                                    <p:set>
                                      <p:cBhvr>
                                        <p:cTn id="16" fill="hold">
                                          <p:stCondLst>
                                            <p:cond delay="0"/>
                                          </p:stCondLst>
                                        </p:cTn>
                                        <p:tgtEl>
                                          <p:spTgt spid="1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animBg="1" advAuto="0"/>
      <p:bldP spid="185" grpId="1" animBg="1" advAuto="0"/>
      <p:bldP spid="189" grpId="0" animBg="1" advAuto="0"/>
      <p:bldP spid="189"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What Exactly AI Is?"/>
          <p:cNvSpPr txBox="1">
            <a:spLocks noGrp="1"/>
          </p:cNvSpPr>
          <p:nvPr>
            <p:ph type="title"/>
          </p:nvPr>
        </p:nvSpPr>
        <p:spPr>
          <a:xfrm>
            <a:off x="1100666" y="338666"/>
            <a:ext cx="10464801" cy="2013414"/>
          </a:xfrm>
          <a:prstGeom prst="rect">
            <a:avLst/>
          </a:prstGeom>
        </p:spPr>
        <p:txBody>
          <a:bodyPr/>
          <a:lstStyle/>
          <a:p>
            <a:pPr>
              <a:defRPr sz="5000"/>
            </a:pPr>
            <a:r>
              <a:rPr lang="tr-TR" dirty="0" smtClean="0"/>
              <a:t>Suni Tohumlama </a:t>
            </a:r>
            <a:r>
              <a:rPr lang="tr-TR" dirty="0"/>
              <a:t>T</a:t>
            </a:r>
            <a:r>
              <a:rPr lang="tr-TR" dirty="0" smtClean="0"/>
              <a:t>am </a:t>
            </a:r>
            <a:r>
              <a:rPr lang="tr-TR" dirty="0"/>
              <a:t>O</a:t>
            </a:r>
            <a:r>
              <a:rPr lang="tr-TR" dirty="0" smtClean="0"/>
              <a:t>larak Nedir</a:t>
            </a:r>
            <a:r>
              <a:rPr dirty="0" smtClean="0"/>
              <a:t>?</a:t>
            </a:r>
            <a:endParaRPr dirty="0"/>
          </a:p>
        </p:txBody>
      </p:sp>
      <p:sp>
        <p:nvSpPr>
          <p:cNvPr id="188" name="Artificial insemination (AI) is the placing of sperm in the reproductive tract of a female by means other than that of the natural breeding process."/>
          <p:cNvSpPr txBox="1">
            <a:spLocks noGrp="1"/>
          </p:cNvSpPr>
          <p:nvPr>
            <p:ph type="body" idx="1"/>
          </p:nvPr>
        </p:nvSpPr>
        <p:spPr>
          <a:xfrm>
            <a:off x="1597387" y="3097161"/>
            <a:ext cx="9626135" cy="3791811"/>
          </a:xfrm>
          <a:prstGeom prst="rect">
            <a:avLst/>
          </a:prstGeom>
        </p:spPr>
        <p:txBody>
          <a:bodyPr>
            <a:normAutofit fontScale="92500" lnSpcReduction="20000"/>
          </a:bodyPr>
          <a:lstStyle>
            <a:lvl1pPr marL="0" indent="0">
              <a:spcBef>
                <a:spcPts val="0"/>
              </a:spcBef>
              <a:buSzTx/>
              <a:buFontTx/>
              <a:buNone/>
              <a:defRPr sz="3600"/>
            </a:lvl1pPr>
          </a:lstStyle>
          <a:p>
            <a:pPr marL="571500" indent="-571500">
              <a:buFont typeface="Arial" panose="020B0604020202020204" pitchFamily="34" charset="0"/>
              <a:buChar char="•"/>
            </a:pPr>
            <a:r>
              <a:rPr lang="tr-TR" dirty="0" smtClean="0"/>
              <a:t>Teknik</a:t>
            </a:r>
            <a:r>
              <a:rPr lang="tr-TR" dirty="0"/>
              <a:t>, özellikle en yüksek genetik değere sahip erkekleri tanımlamak için iyi bilinen yöntemlerdir</a:t>
            </a:r>
            <a:r>
              <a:rPr lang="tr-TR" dirty="0" smtClean="0"/>
              <a:t>.</a:t>
            </a:r>
          </a:p>
          <a:p>
            <a:pPr marL="571500" indent="-571500">
              <a:buFont typeface="Arial" panose="020B0604020202020204" pitchFamily="34" charset="0"/>
              <a:buChar char="•"/>
            </a:pPr>
            <a:endParaRPr lang="tr-TR" dirty="0" smtClean="0"/>
          </a:p>
          <a:p>
            <a:pPr marL="571500" indent="-571500">
              <a:buFont typeface="Arial" panose="020B0604020202020204" pitchFamily="34" charset="0"/>
              <a:buChar char="•"/>
            </a:pPr>
            <a:r>
              <a:rPr lang="tr-TR" dirty="0" smtClean="0"/>
              <a:t>ST, </a:t>
            </a:r>
            <a:r>
              <a:rPr lang="tr-TR" dirty="0"/>
              <a:t>özellikle yoğun üretim sistemlerinde süt, </a:t>
            </a:r>
            <a:r>
              <a:rPr lang="tr-TR" dirty="0" smtClean="0"/>
              <a:t>yün </a:t>
            </a:r>
            <a:r>
              <a:rPr lang="tr-TR" dirty="0"/>
              <a:t>ve et üretimini </a:t>
            </a:r>
            <a:r>
              <a:rPr lang="tr-TR" dirty="0" smtClean="0"/>
              <a:t>iyileştirmek, üremeyi </a:t>
            </a:r>
            <a:r>
              <a:rPr lang="tr-TR" dirty="0"/>
              <a:t>ve </a:t>
            </a:r>
            <a:r>
              <a:rPr lang="tr-TR" dirty="0" err="1" smtClean="0"/>
              <a:t>progeny</a:t>
            </a:r>
            <a:r>
              <a:rPr lang="tr-TR" dirty="0" smtClean="0"/>
              <a:t> testinin doğruluğunu </a:t>
            </a:r>
            <a:r>
              <a:rPr lang="tr-TR" dirty="0"/>
              <a:t>kontrol etmek için küçükbaş hayvan yetiştiriciliğinde önemli bir role sahiptir,</a:t>
            </a:r>
            <a:endParaRPr dirty="0"/>
          </a:p>
        </p:txBody>
      </p:sp>
    </p:spTree>
    <p:extLst>
      <p:ext uri="{BB962C8B-B14F-4D97-AF65-F5344CB8AC3E}">
        <p14:creationId xmlns:p14="http://schemas.microsoft.com/office/powerpoint/2010/main" val="2212438126"/>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fill="hold"/>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Why AI?"/>
          <p:cNvSpPr txBox="1">
            <a:spLocks noGrp="1"/>
          </p:cNvSpPr>
          <p:nvPr>
            <p:ph type="title"/>
          </p:nvPr>
        </p:nvSpPr>
        <p:spPr>
          <a:xfrm>
            <a:off x="1338042" y="981853"/>
            <a:ext cx="10464800" cy="2540000"/>
          </a:xfrm>
          <a:prstGeom prst="rect">
            <a:avLst/>
          </a:prstGeom>
        </p:spPr>
        <p:txBody>
          <a:bodyPr/>
          <a:lstStyle>
            <a:lvl1pPr>
              <a:defRPr sz="5000"/>
            </a:lvl1pPr>
          </a:lstStyle>
          <a:p>
            <a:r>
              <a:rPr lang="tr-TR" dirty="0" smtClean="0"/>
              <a:t>Neden Suni Tohumlama</a:t>
            </a:r>
            <a:r>
              <a:rPr dirty="0" smtClean="0"/>
              <a:t>?</a:t>
            </a:r>
            <a:endParaRPr dirty="0"/>
          </a:p>
        </p:txBody>
      </p:sp>
      <p:sp>
        <p:nvSpPr>
          <p:cNvPr id="194" name="using the best males of the breed, herd…"/>
          <p:cNvSpPr txBox="1"/>
          <p:nvPr/>
        </p:nvSpPr>
        <p:spPr>
          <a:xfrm>
            <a:off x="1338042" y="3761357"/>
            <a:ext cx="9885481" cy="320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469900" indent="-469900" algn="l">
              <a:spcBef>
                <a:spcPts val="1400"/>
              </a:spcBef>
              <a:buSzPct val="43000"/>
              <a:buBlip>
                <a:blip r:embed="rId3"/>
              </a:buBlip>
              <a:defRPr sz="2900"/>
            </a:pPr>
            <a:r>
              <a:rPr lang="tr-TR" dirty="0" smtClean="0"/>
              <a:t>En iyi erkekleri kullanmak</a:t>
            </a:r>
            <a:endParaRPr dirty="0"/>
          </a:p>
          <a:p>
            <a:pPr marL="469900" indent="-469900" algn="l">
              <a:spcBef>
                <a:spcPts val="1400"/>
              </a:spcBef>
              <a:buSzPct val="43000"/>
              <a:buBlip>
                <a:blip r:embed="rId3"/>
              </a:buBlip>
              <a:defRPr sz="2900"/>
            </a:pPr>
            <a:r>
              <a:rPr lang="tr-TR" dirty="0" smtClean="0"/>
              <a:t>Hayvanlar arasındaki hastalık geçişinin önlenmesi</a:t>
            </a:r>
            <a:endParaRPr dirty="0"/>
          </a:p>
          <a:p>
            <a:pPr marL="476250" indent="-476250" algn="l">
              <a:spcBef>
                <a:spcPts val="1400"/>
              </a:spcBef>
              <a:buSzPct val="100000"/>
              <a:buChar char="•"/>
              <a:defRPr sz="3000"/>
            </a:pPr>
            <a:r>
              <a:rPr lang="tr-TR" dirty="0" smtClean="0"/>
              <a:t>Çiftlikte ihtiyaç duyulan erkek hayvan sayısının azaltılması</a:t>
            </a:r>
            <a:endParaRPr dirty="0" smtClean="0"/>
          </a:p>
          <a:p>
            <a:pPr marL="476250" indent="-476250" algn="l">
              <a:buSzPct val="100000"/>
              <a:buChar char="•"/>
              <a:defRPr sz="3000"/>
            </a:pPr>
            <a:endParaRPr lang="tr-TR" dirty="0"/>
          </a:p>
          <a:p>
            <a:pPr marL="476250" indent="-476250" algn="l">
              <a:buSzPct val="100000"/>
              <a:buChar char="•"/>
              <a:defRPr sz="3000"/>
            </a:pPr>
            <a:endParaRPr dirty="0" smtClean="0"/>
          </a:p>
        </p:txBody>
      </p:sp>
      <p:sp>
        <p:nvSpPr>
          <p:cNvPr id="199" name="http://www.mega-milkers.info…"/>
          <p:cNvSpPr txBox="1"/>
          <p:nvPr/>
        </p:nvSpPr>
        <p:spPr>
          <a:xfrm>
            <a:off x="345019" y="9045703"/>
            <a:ext cx="12099127" cy="5114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117999"/>
              </a:lnSpc>
              <a:defRPr sz="1300">
                <a:solidFill>
                  <a:srgbClr val="CBC8C2"/>
                </a:solidFill>
                <a:latin typeface="Helvetica Neue"/>
                <a:ea typeface="Helvetica Neue"/>
                <a:cs typeface="Helvetica Neue"/>
                <a:sym typeface="Helvetica Neue"/>
              </a:defRPr>
            </a:pPr>
            <a:r>
              <a:t>http://www.mega-milkers.info</a:t>
            </a:r>
          </a:p>
          <a:p>
            <a:pPr algn="l">
              <a:lnSpc>
                <a:spcPct val="117999"/>
              </a:lnSpc>
              <a:defRPr sz="1300">
                <a:solidFill>
                  <a:srgbClr val="CBC8C2"/>
                </a:solidFill>
                <a:latin typeface="Helvetica Neue"/>
                <a:ea typeface="Helvetica Neue"/>
                <a:cs typeface="Helvetica Neue"/>
                <a:sym typeface="Helvetica Neue"/>
              </a:defRPr>
            </a:pPr>
            <a:r>
              <a:t>http://www.cnsp.caprinos.org.mx/biblioteca/foroscaprinos/presentacionesforoculiacannov2012/estrategiastecnologicasparalasprincipenferdeloscap.pdf</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194">
                                            <p:bg/>
                                          </p:spTgt>
                                        </p:tgtEl>
                                        <p:attrNameLst>
                                          <p:attrName>style.visibility</p:attrName>
                                        </p:attrNameLst>
                                      </p:cBhvr>
                                      <p:to>
                                        <p:strVal val="visible"/>
                                      </p:to>
                                    </p:set>
                                  </p:childTnLst>
                                </p:cTn>
                              </p:par>
                              <p:par>
                                <p:cTn id="7" presetID="1" presetClass="entr" presetSubtype="0" fill="hold" grpId="1" nodeType="withEffect">
                                  <p:stCondLst>
                                    <p:cond delay="0"/>
                                  </p:stCondLst>
                                  <p:iterate type="lt">
                                    <p:tmAbs val="100"/>
                                  </p:iterate>
                                  <p:childTnLst>
                                    <p:set>
                                      <p:cBhvr>
                                        <p:cTn id="8" fill="hold"/>
                                        <p:tgtEl>
                                          <p:spTgt spid="194">
                                            <p:txEl>
                                              <p:pRg st="0" end="0"/>
                                            </p:txEl>
                                          </p:spTgt>
                                        </p:tgtEl>
                                        <p:attrNameLst>
                                          <p:attrName>style.visibility</p:attrName>
                                        </p:attrNameLst>
                                      </p:cBhvr>
                                      <p:to>
                                        <p:strVal val="visible"/>
                                      </p:to>
                                    </p:set>
                                  </p:childTnLst>
                                </p:cTn>
                              </p:par>
                            </p:childTnLst>
                          </p:cTn>
                        </p:par>
                        <p:par>
                          <p:cTn id="9" fill="hold">
                            <p:stCondLst>
                              <p:cond delay="2200"/>
                            </p:stCondLst>
                            <p:childTnLst>
                              <p:par>
                                <p:cTn id="10" presetID="1" presetClass="entr" presetSubtype="0" fill="hold" grpId="1" nodeType="afterEffect">
                                  <p:stCondLst>
                                    <p:cond delay="0"/>
                                  </p:stCondLst>
                                  <p:iterate type="lt">
                                    <p:tmAbs val="100"/>
                                  </p:iterate>
                                  <p:childTnLst>
                                    <p:set>
                                      <p:cBhvr>
                                        <p:cTn id="11" fill="hold"/>
                                        <p:tgtEl>
                                          <p:spTgt spid="194">
                                            <p:txEl>
                                              <p:pRg st="1" end="1"/>
                                            </p:txEl>
                                          </p:spTgt>
                                        </p:tgtEl>
                                        <p:attrNameLst>
                                          <p:attrName>style.visibility</p:attrName>
                                        </p:attrNameLst>
                                      </p:cBhvr>
                                      <p:to>
                                        <p:strVal val="visible"/>
                                      </p:to>
                                    </p:set>
                                  </p:childTnLst>
                                </p:cTn>
                              </p:par>
                            </p:childTnLst>
                          </p:cTn>
                        </p:par>
                        <p:par>
                          <p:cTn id="12" fill="hold">
                            <p:stCondLst>
                              <p:cond delay="6600"/>
                            </p:stCondLst>
                            <p:childTnLst>
                              <p:par>
                                <p:cTn id="13" presetID="1" presetClass="entr" presetSubtype="0" fill="hold" grpId="1" nodeType="afterEffect">
                                  <p:stCondLst>
                                    <p:cond delay="0"/>
                                  </p:stCondLst>
                                  <p:iterate type="lt">
                                    <p:tmAbs val="100"/>
                                  </p:iterate>
                                  <p:childTnLst>
                                    <p:set>
                                      <p:cBhvr>
                                        <p:cTn id="14" fill="hold"/>
                                        <p:tgtEl>
                                          <p:spTgt spid="1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images-4.jpg" descr="images-4.jpg"/>
          <p:cNvPicPr>
            <a:picLocks/>
          </p:cNvPicPr>
          <p:nvPr/>
        </p:nvPicPr>
        <p:blipFill>
          <a:blip r:embed="rId3"/>
          <a:stretch>
            <a:fillRect/>
          </a:stretch>
        </p:blipFill>
        <p:spPr>
          <a:xfrm>
            <a:off x="672565" y="1991345"/>
            <a:ext cx="5168677" cy="5102513"/>
          </a:xfrm>
          <a:prstGeom prst="rect">
            <a:avLst/>
          </a:prstGeom>
        </p:spPr>
      </p:pic>
      <p:pic>
        <p:nvPicPr>
          <p:cNvPr id="196" name="abortedfetis.jpg" descr="abortedfetis.jpg"/>
          <p:cNvPicPr>
            <a:picLocks/>
          </p:cNvPicPr>
          <p:nvPr/>
        </p:nvPicPr>
        <p:blipFill>
          <a:blip r:embed="rId4"/>
          <a:stretch>
            <a:fillRect/>
          </a:stretch>
        </p:blipFill>
        <p:spPr>
          <a:xfrm>
            <a:off x="6682799" y="1937420"/>
            <a:ext cx="5627481" cy="5240531"/>
          </a:xfrm>
          <a:prstGeom prst="rect">
            <a:avLst/>
          </a:prstGeom>
        </p:spPr>
      </p:pic>
      <p:sp>
        <p:nvSpPr>
          <p:cNvPr id="199" name="http://www.mega-milkers.info…"/>
          <p:cNvSpPr txBox="1"/>
          <p:nvPr/>
        </p:nvSpPr>
        <p:spPr>
          <a:xfrm>
            <a:off x="345019" y="9045703"/>
            <a:ext cx="12099127" cy="5114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117999"/>
              </a:lnSpc>
              <a:defRPr sz="1300">
                <a:solidFill>
                  <a:srgbClr val="CBC8C2"/>
                </a:solidFill>
                <a:latin typeface="Helvetica Neue"/>
                <a:ea typeface="Helvetica Neue"/>
                <a:cs typeface="Helvetica Neue"/>
                <a:sym typeface="Helvetica Neue"/>
              </a:defRPr>
            </a:pPr>
            <a:r>
              <a:t>http://www.mega-milkers.info</a:t>
            </a:r>
          </a:p>
          <a:p>
            <a:pPr algn="l">
              <a:lnSpc>
                <a:spcPct val="117999"/>
              </a:lnSpc>
              <a:defRPr sz="1300">
                <a:solidFill>
                  <a:srgbClr val="CBC8C2"/>
                </a:solidFill>
                <a:latin typeface="Helvetica Neue"/>
                <a:ea typeface="Helvetica Neue"/>
                <a:cs typeface="Helvetica Neue"/>
                <a:sym typeface="Helvetica Neue"/>
              </a:defRPr>
            </a:pPr>
            <a:r>
              <a:t>http://www.cnsp.caprinos.org.mx/biblioteca/foroscaprinos/presentacionesforoculiacannov2012/estrategiastecnologicasparalasprincipenferdeloscap.pdf</a:t>
            </a:r>
          </a:p>
        </p:txBody>
      </p:sp>
    </p:spTree>
    <p:extLst>
      <p:ext uri="{BB962C8B-B14F-4D97-AF65-F5344CB8AC3E}">
        <p14:creationId xmlns:p14="http://schemas.microsoft.com/office/powerpoint/2010/main" val="3252180796"/>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195"/>
                                        </p:tgtEl>
                                        <p:attrNameLst>
                                          <p:attrName>style.visibility</p:attrName>
                                        </p:attrNameLst>
                                      </p:cBhvr>
                                      <p:to>
                                        <p:strVal val="visible"/>
                                      </p:to>
                                    </p:set>
                                    <p:anim calcmode="lin" valueType="num">
                                      <p:cBhvr>
                                        <p:cTn id="7" dur="500" fill="hold"/>
                                        <p:tgtEl>
                                          <p:spTgt spid="195"/>
                                        </p:tgtEl>
                                        <p:attrNameLst>
                                          <p:attrName>ppt_x</p:attrName>
                                        </p:attrNameLst>
                                      </p:cBhvr>
                                      <p:tavLst>
                                        <p:tav tm="0">
                                          <p:val>
                                            <p:strVal val="#ppt_x"/>
                                          </p:val>
                                        </p:tav>
                                        <p:tav tm="100000">
                                          <p:val>
                                            <p:strVal val="#ppt_x"/>
                                          </p:val>
                                        </p:tav>
                                      </p:tavLst>
                                    </p:anim>
                                    <p:anim calcmode="lin" valueType="num">
                                      <p:cBhvr>
                                        <p:cTn id="8" dur="500" fill="hold"/>
                                        <p:tgtEl>
                                          <p:spTgt spid="19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iterate>
                                    <p:tmAbs val="0"/>
                                  </p:iterate>
                                  <p:childTnLst>
                                    <p:set>
                                      <p:cBhvr>
                                        <p:cTn id="12" fill="hold">
                                          <p:stCondLst>
                                            <p:cond delay="0"/>
                                          </p:stCondLst>
                                        </p:cTn>
                                        <p:tgtEl>
                                          <p:spTgt spid="195"/>
                                        </p:tgtEl>
                                        <p:attrNameLst>
                                          <p:attrName>style.visibility</p:attrName>
                                        </p:attrNameLst>
                                      </p:cBhvr>
                                      <p:to>
                                        <p:strVal val="hidden"/>
                                      </p:to>
                                    </p:set>
                                  </p:childTnLst>
                                </p:cTn>
                              </p:par>
                            </p:childTnLst>
                          </p:cTn>
                        </p:par>
                        <p:par>
                          <p:cTn id="13" fill="hold">
                            <p:stCondLst>
                              <p:cond delay="0"/>
                            </p:stCondLst>
                            <p:childTnLst>
                              <p:par>
                                <p:cTn id="14" presetID="2" presetClass="entr" presetSubtype="1" fill="hold" grpId="0" nodeType="afterEffect">
                                  <p:stCondLst>
                                    <p:cond delay="0"/>
                                  </p:stCondLst>
                                  <p:iterate>
                                    <p:tmAbs val="0"/>
                                  </p:iterate>
                                  <p:childTnLst>
                                    <p:set>
                                      <p:cBhvr>
                                        <p:cTn id="15" fill="hold"/>
                                        <p:tgtEl>
                                          <p:spTgt spid="196"/>
                                        </p:tgtEl>
                                        <p:attrNameLst>
                                          <p:attrName>style.visibility</p:attrName>
                                        </p:attrNameLst>
                                      </p:cBhvr>
                                      <p:to>
                                        <p:strVal val="visible"/>
                                      </p:to>
                                    </p:set>
                                    <p:anim calcmode="lin" valueType="num">
                                      <p:cBhvr>
                                        <p:cTn id="16" dur="1500" fill="hold"/>
                                        <p:tgtEl>
                                          <p:spTgt spid="196"/>
                                        </p:tgtEl>
                                        <p:attrNameLst>
                                          <p:attrName>ppt_x</p:attrName>
                                        </p:attrNameLst>
                                      </p:cBhvr>
                                      <p:tavLst>
                                        <p:tav tm="0">
                                          <p:val>
                                            <p:strVal val="#ppt_x"/>
                                          </p:val>
                                        </p:tav>
                                        <p:tav tm="100000">
                                          <p:val>
                                            <p:strVal val="#ppt_x"/>
                                          </p:val>
                                        </p:tav>
                                      </p:tavLst>
                                    </p:anim>
                                    <p:anim calcmode="lin" valueType="num">
                                      <p:cBhvr>
                                        <p:cTn id="17" dur="1500" fill="hold"/>
                                        <p:tgtEl>
                                          <p:spTgt spid="196"/>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iterate>
                                    <p:tmAbs val="0"/>
                                  </p:iterate>
                                  <p:childTnLst>
                                    <p:set>
                                      <p:cBhvr>
                                        <p:cTn id="21" fill="hold">
                                          <p:stCondLst>
                                            <p:cond delay="0"/>
                                          </p:stCondLst>
                                        </p:cTn>
                                        <p:tgtEl>
                                          <p:spTgt spid="1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advAuto="0"/>
      <p:bldP spid="195" grpId="1" animBg="1" advAuto="0"/>
      <p:bldP spid="196" grpId="0" animBg="1" advAuto="0"/>
      <p:bldP spid="196"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Why AI?"/>
          <p:cNvSpPr txBox="1">
            <a:spLocks noGrp="1"/>
          </p:cNvSpPr>
          <p:nvPr>
            <p:ph type="title"/>
          </p:nvPr>
        </p:nvSpPr>
        <p:spPr>
          <a:xfrm>
            <a:off x="1681996" y="-522483"/>
            <a:ext cx="10464800" cy="2540000"/>
          </a:xfrm>
          <a:prstGeom prst="rect">
            <a:avLst/>
          </a:prstGeom>
        </p:spPr>
        <p:txBody>
          <a:bodyPr/>
          <a:lstStyle>
            <a:lvl1pPr>
              <a:defRPr sz="5000"/>
            </a:lvl1pPr>
          </a:lstStyle>
          <a:p>
            <a:r>
              <a:rPr lang="tr-TR" dirty="0" smtClean="0"/>
              <a:t>Neden Suni Tohumlama</a:t>
            </a:r>
            <a:r>
              <a:rPr dirty="0" smtClean="0"/>
              <a:t>?</a:t>
            </a:r>
            <a:endParaRPr dirty="0"/>
          </a:p>
        </p:txBody>
      </p:sp>
      <p:sp>
        <p:nvSpPr>
          <p:cNvPr id="194" name="using the best males of the breed, herd…"/>
          <p:cNvSpPr txBox="1"/>
          <p:nvPr/>
        </p:nvSpPr>
        <p:spPr>
          <a:xfrm>
            <a:off x="345019" y="2815417"/>
            <a:ext cx="12173803" cy="4124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469900" indent="-469900" algn="l">
              <a:spcBef>
                <a:spcPts val="1400"/>
              </a:spcBef>
              <a:buSzPct val="43000"/>
              <a:buBlip>
                <a:blip r:embed="rId3"/>
              </a:buBlip>
              <a:defRPr sz="2900"/>
            </a:pPr>
            <a:r>
              <a:rPr lang="tr-TR" dirty="0" smtClean="0"/>
              <a:t>En iyi erkekleri kullanma yeteneği,</a:t>
            </a:r>
          </a:p>
          <a:p>
            <a:pPr marL="469900" indent="-469900" algn="l">
              <a:spcBef>
                <a:spcPts val="1400"/>
              </a:spcBef>
              <a:buSzPct val="43000"/>
              <a:buBlip>
                <a:blip r:embed="rId3"/>
              </a:buBlip>
              <a:defRPr sz="2900"/>
            </a:pPr>
            <a:r>
              <a:rPr lang="tr-TR" dirty="0" smtClean="0"/>
              <a:t>Çiftlikteki </a:t>
            </a:r>
            <a:r>
              <a:rPr lang="tr-TR" dirty="0"/>
              <a:t>üretim özelliklerinin </a:t>
            </a:r>
            <a:r>
              <a:rPr lang="tr-TR" dirty="0" smtClean="0"/>
              <a:t>iyileştirilmesi,</a:t>
            </a:r>
            <a:endParaRPr lang="tr-TR" dirty="0"/>
          </a:p>
          <a:p>
            <a:pPr marL="469900" indent="-469900" algn="l">
              <a:spcBef>
                <a:spcPts val="1400"/>
              </a:spcBef>
              <a:buSzPct val="43000"/>
              <a:buBlip>
                <a:blip r:embed="rId3"/>
              </a:buBlip>
              <a:defRPr sz="2900"/>
            </a:pPr>
            <a:r>
              <a:rPr lang="tr-TR" dirty="0" smtClean="0"/>
              <a:t>Belirli bireyleri eşleme yeteneği,</a:t>
            </a:r>
            <a:endParaRPr lang="tr-TR" dirty="0"/>
          </a:p>
          <a:p>
            <a:pPr marL="469900" indent="-469900" algn="l">
              <a:spcBef>
                <a:spcPts val="1400"/>
              </a:spcBef>
              <a:buSzPct val="43000"/>
              <a:buBlip>
                <a:blip r:embed="rId3"/>
              </a:buBlip>
              <a:defRPr sz="2900"/>
            </a:pPr>
            <a:r>
              <a:rPr lang="tr-TR" dirty="0" smtClean="0"/>
              <a:t>Çiftliklerde </a:t>
            </a:r>
            <a:r>
              <a:rPr lang="tr-TR" dirty="0"/>
              <a:t>ihtiyaç duyulan </a:t>
            </a:r>
            <a:r>
              <a:rPr lang="tr-TR" dirty="0" smtClean="0"/>
              <a:t>erkek hayvan sayısının azaltılması,</a:t>
            </a:r>
            <a:endParaRPr lang="tr-TR" dirty="0"/>
          </a:p>
          <a:p>
            <a:pPr marL="469900" indent="-469900" algn="l">
              <a:spcBef>
                <a:spcPts val="1400"/>
              </a:spcBef>
              <a:buSzPct val="43000"/>
              <a:buBlip>
                <a:blip r:embed="rId3"/>
              </a:buBlip>
              <a:defRPr sz="2900"/>
            </a:pPr>
            <a:r>
              <a:rPr lang="tr-TR" dirty="0"/>
              <a:t>genç değiştirme için artan genetik; ve</a:t>
            </a:r>
          </a:p>
          <a:p>
            <a:pPr marL="469900" indent="-469900" algn="l">
              <a:spcBef>
                <a:spcPts val="1400"/>
              </a:spcBef>
              <a:buSzPct val="43000"/>
              <a:buBlip>
                <a:blip r:embed="rId3"/>
              </a:buBlip>
              <a:defRPr sz="2900"/>
            </a:pPr>
            <a:r>
              <a:rPr lang="tr-TR" dirty="0" err="1" smtClean="0"/>
              <a:t>Östrus</a:t>
            </a:r>
            <a:r>
              <a:rPr lang="tr-TR" dirty="0" smtClean="0"/>
              <a:t> </a:t>
            </a:r>
            <a:r>
              <a:rPr lang="tr-TR" dirty="0"/>
              <a:t>senkronizasyonu ile </a:t>
            </a:r>
            <a:r>
              <a:rPr lang="tr-TR" dirty="0" smtClean="0"/>
              <a:t>birlikte daha </a:t>
            </a:r>
            <a:r>
              <a:rPr lang="tr-TR" dirty="0"/>
              <a:t>kısa bir buzağılama mevsimi elde edilebilir</a:t>
            </a:r>
            <a:r>
              <a:rPr lang="tr-TR" dirty="0" smtClean="0"/>
              <a:t>.</a:t>
            </a:r>
            <a:endParaRPr lang="tr-TR" dirty="0"/>
          </a:p>
        </p:txBody>
      </p:sp>
      <p:sp>
        <p:nvSpPr>
          <p:cNvPr id="199" name="http://www.mega-milkers.info…"/>
          <p:cNvSpPr txBox="1"/>
          <p:nvPr/>
        </p:nvSpPr>
        <p:spPr>
          <a:xfrm>
            <a:off x="345019" y="9045703"/>
            <a:ext cx="12099127" cy="5114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117999"/>
              </a:lnSpc>
              <a:defRPr sz="1300">
                <a:solidFill>
                  <a:srgbClr val="CBC8C2"/>
                </a:solidFill>
                <a:latin typeface="Helvetica Neue"/>
                <a:ea typeface="Helvetica Neue"/>
                <a:cs typeface="Helvetica Neue"/>
                <a:sym typeface="Helvetica Neue"/>
              </a:defRPr>
            </a:pPr>
            <a:r>
              <a:t>http://www.mega-milkers.info</a:t>
            </a:r>
          </a:p>
          <a:p>
            <a:pPr algn="l">
              <a:lnSpc>
                <a:spcPct val="117999"/>
              </a:lnSpc>
              <a:defRPr sz="1300">
                <a:solidFill>
                  <a:srgbClr val="CBC8C2"/>
                </a:solidFill>
                <a:latin typeface="Helvetica Neue"/>
                <a:ea typeface="Helvetica Neue"/>
                <a:cs typeface="Helvetica Neue"/>
                <a:sym typeface="Helvetica Neue"/>
              </a:defRPr>
            </a:pPr>
            <a:r>
              <a:t>http://www.cnsp.caprinos.org.mx/biblioteca/foroscaprinos/presentacionesforoculiacannov2012/estrategiastecnologicasparalasprincipenferdeloscap.pdf</a:t>
            </a:r>
          </a:p>
        </p:txBody>
      </p:sp>
    </p:spTree>
    <p:extLst>
      <p:ext uri="{BB962C8B-B14F-4D97-AF65-F5344CB8AC3E}">
        <p14:creationId xmlns:p14="http://schemas.microsoft.com/office/powerpoint/2010/main" val="301063242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fill="hold"/>
                                        <p:tgtEl>
                                          <p:spTgt spid="194">
                                            <p:bg/>
                                          </p:spTgt>
                                        </p:tgtEl>
                                        <p:attrNameLst>
                                          <p:attrName>style.visibility</p:attrName>
                                        </p:attrNameLst>
                                      </p:cBhvr>
                                      <p:to>
                                        <p:strVal val="visible"/>
                                      </p:to>
                                    </p:set>
                                  </p:childTnLst>
                                </p:cTn>
                              </p:par>
                              <p:par>
                                <p:cTn id="7" presetID="1" presetClass="entr" presetSubtype="0" fill="hold" grpId="0" nodeType="withEffect">
                                  <p:stCondLst>
                                    <p:cond delay="0"/>
                                  </p:stCondLst>
                                  <p:iterate type="lt">
                                    <p:tmAbs val="100"/>
                                  </p:iterate>
                                  <p:childTnLst>
                                    <p:set>
                                      <p:cBhvr>
                                        <p:cTn id="8" fill="hold"/>
                                        <p:tgtEl>
                                          <p:spTgt spid="19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iterate type="lt">
                                    <p:tmAbs val="100"/>
                                  </p:iterate>
                                  <p:childTnLst>
                                    <p:set>
                                      <p:cBhvr>
                                        <p:cTn id="10" fill="hold"/>
                                        <p:tgtEl>
                                          <p:spTgt spid="19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iterate type="lt">
                                    <p:tmAbs val="100"/>
                                  </p:iterate>
                                  <p:childTnLst>
                                    <p:set>
                                      <p:cBhvr>
                                        <p:cTn id="12" fill="hold"/>
                                        <p:tgtEl>
                                          <p:spTgt spid="19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iterate type="lt">
                                    <p:tmAbs val="100"/>
                                  </p:iterate>
                                  <p:childTnLst>
                                    <p:set>
                                      <p:cBhvr>
                                        <p:cTn id="14" fill="hold"/>
                                        <p:tgtEl>
                                          <p:spTgt spid="19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iterate type="lt">
                                    <p:tmAbs val="100"/>
                                  </p:iterate>
                                  <p:childTnLst>
                                    <p:set>
                                      <p:cBhvr>
                                        <p:cTn id="16" fill="hold"/>
                                        <p:tgtEl>
                                          <p:spTgt spid="19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iterate type="lt">
                                    <p:tmAbs val="100"/>
                                  </p:iterate>
                                  <p:childTnLst>
                                    <p:set>
                                      <p:cBhvr>
                                        <p:cTn id="18" fill="hold"/>
                                        <p:tgtEl>
                                          <p:spTgt spid="1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Why AI?"/>
          <p:cNvSpPr txBox="1">
            <a:spLocks noGrp="1"/>
          </p:cNvSpPr>
          <p:nvPr>
            <p:ph type="title"/>
          </p:nvPr>
        </p:nvSpPr>
        <p:spPr>
          <a:xfrm>
            <a:off x="1681996" y="-40944"/>
            <a:ext cx="10464800" cy="1641599"/>
          </a:xfrm>
          <a:prstGeom prst="rect">
            <a:avLst/>
          </a:prstGeom>
        </p:spPr>
        <p:txBody>
          <a:bodyPr/>
          <a:lstStyle>
            <a:lvl1pPr>
              <a:defRPr sz="5000"/>
            </a:lvl1pPr>
          </a:lstStyle>
          <a:p>
            <a:r>
              <a:rPr lang="tr-TR" dirty="0"/>
              <a:t>Fakat, üreticilerin ST programlarına karşı birçok argümanı vardır;</a:t>
            </a:r>
          </a:p>
        </p:txBody>
      </p:sp>
      <p:sp>
        <p:nvSpPr>
          <p:cNvPr id="194" name="using the best males of the breed, herd…"/>
          <p:cNvSpPr txBox="1"/>
          <p:nvPr/>
        </p:nvSpPr>
        <p:spPr>
          <a:xfrm>
            <a:off x="345019" y="1826966"/>
            <a:ext cx="12173803" cy="66274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469900" indent="-469900" algn="l">
              <a:spcBef>
                <a:spcPts val="1400"/>
              </a:spcBef>
              <a:buSzPct val="43000"/>
              <a:buBlip>
                <a:blip r:embed="rId3"/>
              </a:buBlip>
              <a:defRPr sz="2900"/>
            </a:pPr>
            <a:r>
              <a:rPr lang="tr-TR" dirty="0" smtClean="0"/>
              <a:t>ST </a:t>
            </a:r>
            <a:r>
              <a:rPr lang="tr-TR" dirty="0"/>
              <a:t>prosedürlerini uygulamak için zamanları yok,</a:t>
            </a:r>
          </a:p>
          <a:p>
            <a:pPr marL="469900" indent="-469900" algn="l">
              <a:spcBef>
                <a:spcPts val="1400"/>
              </a:spcBef>
              <a:buSzPct val="43000"/>
              <a:buBlip>
                <a:blip r:embed="rId3"/>
              </a:buBlip>
              <a:defRPr sz="2900"/>
            </a:pPr>
            <a:r>
              <a:rPr lang="tr-TR" dirty="0" smtClean="0"/>
              <a:t>Ek </a:t>
            </a:r>
            <a:r>
              <a:rPr lang="tr-TR" dirty="0"/>
              <a:t>bir emeğe ve bir programın uygulama maliyetine ihtiyaç </a:t>
            </a:r>
            <a:r>
              <a:rPr lang="tr-TR" dirty="0" smtClean="0"/>
              <a:t>duyma,</a:t>
            </a:r>
            <a:endParaRPr lang="tr-TR" dirty="0"/>
          </a:p>
          <a:p>
            <a:pPr marL="469900" indent="-469900" algn="l">
              <a:spcBef>
                <a:spcPts val="1400"/>
              </a:spcBef>
              <a:buSzPct val="43000"/>
              <a:buBlip>
                <a:blip r:embed="rId3"/>
              </a:buBlip>
              <a:defRPr sz="2900"/>
            </a:pPr>
            <a:r>
              <a:rPr lang="tr-TR" dirty="0" smtClean="0"/>
              <a:t>Tipik olarak </a:t>
            </a:r>
            <a:r>
              <a:rPr lang="tr-TR" dirty="0"/>
              <a:t>bir </a:t>
            </a:r>
            <a:r>
              <a:rPr lang="tr-TR" dirty="0" smtClean="0"/>
              <a:t>ST programı, </a:t>
            </a:r>
            <a:r>
              <a:rPr lang="tr-TR" dirty="0"/>
              <a:t>sürünün daha yoğun yönetimini gerektirir. </a:t>
            </a:r>
            <a:endParaRPr lang="tr-TR" dirty="0" smtClean="0"/>
          </a:p>
          <a:p>
            <a:pPr marL="469900" indent="-469900" algn="l">
              <a:spcBef>
                <a:spcPts val="1400"/>
              </a:spcBef>
              <a:buSzPct val="43000"/>
              <a:buBlip>
                <a:blip r:embed="rId3"/>
              </a:buBlip>
              <a:defRPr sz="2900"/>
            </a:pPr>
            <a:r>
              <a:rPr lang="tr-TR" dirty="0" smtClean="0"/>
              <a:t>Beslenme programı (iyi vücut kondisyonu),</a:t>
            </a:r>
            <a:endParaRPr lang="tr-TR" dirty="0"/>
          </a:p>
          <a:p>
            <a:pPr marL="469900" indent="-469900" algn="l">
              <a:spcBef>
                <a:spcPts val="1400"/>
              </a:spcBef>
              <a:buSzPct val="43000"/>
              <a:buBlip>
                <a:blip r:embed="rId3"/>
              </a:buBlip>
              <a:defRPr sz="2900"/>
            </a:pPr>
            <a:r>
              <a:rPr lang="tr-TR" dirty="0" smtClean="0"/>
              <a:t>Düzenli </a:t>
            </a:r>
            <a:r>
              <a:rPr lang="tr-TR" dirty="0"/>
              <a:t>kayıtlar,</a:t>
            </a:r>
          </a:p>
          <a:p>
            <a:pPr marL="469900" indent="-469900" algn="l">
              <a:spcBef>
                <a:spcPts val="1400"/>
              </a:spcBef>
              <a:buSzPct val="43000"/>
              <a:buBlip>
                <a:blip r:embed="rId3"/>
              </a:buBlip>
              <a:defRPr sz="2900"/>
            </a:pPr>
            <a:r>
              <a:rPr lang="tr-TR" dirty="0" smtClean="0"/>
              <a:t>Etkili </a:t>
            </a:r>
            <a:r>
              <a:rPr lang="tr-TR" dirty="0"/>
              <a:t>sürü sağlığı programı,</a:t>
            </a:r>
          </a:p>
          <a:p>
            <a:pPr marL="469900" indent="-469900" algn="l">
              <a:spcBef>
                <a:spcPts val="1400"/>
              </a:spcBef>
              <a:buSzPct val="43000"/>
              <a:buBlip>
                <a:blip r:embed="rId3"/>
              </a:buBlip>
              <a:defRPr sz="2900"/>
            </a:pPr>
            <a:r>
              <a:rPr lang="tr-TR" dirty="0" smtClean="0"/>
              <a:t>Yeterli çalışma </a:t>
            </a:r>
            <a:r>
              <a:rPr lang="tr-TR" dirty="0"/>
              <a:t>tesisleri,</a:t>
            </a:r>
          </a:p>
          <a:p>
            <a:pPr marL="469900" indent="-469900" algn="l">
              <a:spcBef>
                <a:spcPts val="1400"/>
              </a:spcBef>
              <a:buSzPct val="43000"/>
              <a:buBlip>
                <a:blip r:embed="rId3"/>
              </a:buBlip>
              <a:defRPr sz="2900"/>
            </a:pPr>
            <a:r>
              <a:rPr lang="tr-TR" dirty="0" smtClean="0"/>
              <a:t>Doğru </a:t>
            </a:r>
            <a:r>
              <a:rPr lang="tr-TR" dirty="0" err="1"/>
              <a:t>östrus</a:t>
            </a:r>
            <a:r>
              <a:rPr lang="tr-TR" dirty="0"/>
              <a:t> tespiti ve</a:t>
            </a:r>
          </a:p>
          <a:p>
            <a:pPr marL="469900" indent="-469900" algn="l">
              <a:spcBef>
                <a:spcPts val="1400"/>
              </a:spcBef>
              <a:buSzPct val="43000"/>
              <a:buBlip>
                <a:blip r:embed="rId3"/>
              </a:buBlip>
              <a:defRPr sz="2900"/>
            </a:pPr>
            <a:r>
              <a:rPr lang="tr-TR" dirty="0" smtClean="0"/>
              <a:t>İyi </a:t>
            </a:r>
            <a:r>
              <a:rPr lang="tr-TR" dirty="0"/>
              <a:t>eğitilmiş bir </a:t>
            </a:r>
            <a:r>
              <a:rPr lang="tr-TR" dirty="0" smtClean="0"/>
              <a:t>ST </a:t>
            </a:r>
            <a:r>
              <a:rPr lang="tr-TR" dirty="0"/>
              <a:t>teknisyeni.</a:t>
            </a:r>
          </a:p>
          <a:p>
            <a:pPr marL="469900" indent="-469900" algn="l">
              <a:spcBef>
                <a:spcPts val="1400"/>
              </a:spcBef>
              <a:buSzPct val="43000"/>
              <a:buBlip>
                <a:blip r:embed="rId3"/>
              </a:buBlip>
              <a:defRPr sz="2900"/>
            </a:pPr>
            <a:r>
              <a:rPr lang="tr-TR" dirty="0"/>
              <a:t>Bu alanlardan bir veya daha </a:t>
            </a:r>
            <a:r>
              <a:rPr lang="tr-TR" dirty="0" smtClean="0"/>
              <a:t>fazlasındaki </a:t>
            </a:r>
            <a:r>
              <a:rPr lang="tr-TR" dirty="0"/>
              <a:t>kötü </a:t>
            </a:r>
            <a:r>
              <a:rPr lang="tr-TR" dirty="0" smtClean="0"/>
              <a:t>yönetim, </a:t>
            </a:r>
            <a:r>
              <a:rPr lang="tr-TR" dirty="0"/>
              <a:t>düşük başarı oranlarıyla sonuçlanabilir.</a:t>
            </a:r>
          </a:p>
        </p:txBody>
      </p:sp>
      <p:sp>
        <p:nvSpPr>
          <p:cNvPr id="199" name="http://www.mega-milkers.info…"/>
          <p:cNvSpPr txBox="1"/>
          <p:nvPr/>
        </p:nvSpPr>
        <p:spPr>
          <a:xfrm>
            <a:off x="345019" y="9045703"/>
            <a:ext cx="12099127" cy="5114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117999"/>
              </a:lnSpc>
              <a:defRPr sz="1300">
                <a:solidFill>
                  <a:srgbClr val="CBC8C2"/>
                </a:solidFill>
                <a:latin typeface="Helvetica Neue"/>
                <a:ea typeface="Helvetica Neue"/>
                <a:cs typeface="Helvetica Neue"/>
                <a:sym typeface="Helvetica Neue"/>
              </a:defRPr>
            </a:pPr>
            <a:r>
              <a:t>http://www.mega-milkers.info</a:t>
            </a:r>
          </a:p>
          <a:p>
            <a:pPr algn="l">
              <a:lnSpc>
                <a:spcPct val="117999"/>
              </a:lnSpc>
              <a:defRPr sz="1300">
                <a:solidFill>
                  <a:srgbClr val="CBC8C2"/>
                </a:solidFill>
                <a:latin typeface="Helvetica Neue"/>
                <a:ea typeface="Helvetica Neue"/>
                <a:cs typeface="Helvetica Neue"/>
                <a:sym typeface="Helvetica Neue"/>
              </a:defRPr>
            </a:pPr>
            <a:r>
              <a:t>http://www.cnsp.caprinos.org.mx/biblioteca/foroscaprinos/presentacionesforoculiacannov2012/estrategiastecnologicasparalasprincipenferdeloscap.pdf</a:t>
            </a:r>
          </a:p>
        </p:txBody>
      </p:sp>
    </p:spTree>
    <p:extLst>
      <p:ext uri="{BB962C8B-B14F-4D97-AF65-F5344CB8AC3E}">
        <p14:creationId xmlns:p14="http://schemas.microsoft.com/office/powerpoint/2010/main" val="68088968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fill="hold"/>
                                        <p:tgtEl>
                                          <p:spTgt spid="194">
                                            <p:bg/>
                                          </p:spTgt>
                                        </p:tgtEl>
                                        <p:attrNameLst>
                                          <p:attrName>style.visibility</p:attrName>
                                        </p:attrNameLst>
                                      </p:cBhvr>
                                      <p:to>
                                        <p:strVal val="visible"/>
                                      </p:to>
                                    </p:set>
                                  </p:childTnLst>
                                </p:cTn>
                              </p:par>
                              <p:par>
                                <p:cTn id="7" presetID="1" presetClass="entr" presetSubtype="0" fill="hold" grpId="0" nodeType="withEffect">
                                  <p:stCondLst>
                                    <p:cond delay="0"/>
                                  </p:stCondLst>
                                  <p:iterate type="lt">
                                    <p:tmAbs val="100"/>
                                  </p:iterate>
                                  <p:childTnLst>
                                    <p:set>
                                      <p:cBhvr>
                                        <p:cTn id="8" fill="hold"/>
                                        <p:tgtEl>
                                          <p:spTgt spid="19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iterate type="lt">
                                    <p:tmAbs val="100"/>
                                  </p:iterate>
                                  <p:childTnLst>
                                    <p:set>
                                      <p:cBhvr>
                                        <p:cTn id="10" fill="hold"/>
                                        <p:tgtEl>
                                          <p:spTgt spid="19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iterate type="lt">
                                    <p:tmAbs val="100"/>
                                  </p:iterate>
                                  <p:childTnLst>
                                    <p:set>
                                      <p:cBhvr>
                                        <p:cTn id="12" fill="hold"/>
                                        <p:tgtEl>
                                          <p:spTgt spid="19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iterate type="lt">
                                    <p:tmAbs val="100"/>
                                  </p:iterate>
                                  <p:childTnLst>
                                    <p:set>
                                      <p:cBhvr>
                                        <p:cTn id="14" fill="hold"/>
                                        <p:tgtEl>
                                          <p:spTgt spid="19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iterate type="lt">
                                    <p:tmAbs val="100"/>
                                  </p:iterate>
                                  <p:childTnLst>
                                    <p:set>
                                      <p:cBhvr>
                                        <p:cTn id="16" fill="hold"/>
                                        <p:tgtEl>
                                          <p:spTgt spid="19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iterate type="lt">
                                    <p:tmAbs val="100"/>
                                  </p:iterate>
                                  <p:childTnLst>
                                    <p:set>
                                      <p:cBhvr>
                                        <p:cTn id="18" fill="hold"/>
                                        <p:tgtEl>
                                          <p:spTgt spid="19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iterate type="lt">
                                    <p:tmAbs val="100"/>
                                  </p:iterate>
                                  <p:childTnLst>
                                    <p:set>
                                      <p:cBhvr>
                                        <p:cTn id="20" fill="hold"/>
                                        <p:tgtEl>
                                          <p:spTgt spid="19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iterate type="lt">
                                    <p:tmAbs val="100"/>
                                  </p:iterate>
                                  <p:childTnLst>
                                    <p:set>
                                      <p:cBhvr>
                                        <p:cTn id="22" fill="hold"/>
                                        <p:tgtEl>
                                          <p:spTgt spid="19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iterate type="lt">
                                    <p:tmAbs val="100"/>
                                  </p:iterate>
                                  <p:childTnLst>
                                    <p:set>
                                      <p:cBhvr>
                                        <p:cTn id="24" fill="hold"/>
                                        <p:tgtEl>
                                          <p:spTgt spid="194">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iterate type="lt">
                                    <p:tmAbs val="100"/>
                                  </p:iterate>
                                  <p:childTnLst>
                                    <p:set>
                                      <p:cBhvr>
                                        <p:cTn id="26" fill="hold"/>
                                        <p:tgtEl>
                                          <p:spTgt spid="19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images-4.jpg" descr="images-4.jpg"/>
          <p:cNvPicPr>
            <a:picLocks/>
          </p:cNvPicPr>
          <p:nvPr/>
        </p:nvPicPr>
        <p:blipFill>
          <a:blip r:embed="rId3"/>
          <a:stretch>
            <a:fillRect/>
          </a:stretch>
        </p:blipFill>
        <p:spPr>
          <a:xfrm>
            <a:off x="1044169" y="640167"/>
            <a:ext cx="4935526" cy="3768060"/>
          </a:xfrm>
          <a:prstGeom prst="rect">
            <a:avLst/>
          </a:prstGeom>
        </p:spPr>
      </p:pic>
      <p:pic>
        <p:nvPicPr>
          <p:cNvPr id="197" name="09saanenherd.jpg" descr="09saanenherd.jpg"/>
          <p:cNvPicPr>
            <a:picLocks/>
          </p:cNvPicPr>
          <p:nvPr/>
        </p:nvPicPr>
        <p:blipFill>
          <a:blip r:embed="rId4"/>
          <a:stretch>
            <a:fillRect/>
          </a:stretch>
        </p:blipFill>
        <p:spPr>
          <a:xfrm>
            <a:off x="3511932" y="4876120"/>
            <a:ext cx="5290873" cy="4169583"/>
          </a:xfrm>
          <a:prstGeom prst="rect">
            <a:avLst/>
          </a:prstGeom>
        </p:spPr>
      </p:pic>
      <p:pic>
        <p:nvPicPr>
          <p:cNvPr id="198" name="IMG_7100.JPG" descr="IMG_7100.JPG"/>
          <p:cNvPicPr>
            <a:picLocks/>
          </p:cNvPicPr>
          <p:nvPr/>
        </p:nvPicPr>
        <p:blipFill>
          <a:blip r:embed="rId5"/>
          <a:stretch>
            <a:fillRect/>
          </a:stretch>
        </p:blipFill>
        <p:spPr>
          <a:xfrm>
            <a:off x="6662232" y="640167"/>
            <a:ext cx="5470628" cy="3768060"/>
          </a:xfrm>
          <a:prstGeom prst="rect">
            <a:avLst/>
          </a:prstGeom>
        </p:spPr>
      </p:pic>
      <p:sp>
        <p:nvSpPr>
          <p:cNvPr id="199" name="http://www.mega-milkers.info…"/>
          <p:cNvSpPr txBox="1"/>
          <p:nvPr/>
        </p:nvSpPr>
        <p:spPr>
          <a:xfrm>
            <a:off x="345019" y="9045703"/>
            <a:ext cx="12099127" cy="5114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117999"/>
              </a:lnSpc>
              <a:defRPr sz="1300">
                <a:solidFill>
                  <a:srgbClr val="CBC8C2"/>
                </a:solidFill>
                <a:latin typeface="Helvetica Neue"/>
                <a:ea typeface="Helvetica Neue"/>
                <a:cs typeface="Helvetica Neue"/>
                <a:sym typeface="Helvetica Neue"/>
              </a:defRPr>
            </a:pPr>
            <a:r>
              <a:t>http://www.mega-milkers.info</a:t>
            </a:r>
          </a:p>
          <a:p>
            <a:pPr algn="l">
              <a:lnSpc>
                <a:spcPct val="117999"/>
              </a:lnSpc>
              <a:defRPr sz="1300">
                <a:solidFill>
                  <a:srgbClr val="CBC8C2"/>
                </a:solidFill>
                <a:latin typeface="Helvetica Neue"/>
                <a:ea typeface="Helvetica Neue"/>
                <a:cs typeface="Helvetica Neue"/>
                <a:sym typeface="Helvetica Neue"/>
              </a:defRPr>
            </a:pPr>
            <a:r>
              <a:t>http://www.cnsp.caprinos.org.mx/biblioteca/foroscaprinos/presentacionesforoculiacannov2012/estrategiastecnologicasparalasprincipenferdeloscap.pdf</a:t>
            </a:r>
          </a:p>
        </p:txBody>
      </p:sp>
    </p:spTree>
    <p:extLst>
      <p:ext uri="{BB962C8B-B14F-4D97-AF65-F5344CB8AC3E}">
        <p14:creationId xmlns:p14="http://schemas.microsoft.com/office/powerpoint/2010/main" val="243297969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195"/>
                                        </p:tgtEl>
                                        <p:attrNameLst>
                                          <p:attrName>style.visibility</p:attrName>
                                        </p:attrNameLst>
                                      </p:cBhvr>
                                      <p:to>
                                        <p:strVal val="visible"/>
                                      </p:to>
                                    </p:set>
                                    <p:anim calcmode="lin" valueType="num">
                                      <p:cBhvr>
                                        <p:cTn id="7" dur="500" fill="hold"/>
                                        <p:tgtEl>
                                          <p:spTgt spid="195"/>
                                        </p:tgtEl>
                                        <p:attrNameLst>
                                          <p:attrName>ppt_x</p:attrName>
                                        </p:attrNameLst>
                                      </p:cBhvr>
                                      <p:tavLst>
                                        <p:tav tm="0">
                                          <p:val>
                                            <p:strVal val="#ppt_x"/>
                                          </p:val>
                                        </p:tav>
                                        <p:tav tm="100000">
                                          <p:val>
                                            <p:strVal val="#ppt_x"/>
                                          </p:val>
                                        </p:tav>
                                      </p:tavLst>
                                    </p:anim>
                                    <p:anim calcmode="lin" valueType="num">
                                      <p:cBhvr>
                                        <p:cTn id="8" dur="500" fill="hold"/>
                                        <p:tgtEl>
                                          <p:spTgt spid="19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iterate>
                                    <p:tmAbs val="0"/>
                                  </p:iterate>
                                  <p:childTnLst>
                                    <p:set>
                                      <p:cBhvr>
                                        <p:cTn id="12" fill="hold">
                                          <p:stCondLst>
                                            <p:cond delay="0"/>
                                          </p:stCondLst>
                                        </p:cTn>
                                        <p:tgtEl>
                                          <p:spTgt spid="195"/>
                                        </p:tgtEl>
                                        <p:attrNameLst>
                                          <p:attrName>style.visibility</p:attrName>
                                        </p:attrNameLst>
                                      </p:cBhvr>
                                      <p:to>
                                        <p:strVal val="hidden"/>
                                      </p:to>
                                    </p:set>
                                  </p:childTnLst>
                                </p:cTn>
                              </p:par>
                            </p:childTnLst>
                          </p:cTn>
                        </p:par>
                        <p:par>
                          <p:cTn id="13" fill="hold">
                            <p:stCondLst>
                              <p:cond delay="0"/>
                            </p:stCondLst>
                            <p:childTnLst>
                              <p:par>
                                <p:cTn id="14" presetID="2" presetClass="entr" presetSubtype="1" fill="hold" grpId="0" nodeType="afterEffect">
                                  <p:stCondLst>
                                    <p:cond delay="0"/>
                                  </p:stCondLst>
                                  <p:iterate>
                                    <p:tmAbs val="0"/>
                                  </p:iterate>
                                  <p:childTnLst>
                                    <p:set>
                                      <p:cBhvr>
                                        <p:cTn id="15" fill="hold"/>
                                        <p:tgtEl>
                                          <p:spTgt spid="198"/>
                                        </p:tgtEl>
                                        <p:attrNameLst>
                                          <p:attrName>style.visibility</p:attrName>
                                        </p:attrNameLst>
                                      </p:cBhvr>
                                      <p:to>
                                        <p:strVal val="visible"/>
                                      </p:to>
                                    </p:set>
                                    <p:anim calcmode="lin" valueType="num">
                                      <p:cBhvr>
                                        <p:cTn id="16" dur="500" fill="hold"/>
                                        <p:tgtEl>
                                          <p:spTgt spid="198"/>
                                        </p:tgtEl>
                                        <p:attrNameLst>
                                          <p:attrName>ppt_x</p:attrName>
                                        </p:attrNameLst>
                                      </p:cBhvr>
                                      <p:tavLst>
                                        <p:tav tm="0">
                                          <p:val>
                                            <p:strVal val="#ppt_x"/>
                                          </p:val>
                                        </p:tav>
                                        <p:tav tm="100000">
                                          <p:val>
                                            <p:strVal val="#ppt_x"/>
                                          </p:val>
                                        </p:tav>
                                      </p:tavLst>
                                    </p:anim>
                                    <p:anim calcmode="lin" valueType="num">
                                      <p:cBhvr>
                                        <p:cTn id="17" dur="500" fill="hold"/>
                                        <p:tgtEl>
                                          <p:spTgt spid="198"/>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1" presetClass="exit" presetSubtype="0" fill="hold" grpId="1" nodeType="afterEffect">
                                  <p:stCondLst>
                                    <p:cond delay="0"/>
                                  </p:stCondLst>
                                  <p:iterate>
                                    <p:tmAbs val="0"/>
                                  </p:iterate>
                                  <p:childTnLst>
                                    <p:set>
                                      <p:cBhvr>
                                        <p:cTn id="20" fill="hold">
                                          <p:stCondLst>
                                            <p:cond delay="0"/>
                                          </p:stCondLst>
                                        </p:cTn>
                                        <p:tgtEl>
                                          <p:spTgt spid="198"/>
                                        </p:tgtEl>
                                        <p:attrNameLst>
                                          <p:attrName>style.visibility</p:attrName>
                                        </p:attrNameLst>
                                      </p:cBhvr>
                                      <p:to>
                                        <p:strVal val="hidden"/>
                                      </p:to>
                                    </p:set>
                                  </p:childTnLst>
                                </p:cTn>
                              </p:par>
                            </p:childTnLst>
                          </p:cTn>
                        </p:par>
                        <p:par>
                          <p:cTn id="21" fill="hold">
                            <p:stCondLst>
                              <p:cond delay="500"/>
                            </p:stCondLst>
                            <p:childTnLst>
                              <p:par>
                                <p:cTn id="22" presetID="2" presetClass="entr" presetSubtype="1" fill="hold" grpId="0" nodeType="afterEffect">
                                  <p:stCondLst>
                                    <p:cond delay="0"/>
                                  </p:stCondLst>
                                  <p:iterate>
                                    <p:tmAbs val="0"/>
                                  </p:iterate>
                                  <p:childTnLst>
                                    <p:set>
                                      <p:cBhvr>
                                        <p:cTn id="23" fill="hold"/>
                                        <p:tgtEl>
                                          <p:spTgt spid="197"/>
                                        </p:tgtEl>
                                        <p:attrNameLst>
                                          <p:attrName>style.visibility</p:attrName>
                                        </p:attrNameLst>
                                      </p:cBhvr>
                                      <p:to>
                                        <p:strVal val="visible"/>
                                      </p:to>
                                    </p:set>
                                    <p:anim calcmode="lin" valueType="num">
                                      <p:cBhvr>
                                        <p:cTn id="24" dur="500" fill="hold"/>
                                        <p:tgtEl>
                                          <p:spTgt spid="197"/>
                                        </p:tgtEl>
                                        <p:attrNameLst>
                                          <p:attrName>ppt_x</p:attrName>
                                        </p:attrNameLst>
                                      </p:cBhvr>
                                      <p:tavLst>
                                        <p:tav tm="0">
                                          <p:val>
                                            <p:strVal val="#ppt_x"/>
                                          </p:val>
                                        </p:tav>
                                        <p:tav tm="100000">
                                          <p:val>
                                            <p:strVal val="#ppt_x"/>
                                          </p:val>
                                        </p:tav>
                                      </p:tavLst>
                                    </p:anim>
                                    <p:anim calcmode="lin" valueType="num">
                                      <p:cBhvr>
                                        <p:cTn id="25" dur="500" fill="hold"/>
                                        <p:tgtEl>
                                          <p:spTgt spid="19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advAuto="0"/>
      <p:bldP spid="195" grpId="1" animBg="1" advAuto="0"/>
      <p:bldP spid="197" grpId="0" animBg="1" advAuto="0"/>
      <p:bldP spid="198" grpId="0" animBg="1" advAuto="0"/>
      <p:bldP spid="198" grpId="1"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halkboard">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1050</TotalTime>
  <Words>930</Words>
  <Application>Microsoft Office PowerPoint</Application>
  <PresentationFormat>Özel</PresentationFormat>
  <Paragraphs>137</Paragraphs>
  <Slides>8</Slides>
  <Notes>8</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8</vt:i4>
      </vt:variant>
    </vt:vector>
  </HeadingPairs>
  <TitlesOfParts>
    <vt:vector size="13" baseType="lpstr">
      <vt:lpstr>Arial</vt:lpstr>
      <vt:lpstr>Chalkduster</vt:lpstr>
      <vt:lpstr>Gill Sans</vt:lpstr>
      <vt:lpstr>Helvetica Neue</vt:lpstr>
      <vt:lpstr>Chalkboard</vt:lpstr>
      <vt:lpstr>Suni Tohumlama Tam Olarak Nedir?</vt:lpstr>
      <vt:lpstr>PowerPoint Sunusu</vt:lpstr>
      <vt:lpstr>Suni Tohumlama Tam Olarak Nedir?</vt:lpstr>
      <vt:lpstr>Neden Suni Tohumlama?</vt:lpstr>
      <vt:lpstr>PowerPoint Sunusu</vt:lpstr>
      <vt:lpstr>Neden Suni Tohumlama?</vt:lpstr>
      <vt:lpstr>Fakat, üreticilerin ST programlarına karşı birçok argümanı vardır;</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Koyun ve Keçilerde İleri Üreme Teknikleri</dc:title>
  <dc:creator>Toprak</dc:creator>
  <cp:lastModifiedBy>Toprak</cp:lastModifiedBy>
  <cp:revision>47</cp:revision>
  <dcterms:modified xsi:type="dcterms:W3CDTF">2019-12-24T14:46:15Z</dcterms:modified>
</cp:coreProperties>
</file>