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0"/>
  </p:notesMasterIdLst>
  <p:sldIdLst>
    <p:sldId id="260" r:id="rId2"/>
    <p:sldId id="262" r:id="rId3"/>
    <p:sldId id="263" r:id="rId4"/>
    <p:sldId id="261" r:id="rId5"/>
    <p:sldId id="266" r:id="rId6"/>
    <p:sldId id="265" r:id="rId7"/>
    <p:sldId id="267" r:id="rId8"/>
    <p:sldId id="264" r:id="rId9"/>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457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uFillTx/>
        <a:latin typeface="+mn-lt"/>
        <a:ea typeface="+mn-ea"/>
        <a:cs typeface="+mn-cs"/>
        <a:sym typeface="Chalkduster"/>
      </a:defRPr>
    </a:lvl1pPr>
    <a:lvl2pPr marL="0" marR="0" indent="228600" algn="ctr" defTabSz="457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uFillTx/>
        <a:latin typeface="+mn-lt"/>
        <a:ea typeface="+mn-ea"/>
        <a:cs typeface="+mn-cs"/>
        <a:sym typeface="Chalkduster"/>
      </a:defRPr>
    </a:lvl2pPr>
    <a:lvl3pPr marL="0" marR="0" indent="457200" algn="ctr" defTabSz="457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uFillTx/>
        <a:latin typeface="+mn-lt"/>
        <a:ea typeface="+mn-ea"/>
        <a:cs typeface="+mn-cs"/>
        <a:sym typeface="Chalkduster"/>
      </a:defRPr>
    </a:lvl3pPr>
    <a:lvl4pPr marL="0" marR="0" indent="685800" algn="ctr" defTabSz="457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uFillTx/>
        <a:latin typeface="+mn-lt"/>
        <a:ea typeface="+mn-ea"/>
        <a:cs typeface="+mn-cs"/>
        <a:sym typeface="Chalkduster"/>
      </a:defRPr>
    </a:lvl4pPr>
    <a:lvl5pPr marL="0" marR="0" indent="914400" algn="ctr" defTabSz="457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uFillTx/>
        <a:latin typeface="+mn-lt"/>
        <a:ea typeface="+mn-ea"/>
        <a:cs typeface="+mn-cs"/>
        <a:sym typeface="Chalkduster"/>
      </a:defRPr>
    </a:lvl5pPr>
    <a:lvl6pPr marL="0" marR="0" indent="1143000" algn="ctr" defTabSz="457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uFillTx/>
        <a:latin typeface="+mn-lt"/>
        <a:ea typeface="+mn-ea"/>
        <a:cs typeface="+mn-cs"/>
        <a:sym typeface="Chalkduster"/>
      </a:defRPr>
    </a:lvl6pPr>
    <a:lvl7pPr marL="0" marR="0" indent="1371600" algn="ctr" defTabSz="457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uFillTx/>
        <a:latin typeface="+mn-lt"/>
        <a:ea typeface="+mn-ea"/>
        <a:cs typeface="+mn-cs"/>
        <a:sym typeface="Chalkduster"/>
      </a:defRPr>
    </a:lvl7pPr>
    <a:lvl8pPr marL="0" marR="0" indent="1600200" algn="ctr" defTabSz="457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uFillTx/>
        <a:latin typeface="+mn-lt"/>
        <a:ea typeface="+mn-ea"/>
        <a:cs typeface="+mn-cs"/>
        <a:sym typeface="Chalkduster"/>
      </a:defRPr>
    </a:lvl8pPr>
    <a:lvl9pPr marL="0" marR="0" indent="1828800" algn="ctr" defTabSz="457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uFillTx/>
        <a:latin typeface="+mn-lt"/>
        <a:ea typeface="+mn-ea"/>
        <a:cs typeface="+mn-cs"/>
        <a:sym typeface="Chalkduster"/>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noFill/>
        </a:fill>
      </a:tcStyle>
    </a:wholeTbl>
    <a:band2H>
      <a:tcTxStyle/>
      <a:tcStyle>
        <a:tcBdr/>
        <a:fill>
          <a:solidFill>
            <a:srgbClr val="000000">
              <a:alpha val="25000"/>
            </a:srgbClr>
          </a:solidFill>
        </a:fill>
      </a:tcStyle>
    </a:band2H>
    <a:firstCol>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879BBB"/>
          </a:solidFill>
        </a:fill>
      </a:tcStyle>
    </a:firstCol>
    <a:la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254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noFill/>
        </a:fill>
      </a:tcStyle>
    </a:lastRow>
    <a:fir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879BBB"/>
          </a:solidFill>
        </a:fill>
      </a:tcStyle>
    </a:firstRow>
  </a:tblStyle>
  <a:tblStyle styleId="{C7B018BB-80A7-4F77-B60F-C8B233D01FF8}" styleName="">
    <a:tblBg/>
    <a:wholeTbl>
      <a:tcTxStyle b="off" i="off">
        <a:fontRef idx="minor">
          <a:srgbClr val="FFFFFF"/>
        </a:fontRef>
        <a:srgbClr val="FFFFFF"/>
      </a:tcTxStyle>
      <a:tcStyle>
        <a:tcBdr>
          <a:left>
            <a:ln w="12700" cap="flat">
              <a:solidFill>
                <a:srgbClr val="FFFFFF"/>
              </a:solidFill>
              <a:custDash>
                <a:ds d="200000" sp="200000"/>
              </a:custDash>
              <a:miter lim="400000"/>
            </a:ln>
          </a:left>
          <a:right>
            <a:ln w="12700" cap="flat">
              <a:solidFill>
                <a:srgbClr val="FFFFFF"/>
              </a:solidFill>
              <a:custDash>
                <a:ds d="200000" sp="200000"/>
              </a:custDash>
              <a:miter lim="400000"/>
            </a:ln>
          </a:right>
          <a:top>
            <a:ln w="12700" cap="flat">
              <a:solidFill>
                <a:srgbClr val="FFFFFF"/>
              </a:solidFill>
              <a:custDash>
                <a:ds d="200000" sp="200000"/>
              </a:custDash>
              <a:miter lim="400000"/>
            </a:ln>
          </a:top>
          <a:bottom>
            <a:ln w="12700" cap="flat">
              <a:solidFill>
                <a:srgbClr val="FFFFFF"/>
              </a:solidFill>
              <a:custDash>
                <a:ds d="200000" sp="200000"/>
              </a:custDash>
              <a:miter lim="400000"/>
            </a:ln>
          </a:bottom>
          <a:insideH>
            <a:ln w="12700" cap="flat">
              <a:solidFill>
                <a:srgbClr val="FFFFFF"/>
              </a:solidFill>
              <a:custDash>
                <a:ds d="200000" sp="200000"/>
              </a:custDash>
              <a:miter lim="400000"/>
            </a:ln>
          </a:insideH>
          <a:insideV>
            <a:ln w="12700" cap="flat">
              <a:solidFill>
                <a:srgbClr val="FFFFFF"/>
              </a:solidFill>
              <a:custDash>
                <a:ds d="200000" sp="200000"/>
              </a:custDash>
              <a:miter lim="400000"/>
            </a:ln>
          </a:insideV>
        </a:tcBdr>
        <a:fill>
          <a:noFill/>
        </a:fill>
      </a:tcStyle>
    </a:wholeTbl>
    <a:band2H>
      <a:tcTxStyle/>
      <a:tcStyle>
        <a:tcBdr/>
        <a:fill>
          <a:solidFill>
            <a:srgbClr val="FFFFFF">
              <a:alpha val="15000"/>
            </a:srgbClr>
          </a:solidFill>
        </a:fill>
      </a:tcStyle>
    </a:band2H>
    <a:firstCol>
      <a:tcTxStyle b="off" i="off">
        <a:fontRef idx="minor">
          <a:srgbClr val="FFFFFF"/>
        </a:fontRef>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44B13F">
              <a:alpha val="90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00882B"/>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noFill/>
              <a:miter lim="400000"/>
            </a:ln>
          </a:insideH>
          <a:insideV>
            <a:ln w="12700" cap="flat">
              <a:noFill/>
              <a:miter lim="400000"/>
            </a:ln>
          </a:insideV>
        </a:tcBdr>
        <a:fill>
          <a:solidFill>
            <a:srgbClr val="0078BC"/>
          </a:solidFill>
        </a:fill>
      </a:tcStyle>
    </a:firstRow>
  </a:tblStyle>
  <a:tblStyle styleId="{EEE7283C-3CF3-47DC-8721-378D4A62B228}" styleName="">
    <a:tblBg/>
    <a:wholeTbl>
      <a:tcTxStyle b="off" i="off">
        <a:fontRef idx="minor">
          <a:srgbClr val="FFFFFF"/>
        </a:fontRef>
        <a:srgbClr val="FFFFFF"/>
      </a:tcTxStyle>
      <a:tcStyle>
        <a:tcBdr>
          <a:left>
            <a:ln w="25400" cap="flat">
              <a:solidFill>
                <a:srgbClr val="FFFFFF">
                  <a:alpha val="75000"/>
                </a:srgbClr>
              </a:solidFill>
              <a:custDash>
                <a:ds d="200000" sp="200000"/>
              </a:custDash>
              <a:miter lim="400000"/>
            </a:ln>
          </a:left>
          <a:right>
            <a:ln w="25400" cap="flat">
              <a:solidFill>
                <a:srgbClr val="FFFFFF">
                  <a:alpha val="75000"/>
                </a:srgbClr>
              </a:solidFill>
              <a:custDash>
                <a:ds d="200000" sp="200000"/>
              </a:custDash>
              <a:miter lim="400000"/>
            </a:ln>
          </a:right>
          <a:top>
            <a:ln w="25400" cap="flat">
              <a:solidFill>
                <a:srgbClr val="FFFFFF">
                  <a:alpha val="75000"/>
                </a:srgbClr>
              </a:solidFill>
              <a:custDash>
                <a:ds d="200000" sp="200000"/>
              </a:custDash>
              <a:miter lim="400000"/>
            </a:ln>
          </a:top>
          <a:bottom>
            <a:ln w="25400" cap="flat">
              <a:solidFill>
                <a:srgbClr val="FFFFFF">
                  <a:alpha val="75000"/>
                </a:srgbClr>
              </a:solidFill>
              <a:custDash>
                <a:ds d="200000" sp="200000"/>
              </a:custDash>
              <a:miter lim="400000"/>
            </a:ln>
          </a:bottom>
          <a:insideH>
            <a:ln w="25400" cap="flat">
              <a:solidFill>
                <a:srgbClr val="FFFFFF">
                  <a:alpha val="75000"/>
                </a:srgbClr>
              </a:solidFill>
              <a:custDash>
                <a:ds d="200000" sp="200000"/>
              </a:custDash>
              <a:miter lim="400000"/>
            </a:ln>
          </a:insideH>
          <a:insideV>
            <a:ln w="25400" cap="flat">
              <a:solidFill>
                <a:srgbClr val="FFFFFF">
                  <a:alpha val="75000"/>
                </a:srgbClr>
              </a:solidFill>
              <a:custDash>
                <a:ds d="200000" sp="200000"/>
              </a:custDash>
              <a:miter lim="400000"/>
            </a:ln>
          </a:insideV>
        </a:tcBdr>
        <a:fill>
          <a:noFill/>
        </a:fill>
      </a:tcStyle>
    </a:wholeTbl>
    <a:band2H>
      <a:tcTxStyle/>
      <a:tcStyle>
        <a:tcBdr/>
        <a:fill>
          <a:solidFill>
            <a:srgbClr val="FFFFFF">
              <a:alpha val="15000"/>
            </a:srgbClr>
          </a:solidFill>
        </a:fill>
      </a:tcStyle>
    </a:band2H>
    <a:firstCol>
      <a:tcTxStyle b="off" i="off">
        <a:fontRef idx="minor">
          <a:srgbClr val="FFFFFF"/>
        </a:fontRef>
        <a:srgbClr val="FFFFFF"/>
      </a:tcTxStyle>
      <a:tcStyle>
        <a:tcBdr>
          <a:left>
            <a:ln w="12700" cap="flat">
              <a:noFill/>
              <a:miter lim="400000"/>
            </a:ln>
          </a:left>
          <a:right>
            <a:ln w="12700" cap="flat">
              <a:solidFill>
                <a:srgbClr val="FFFFFF">
                  <a:alpha val="75000"/>
                </a:srgbClr>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454545">
              <a:alpha val="41000"/>
            </a:srgb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rgbClr val="FFFFFF">
                  <a:alpha val="75000"/>
                </a:srgbClr>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Ref idx="minor">
          <a:srgbClr val="282A2F"/>
        </a:fontRef>
        <a:srgbClr val="282A2F"/>
      </a:tcTxStyle>
      <a:tcStyle>
        <a:tcBdr>
          <a:left>
            <a:ln w="12700" cap="flat">
              <a:noFill/>
              <a:miter lim="400000"/>
            </a:ln>
          </a:left>
          <a:right>
            <a:ln w="12700" cap="flat">
              <a:noFill/>
              <a:miter lim="400000"/>
            </a:ln>
          </a:right>
          <a:top>
            <a:ln w="12700" cap="flat">
              <a:noFill/>
              <a:miter lim="400000"/>
            </a:ln>
          </a:top>
          <a:bottom>
            <a:ln w="25400" cap="flat">
              <a:solidFill>
                <a:srgbClr val="FFFFFF">
                  <a:alpha val="75000"/>
                </a:srgbClr>
              </a:solidFill>
              <a:prstDash val="solid"/>
              <a:miter lim="400000"/>
            </a:ln>
          </a:bottom>
          <a:insideH>
            <a:ln w="12700" cap="flat">
              <a:noFill/>
              <a:miter lim="400000"/>
            </a:ln>
          </a:insideH>
          <a:insideV>
            <a:ln w="12700" cap="flat">
              <a:noFill/>
              <a:miter lim="400000"/>
            </a:ln>
          </a:insideV>
        </a:tcBdr>
        <a:fill>
          <a:solidFill>
            <a:srgbClr val="FFBD5C">
              <a:alpha val="82000"/>
            </a:srgbClr>
          </a:solidFill>
        </a:fill>
      </a:tcStyle>
    </a:firstRow>
  </a:tblStyle>
  <a:tblStyle styleId="{CF821DB8-F4EB-4A41-A1BA-3FCAFE7338EE}" styleName="">
    <a:tblBg/>
    <a:wholeTb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a:tcStyle>
        <a:tcBdr/>
        <a:fill>
          <a:solidFill>
            <a:srgbClr val="FFFFFF">
              <a:alpha val="15000"/>
            </a:srgbClr>
          </a:solidFill>
        </a:fill>
      </a:tcStyle>
    </a:band2H>
    <a:firstCol>
      <a:tcTxStyle b="off" i="off">
        <a:fontRef idx="minor">
          <a:srgbClr val="FFFFFF"/>
        </a:fontRef>
        <a:srgbClr val="FFFFFF"/>
      </a:tcTxStyle>
      <a:tcStyle>
        <a:tcBdr>
          <a:left>
            <a:ln w="12700" cap="flat">
              <a:solidFill>
                <a:srgbClr val="CBCBCB"/>
              </a:solidFill>
              <a:prstDash val="solid"/>
              <a:miter lim="400000"/>
            </a:ln>
          </a:left>
          <a:right>
            <a:ln w="25400" cap="flat">
              <a:solidFill>
                <a:srgbClr val="CBCBCB"/>
              </a:solidFill>
              <a:prstDash val="solid"/>
              <a:miter lim="400000"/>
            </a:ln>
          </a:right>
          <a:top>
            <a:ln w="127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94B285"/>
          </a:solidFill>
        </a:fill>
      </a:tcStyle>
    </a:firstCol>
    <a:lastRow>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25400" cap="flat">
              <a:solidFill>
                <a:srgbClr val="CBCBCB"/>
              </a:solidFill>
              <a:prstDash val="solid"/>
              <a:miter lim="400000"/>
            </a:ln>
          </a:top>
          <a:bottom>
            <a:ln w="127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9487B7"/>
          </a:solidFill>
        </a:fill>
      </a:tcStyle>
    </a:lastRow>
    <a:firstRow>
      <a:tcTxStyle b="off" i="off">
        <a:fontRef idx="minor">
          <a:srgbClr val="FFFFFF"/>
        </a:fontRef>
        <a:srgbClr val="FFFFFF"/>
      </a:tcTxStyle>
      <a:tcStyle>
        <a:tcBdr>
          <a:left>
            <a:ln w="12700" cap="flat">
              <a:solidFill>
                <a:srgbClr val="CBCBCB"/>
              </a:solidFill>
              <a:prstDash val="solid"/>
              <a:miter lim="400000"/>
            </a:ln>
          </a:left>
          <a:right>
            <a:ln w="12700" cap="flat">
              <a:solidFill>
                <a:srgbClr val="CBCBCB"/>
              </a:solidFill>
              <a:prstDash val="solid"/>
              <a:miter lim="400000"/>
            </a:ln>
          </a:right>
          <a:top>
            <a:ln w="12700" cap="flat">
              <a:solidFill>
                <a:srgbClr val="CBCBCB"/>
              </a:solidFill>
              <a:prstDash val="solid"/>
              <a:miter lim="400000"/>
            </a:ln>
          </a:top>
          <a:bottom>
            <a:ln w="25400" cap="flat">
              <a:solidFill>
                <a:srgbClr val="CBCBCB"/>
              </a:solidFill>
              <a:prstDash val="solid"/>
              <a:miter lim="400000"/>
            </a:ln>
          </a:bottom>
          <a:insideH>
            <a:ln w="12700" cap="flat">
              <a:solidFill>
                <a:srgbClr val="CBCBCB"/>
              </a:solidFill>
              <a:prstDash val="solid"/>
              <a:miter lim="400000"/>
            </a:ln>
          </a:insideH>
          <a:insideV>
            <a:ln w="12700" cap="flat">
              <a:solidFill>
                <a:srgbClr val="CBCBCB"/>
              </a:solidFill>
              <a:prstDash val="solid"/>
              <a:miter lim="400000"/>
            </a:ln>
          </a:insideV>
        </a:tcBdr>
        <a:fill>
          <a:solidFill>
            <a:srgbClr val="7A8DB2"/>
          </a:solidFill>
        </a:fill>
      </a:tcStyle>
    </a:firstRow>
  </a:tblStyle>
  <a:tblStyle styleId="{33BA23B1-9221-436E-865A-0063620EA4FD}" styleName="">
    <a:tblBg/>
    <a:wholeTbl>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noFill/>
        </a:fill>
      </a:tcStyle>
    </a:wholeTbl>
    <a:band2H>
      <a:tcTxStyle/>
      <a:tcStyle>
        <a:tcBdr/>
        <a:fill>
          <a:solidFill>
            <a:srgbClr val="DEDEDF">
              <a:alpha val="19000"/>
            </a:srgbClr>
          </a:solidFill>
        </a:fill>
      </a:tcStyle>
    </a:band2H>
    <a:firstCol>
      <a:tcTxStyle b="off" i="off">
        <a:fontRef idx="minor">
          <a:srgbClr val="FFFFFF"/>
        </a:fontRef>
        <a:srgbClr val="FFFFFF"/>
      </a:tcTxStyle>
      <a:tcStyle>
        <a:tcBdr>
          <a:left>
            <a:ln w="25400" cap="flat">
              <a:solidFill>
                <a:srgbClr val="FFFFFF"/>
              </a:solidFill>
              <a:prstDash val="solid"/>
              <a:miter lim="400000"/>
            </a:ln>
          </a:left>
          <a:right>
            <a:ln w="12700" cap="flat">
              <a:solidFill>
                <a:srgbClr val="FFFFFF"/>
              </a:solidFill>
              <a:prstDash val="solid"/>
              <a:miter lim="400000"/>
            </a:ln>
          </a:right>
          <a:top>
            <a:ln w="12700" cap="flat">
              <a:solidFill>
                <a:srgbClr val="FFFFFF">
                  <a:alpha val="50000"/>
                </a:srgbClr>
              </a:solidFill>
              <a:prstDash val="solid"/>
              <a:miter lim="400000"/>
            </a:ln>
          </a:top>
          <a:bottom>
            <a:ln w="12700" cap="flat">
              <a:solidFill>
                <a:srgbClr val="FFFFFF">
                  <a:alpha val="50000"/>
                </a:srgbClr>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444C55">
              <a:alpha val="50000"/>
            </a:srgbClr>
          </a:solidFill>
        </a:fill>
      </a:tcStyle>
    </a:firstCol>
    <a:la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25400" cap="flat">
              <a:solidFill>
                <a:srgbClr val="FFFFFF"/>
              </a:solidFill>
              <a:prstDash val="solid"/>
              <a:miter lim="400000"/>
            </a:ln>
          </a:top>
          <a:bottom>
            <a:ln w="25400" cap="flat">
              <a:solidFill>
                <a:srgbClr val="FFFFFF"/>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33373B">
              <a:alpha val="50000"/>
            </a:srgbClr>
          </a:solidFill>
        </a:fill>
      </a:tcStyle>
    </a:lastRow>
    <a:firstRow>
      <a:tcTxStyle b="off" i="off">
        <a:fontRef idx="minor">
          <a:srgbClr val="FFFFFF"/>
        </a:fontRef>
        <a:srgbClr val="FFFFFF"/>
      </a:tcTxStyle>
      <a:tcStyle>
        <a:tcBdr>
          <a:left>
            <a:ln w="12700" cap="flat">
              <a:solidFill>
                <a:srgbClr val="FFFFFF">
                  <a:alpha val="50000"/>
                </a:srgbClr>
              </a:solidFill>
              <a:prstDash val="solid"/>
              <a:miter lim="400000"/>
            </a:ln>
          </a:left>
          <a:right>
            <a:ln w="12700" cap="flat">
              <a:solidFill>
                <a:srgbClr val="FFFFFF">
                  <a:alpha val="50000"/>
                </a:srgbClr>
              </a:solidFill>
              <a:prstDash val="solid"/>
              <a:miter lim="400000"/>
            </a:ln>
          </a:right>
          <a:top>
            <a:ln w="25400" cap="flat">
              <a:solidFill>
                <a:srgbClr val="FFFFFF"/>
              </a:solidFill>
              <a:prstDash val="solid"/>
              <a:miter lim="400000"/>
            </a:ln>
          </a:top>
          <a:bottom>
            <a:ln w="12700" cap="flat">
              <a:solidFill>
                <a:srgbClr val="FFFFFF"/>
              </a:solidFill>
              <a:prstDash val="solid"/>
              <a:miter lim="400000"/>
            </a:ln>
          </a:bottom>
          <a:insideH>
            <a:ln w="12700" cap="flat">
              <a:solidFill>
                <a:srgbClr val="FFFFFF">
                  <a:alpha val="50000"/>
                </a:srgbClr>
              </a:solidFill>
              <a:prstDash val="solid"/>
              <a:miter lim="400000"/>
            </a:ln>
          </a:insideH>
          <a:insideV>
            <a:ln w="12700" cap="flat">
              <a:solidFill>
                <a:srgbClr val="FFFFFF">
                  <a:alpha val="50000"/>
                </a:srgbClr>
              </a:solidFill>
              <a:prstDash val="solid"/>
              <a:miter lim="400000"/>
            </a:ln>
          </a:insideV>
        </a:tcBdr>
        <a:fill>
          <a:solidFill>
            <a:srgbClr val="33373B">
              <a:alpha val="50000"/>
            </a:srgbClr>
          </a:solidFill>
        </a:fill>
      </a:tcStyle>
    </a:firstRow>
  </a:tblStyle>
  <a:tblStyle styleId="{2708684C-4D16-4618-839F-0558EEFCDFE6}" styleName="">
    <a:tblBg/>
    <a:wholeTbl>
      <a:tcTxStyle b="off" i="off">
        <a:fontRef idx="minor">
          <a:srgbClr val="FFFFFF"/>
        </a:fontRef>
        <a:srgbClr val="FFFFFF"/>
      </a:tcTxStyle>
      <a:tcStyle>
        <a:tcBdr>
          <a:left>
            <a:ln w="25400" cap="rnd">
              <a:solidFill>
                <a:srgbClr val="FFFFFF"/>
              </a:solidFill>
              <a:custDash>
                <a:ds d="100000" sp="200000"/>
              </a:custDash>
              <a:miter lim="400000"/>
            </a:ln>
          </a:left>
          <a:right>
            <a:ln w="25400" cap="rnd">
              <a:solidFill>
                <a:srgbClr val="FFFFFF"/>
              </a:solidFill>
              <a:custDash>
                <a:ds d="100000" sp="200000"/>
              </a:custDash>
              <a:miter lim="400000"/>
            </a:ln>
          </a:right>
          <a:top>
            <a:ln w="25400" cap="rnd">
              <a:solidFill>
                <a:srgbClr val="FFFFFF"/>
              </a:solidFill>
              <a:custDash>
                <a:ds d="100000" sp="200000"/>
              </a:custDash>
              <a:miter lim="400000"/>
            </a:ln>
          </a:top>
          <a:bottom>
            <a:ln w="25400" cap="rnd">
              <a:solidFill>
                <a:srgbClr val="FFFFFF"/>
              </a:solidFill>
              <a:custDash>
                <a:ds d="100000" sp="200000"/>
              </a:custDash>
              <a:miter lim="400000"/>
            </a:ln>
          </a:bottom>
          <a:insideH>
            <a:ln w="25400" cap="rnd">
              <a:solidFill>
                <a:srgbClr val="FFFFFF"/>
              </a:solidFill>
              <a:custDash>
                <a:ds d="100000" sp="200000"/>
              </a:custDash>
              <a:miter lim="400000"/>
            </a:ln>
          </a:insideH>
          <a:insideV>
            <a:ln w="25400" cap="rnd">
              <a:solidFill>
                <a:srgbClr val="FFFFFF"/>
              </a:solidFill>
              <a:custDash>
                <a:ds d="100000" sp="200000"/>
              </a:custDash>
              <a:miter lim="400000"/>
            </a:ln>
          </a:insideV>
        </a:tcBdr>
        <a:fill>
          <a:noFill/>
        </a:fill>
      </a:tcStyle>
    </a:wholeTbl>
    <a:band2H>
      <a:tcTxStyle/>
      <a:tcStyle>
        <a:tcBdr/>
        <a:fill>
          <a:solidFill>
            <a:srgbClr val="FFFFFF">
              <a:alpha val="15000"/>
            </a:srgbClr>
          </a:solidFill>
        </a:fill>
      </a:tcStyle>
    </a:band2H>
    <a:firstCol>
      <a:tcTxStyle b="off" i="off">
        <a:fontRef idx="minor">
          <a:srgbClr val="FFFFFF"/>
        </a:fontRef>
        <a:srgbClr val="FFFFFF"/>
      </a:tcTxStyle>
      <a:tcStyle>
        <a:tcBdr>
          <a:left>
            <a:ln w="12700" cap="flat">
              <a:noFill/>
              <a:miter lim="400000"/>
            </a:ln>
          </a:left>
          <a:right>
            <a:ln w="25400" cap="flat">
              <a:solidFill>
                <a:srgbClr val="FFFFFF"/>
              </a:solidFill>
              <a:prstDash val="solid"/>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25400" cap="flat">
              <a:solidFill>
                <a:srgbClr val="FFFFFF"/>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25400" cap="flat">
              <a:solidFill>
                <a:srgbClr val="FFFFFF"/>
              </a:solidFill>
              <a:prstDash val="solid"/>
              <a:miter lim="400000"/>
            </a:ln>
          </a:bottom>
          <a:insideH>
            <a:ln w="12700" cap="flat">
              <a:noFill/>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05" autoAdjust="0"/>
    <p:restoredTop sz="95501" autoAdjust="0"/>
  </p:normalViewPr>
  <p:slideViewPr>
    <p:cSldViewPr snapToGrid="0" snapToObjects="1">
      <p:cViewPr>
        <p:scale>
          <a:sx n="70" d="100"/>
          <a:sy n="70" d="100"/>
        </p:scale>
        <p:origin x="1014" y="4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98262180"/>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image" Target="../media/image7.png"/></Relationships>
</file>

<file path=ppt/notesSlides/_rels/note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image" Target="../media/image7.png"/></Relationships>
</file>

<file path=ppt/notesSlides/_rels/note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image" Target="../media/image7.png"/></Relationships>
</file>

<file path=ppt/notesSlides/_rels/note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image" Target="../media/image7.png"/></Relationships>
</file>

<file path=ppt/notesSlides/_rels/note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image" Target="../media/image7.png"/></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Shape 190"/>
          <p:cNvSpPr>
            <a:spLocks noGrp="1" noRot="1" noChangeAspect="1"/>
          </p:cNvSpPr>
          <p:nvPr>
            <p:ph type="sldImg"/>
          </p:nvPr>
        </p:nvSpPr>
        <p:spPr>
          <a:prstGeom prst="rect">
            <a:avLst/>
          </a:prstGeom>
        </p:spPr>
        <p:txBody>
          <a:bodyPr/>
          <a:lstStyle/>
          <a:p>
            <a:endParaRPr/>
          </a:p>
        </p:txBody>
      </p:sp>
      <p:sp>
        <p:nvSpPr>
          <p:cNvPr id="191" name="Shape 191"/>
          <p:cNvSpPr>
            <a:spLocks noGrp="1"/>
          </p:cNvSpPr>
          <p:nvPr>
            <p:ph type="body" sz="quarter" idx="1"/>
          </p:nvPr>
        </p:nvSpPr>
        <p:spPr>
          <a:prstGeom prst="rect">
            <a:avLst/>
          </a:prstGeom>
        </p:spPr>
        <p:txBody>
          <a:bodyPr/>
          <a:lstStyle/>
          <a:p>
            <a:pPr>
              <a:defRPr sz="1200" b="1"/>
            </a:pPr>
            <a:r>
              <a:rPr dirty="0"/>
              <a:t>5</a:t>
            </a:r>
          </a:p>
          <a:p>
            <a:pPr>
              <a:defRPr sz="1200"/>
            </a:pPr>
            <a:r>
              <a:rPr dirty="0"/>
              <a:t>lets have a look to the AI. </a:t>
            </a:r>
          </a:p>
          <a:p>
            <a:pPr>
              <a:defRPr sz="1200"/>
            </a:pPr>
            <a:r>
              <a:rPr dirty="0"/>
              <a:t>AI may be regarded as a first generation </a:t>
            </a:r>
            <a:r>
              <a:rPr dirty="0" err="1"/>
              <a:t>Asisted</a:t>
            </a:r>
            <a:r>
              <a:rPr dirty="0"/>
              <a:t> RT and it has made the greatest contribution (</a:t>
            </a:r>
            <a:r>
              <a:rPr dirty="0" err="1"/>
              <a:t>katkı</a:t>
            </a:r>
            <a:r>
              <a:rPr dirty="0"/>
              <a:t>) to genetic improvement programs. The technique is well-established methods especially for identifying males with the highest genetic merit. AI has an important role in small ruminant breeding, to control reproduction and accurate progeny testing to improve the production of milk, hair and meat particularly in intensive production systems,</a:t>
            </a:r>
          </a:p>
        </p:txBody>
      </p:sp>
    </p:spTree>
    <p:extLst>
      <p:ext uri="{BB962C8B-B14F-4D97-AF65-F5344CB8AC3E}">
        <p14:creationId xmlns:p14="http://schemas.microsoft.com/office/powerpoint/2010/main" val="3161345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Shape 190"/>
          <p:cNvSpPr>
            <a:spLocks noGrp="1" noRot="1" noChangeAspect="1"/>
          </p:cNvSpPr>
          <p:nvPr>
            <p:ph type="sldImg"/>
          </p:nvPr>
        </p:nvSpPr>
        <p:spPr>
          <a:prstGeom prst="rect">
            <a:avLst/>
          </a:prstGeom>
        </p:spPr>
        <p:txBody>
          <a:bodyPr/>
          <a:lstStyle/>
          <a:p>
            <a:endParaRPr/>
          </a:p>
        </p:txBody>
      </p:sp>
      <p:sp>
        <p:nvSpPr>
          <p:cNvPr id="191" name="Shape 191"/>
          <p:cNvSpPr>
            <a:spLocks noGrp="1"/>
          </p:cNvSpPr>
          <p:nvPr>
            <p:ph type="body" sz="quarter" idx="1"/>
          </p:nvPr>
        </p:nvSpPr>
        <p:spPr>
          <a:prstGeom prst="rect">
            <a:avLst/>
          </a:prstGeom>
        </p:spPr>
        <p:txBody>
          <a:bodyPr/>
          <a:lstStyle/>
          <a:p>
            <a:pPr>
              <a:defRPr sz="1200" b="1"/>
            </a:pPr>
            <a:r>
              <a:rPr dirty="0"/>
              <a:t>5</a:t>
            </a:r>
          </a:p>
          <a:p>
            <a:pPr>
              <a:defRPr sz="1200"/>
            </a:pPr>
            <a:r>
              <a:rPr dirty="0"/>
              <a:t>lets have a look to the AI. </a:t>
            </a:r>
          </a:p>
          <a:p>
            <a:pPr>
              <a:defRPr sz="1200"/>
            </a:pPr>
            <a:r>
              <a:rPr dirty="0"/>
              <a:t>AI may be regarded as a first generation </a:t>
            </a:r>
            <a:r>
              <a:rPr dirty="0" err="1"/>
              <a:t>Asisted</a:t>
            </a:r>
            <a:r>
              <a:rPr dirty="0"/>
              <a:t> RT and it has made the greatest contribution (</a:t>
            </a:r>
            <a:r>
              <a:rPr dirty="0" err="1"/>
              <a:t>katkı</a:t>
            </a:r>
            <a:r>
              <a:rPr dirty="0"/>
              <a:t>) to genetic improvement programs. The technique is well-established methods especially for identifying males with the highest genetic merit. AI has an important role in small ruminant breeding, to control reproduction and accurate progeny testing to improve the production of milk, hair and meat particularly in intensive production systems,</a:t>
            </a:r>
          </a:p>
        </p:txBody>
      </p:sp>
    </p:spTree>
    <p:extLst>
      <p:ext uri="{BB962C8B-B14F-4D97-AF65-F5344CB8AC3E}">
        <p14:creationId xmlns:p14="http://schemas.microsoft.com/office/powerpoint/2010/main" val="470130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 name="Shape 190"/>
          <p:cNvSpPr>
            <a:spLocks noGrp="1" noRot="1" noChangeAspect="1"/>
          </p:cNvSpPr>
          <p:nvPr>
            <p:ph type="sldImg"/>
          </p:nvPr>
        </p:nvSpPr>
        <p:spPr>
          <a:prstGeom prst="rect">
            <a:avLst/>
          </a:prstGeom>
        </p:spPr>
        <p:txBody>
          <a:bodyPr/>
          <a:lstStyle/>
          <a:p>
            <a:endParaRPr/>
          </a:p>
        </p:txBody>
      </p:sp>
      <p:sp>
        <p:nvSpPr>
          <p:cNvPr id="191" name="Shape 191"/>
          <p:cNvSpPr>
            <a:spLocks noGrp="1"/>
          </p:cNvSpPr>
          <p:nvPr>
            <p:ph type="body" sz="quarter" idx="1"/>
          </p:nvPr>
        </p:nvSpPr>
        <p:spPr>
          <a:prstGeom prst="rect">
            <a:avLst/>
          </a:prstGeom>
        </p:spPr>
        <p:txBody>
          <a:bodyPr/>
          <a:lstStyle/>
          <a:p>
            <a:pPr>
              <a:defRPr sz="1200" b="1"/>
            </a:pPr>
            <a:r>
              <a:rPr dirty="0"/>
              <a:t>5</a:t>
            </a:r>
          </a:p>
          <a:p>
            <a:pPr>
              <a:defRPr sz="1200"/>
            </a:pPr>
            <a:r>
              <a:rPr dirty="0"/>
              <a:t>lets have a look to the AI. </a:t>
            </a:r>
          </a:p>
          <a:p>
            <a:pPr>
              <a:defRPr sz="1200"/>
            </a:pPr>
            <a:r>
              <a:rPr dirty="0"/>
              <a:t>AI may be regarded as a first generation </a:t>
            </a:r>
            <a:r>
              <a:rPr dirty="0" err="1"/>
              <a:t>Asisted</a:t>
            </a:r>
            <a:r>
              <a:rPr dirty="0"/>
              <a:t> RT and it has made the greatest contribution (</a:t>
            </a:r>
            <a:r>
              <a:rPr dirty="0" err="1"/>
              <a:t>katkı</a:t>
            </a:r>
            <a:r>
              <a:rPr dirty="0"/>
              <a:t>) to genetic improvement programs. The technique is well-established methods especially for identifying males with the highest genetic merit. AI has an important role in small ruminant breeding, to control reproduction and accurate progeny testing to improve the production of milk, hair and meat particularly in intensive production systems,</a:t>
            </a:r>
          </a:p>
        </p:txBody>
      </p:sp>
    </p:spTree>
    <p:extLst>
      <p:ext uri="{BB962C8B-B14F-4D97-AF65-F5344CB8AC3E}">
        <p14:creationId xmlns:p14="http://schemas.microsoft.com/office/powerpoint/2010/main" val="19415456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Shape 200"/>
          <p:cNvSpPr>
            <a:spLocks noGrp="1" noRot="1" noChangeAspect="1"/>
          </p:cNvSpPr>
          <p:nvPr>
            <p:ph type="sldImg"/>
          </p:nvPr>
        </p:nvSpPr>
        <p:spPr>
          <a:prstGeom prst="rect">
            <a:avLst/>
          </a:prstGeom>
        </p:spPr>
        <p:txBody>
          <a:bodyPr/>
          <a:lstStyle/>
          <a:p>
            <a:endParaRPr/>
          </a:p>
        </p:txBody>
      </p:sp>
      <p:sp>
        <p:nvSpPr>
          <p:cNvPr id="201" name="Shape 201"/>
          <p:cNvSpPr>
            <a:spLocks noGrp="1"/>
          </p:cNvSpPr>
          <p:nvPr>
            <p:ph type="body" sz="quarter" idx="1"/>
          </p:nvPr>
        </p:nvSpPr>
        <p:spPr>
          <a:prstGeom prst="rect">
            <a:avLst/>
          </a:prstGeom>
        </p:spPr>
        <p:txBody>
          <a:bodyPr/>
          <a:lstStyle/>
          <a:p>
            <a:pPr>
              <a:defRPr sz="1200" b="1"/>
            </a:pPr>
            <a:r>
              <a:t>6</a:t>
            </a:r>
          </a:p>
          <a:p>
            <a:pPr marL="190500" indent="-190500">
              <a:buSzPct val="100000"/>
              <a:buChar char="•"/>
              <a:defRPr sz="1200"/>
            </a:pPr>
            <a:r>
              <a:t>the ability to use sires of superior genetic merit (the best males of the breed); </a:t>
            </a:r>
          </a:p>
          <a:p>
            <a:pPr marL="190500" indent="-190500">
              <a:buSzPct val="100000"/>
              <a:buChar char="•"/>
              <a:defRPr sz="1200"/>
            </a:pPr>
            <a:r>
              <a:t>improving production traits in farm;</a:t>
            </a:r>
          </a:p>
          <a:p>
            <a:pPr marL="190500" indent="-190500">
              <a:buSzPct val="100000"/>
              <a:buChar char="•"/>
              <a:defRPr sz="1200"/>
            </a:pPr>
            <a:r>
              <a:t>the ability to mate specific sires to individual goats;</a:t>
            </a:r>
          </a:p>
          <a:p>
            <a:pPr marL="190500" indent="-190500">
              <a:buSzPct val="100000"/>
              <a:buChar char="•"/>
              <a:defRPr sz="1200"/>
            </a:pPr>
            <a:r>
              <a:t>reducing the number of herd bucks needed in farms;</a:t>
            </a:r>
          </a:p>
          <a:p>
            <a:pPr marL="190500" indent="-190500">
              <a:buSzPct val="100000"/>
              <a:buChar char="•"/>
              <a:defRPr sz="1200"/>
            </a:pPr>
            <a:r>
              <a:t>increased genetics for replacement young does; and</a:t>
            </a:r>
          </a:p>
          <a:p>
            <a:pPr marL="190500" indent="-190500">
              <a:buSzPct val="100000"/>
              <a:buChar char="•"/>
              <a:defRPr sz="1200"/>
            </a:pPr>
            <a:r>
              <a:t>when combined with estrous synchronization, a shorter calving season can be achieved, resulting in a more consistent, uniform kid crop.</a:t>
            </a:r>
          </a:p>
          <a:p>
            <a:pPr>
              <a:defRPr sz="1200"/>
            </a:pPr>
            <a:r>
              <a:t>BUT, producers have several arguments against AI programs. </a:t>
            </a:r>
          </a:p>
          <a:p>
            <a:pPr marL="228600" indent="-228600">
              <a:buSzPct val="50000"/>
              <a:buBlip>
                <a:blip r:embed="rId3"/>
              </a:buBlip>
              <a:defRPr sz="1200"/>
            </a:pPr>
            <a:r>
              <a:t>they have no time for implementing AI procedures, </a:t>
            </a:r>
          </a:p>
          <a:p>
            <a:pPr marL="228600" indent="-228600">
              <a:buSzPct val="50000"/>
              <a:buBlip>
                <a:blip r:embed="rId3"/>
              </a:buBlip>
              <a:defRPr sz="1200"/>
            </a:pPr>
            <a:r>
              <a:t>need an additional labor and the cost of implementing (uygulama) a program. </a:t>
            </a:r>
          </a:p>
          <a:p>
            <a:pPr marL="228600" indent="-228600">
              <a:buSzPct val="50000"/>
              <a:buBlip>
                <a:blip r:embed="rId3"/>
              </a:buBlip>
              <a:defRPr sz="1200"/>
            </a:pPr>
            <a:r>
              <a:t>typically, an AI program would require more intensive management of the herd. </a:t>
            </a:r>
            <a:br/>
            <a:r>
              <a:t>for success, </a:t>
            </a:r>
            <a:br/>
            <a:r>
              <a:t>a producer should have have</a:t>
            </a:r>
          </a:p>
          <a:p>
            <a:pPr marL="228600" indent="-228600">
              <a:buSzPct val="50000"/>
              <a:buBlip>
                <a:blip r:embed="rId4"/>
              </a:buBlip>
              <a:defRPr sz="1200"/>
            </a:pPr>
            <a:r>
              <a:t>nutrition program (good body condition), </a:t>
            </a:r>
          </a:p>
          <a:p>
            <a:pPr marL="228600" indent="-228600">
              <a:buSzPct val="50000"/>
              <a:buBlip>
                <a:blip r:embed="rId4"/>
              </a:buBlip>
              <a:defRPr sz="1200"/>
            </a:pPr>
            <a:r>
              <a:t>good records, </a:t>
            </a:r>
          </a:p>
          <a:p>
            <a:pPr marL="228600" indent="-228600">
              <a:buSzPct val="50000"/>
              <a:buBlip>
                <a:blip r:embed="rId4"/>
              </a:buBlip>
              <a:defRPr sz="1200"/>
            </a:pPr>
            <a:r>
              <a:t>effective herd health program, </a:t>
            </a:r>
          </a:p>
          <a:p>
            <a:pPr marL="228600" indent="-228600">
              <a:buSzPct val="50000"/>
              <a:buBlip>
                <a:blip r:embed="rId4"/>
              </a:buBlip>
              <a:defRPr sz="1200"/>
            </a:pPr>
            <a:r>
              <a:t>adequate working facilities, </a:t>
            </a:r>
          </a:p>
          <a:p>
            <a:pPr marL="228600" indent="-228600">
              <a:buSzPct val="50000"/>
              <a:buBlip>
                <a:blip r:embed="rId4"/>
              </a:buBlip>
              <a:defRPr sz="1200"/>
            </a:pPr>
            <a:r>
              <a:t>accurate estrus detection and </a:t>
            </a:r>
          </a:p>
          <a:p>
            <a:pPr marL="228600" indent="-228600">
              <a:buSzPct val="50000"/>
              <a:buBlip>
                <a:blip r:embed="rId4"/>
              </a:buBlip>
              <a:defRPr sz="1200"/>
            </a:pPr>
            <a:r>
              <a:t>a well-trained AI technician. </a:t>
            </a:r>
          </a:p>
          <a:p>
            <a:pPr>
              <a:defRPr sz="1200"/>
            </a:pPr>
            <a:r>
              <a:t>Poor management in one or more of these areas could result in lower success rates.</a:t>
            </a:r>
          </a:p>
        </p:txBody>
      </p:sp>
    </p:spTree>
    <p:extLst>
      <p:ext uri="{BB962C8B-B14F-4D97-AF65-F5344CB8AC3E}">
        <p14:creationId xmlns:p14="http://schemas.microsoft.com/office/powerpoint/2010/main" val="721585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Shape 200"/>
          <p:cNvSpPr>
            <a:spLocks noGrp="1" noRot="1" noChangeAspect="1"/>
          </p:cNvSpPr>
          <p:nvPr>
            <p:ph type="sldImg"/>
          </p:nvPr>
        </p:nvSpPr>
        <p:spPr>
          <a:prstGeom prst="rect">
            <a:avLst/>
          </a:prstGeom>
        </p:spPr>
        <p:txBody>
          <a:bodyPr/>
          <a:lstStyle/>
          <a:p>
            <a:endParaRPr/>
          </a:p>
        </p:txBody>
      </p:sp>
      <p:sp>
        <p:nvSpPr>
          <p:cNvPr id="201" name="Shape 201"/>
          <p:cNvSpPr>
            <a:spLocks noGrp="1"/>
          </p:cNvSpPr>
          <p:nvPr>
            <p:ph type="body" sz="quarter" idx="1"/>
          </p:nvPr>
        </p:nvSpPr>
        <p:spPr>
          <a:prstGeom prst="rect">
            <a:avLst/>
          </a:prstGeom>
        </p:spPr>
        <p:txBody>
          <a:bodyPr/>
          <a:lstStyle/>
          <a:p>
            <a:pPr>
              <a:defRPr sz="1200" b="1"/>
            </a:pPr>
            <a:r>
              <a:rPr dirty="0"/>
              <a:t>6</a:t>
            </a:r>
          </a:p>
          <a:p>
            <a:pPr marL="190500" indent="-190500">
              <a:buSzPct val="100000"/>
              <a:buChar char="•"/>
              <a:defRPr sz="1200"/>
            </a:pPr>
            <a:r>
              <a:rPr dirty="0"/>
              <a:t>the ability to use sires of superior genetic merit (the best males of the breed); </a:t>
            </a:r>
          </a:p>
          <a:p>
            <a:pPr marL="190500" indent="-190500">
              <a:buSzPct val="100000"/>
              <a:buChar char="•"/>
              <a:defRPr sz="1200"/>
            </a:pPr>
            <a:r>
              <a:rPr dirty="0"/>
              <a:t>improving production traits in farm;</a:t>
            </a:r>
          </a:p>
          <a:p>
            <a:pPr marL="190500" indent="-190500">
              <a:buSzPct val="100000"/>
              <a:buChar char="•"/>
              <a:defRPr sz="1200"/>
            </a:pPr>
            <a:r>
              <a:rPr dirty="0"/>
              <a:t>the ability to mate specific sires to individual goats;</a:t>
            </a:r>
          </a:p>
          <a:p>
            <a:pPr marL="190500" indent="-190500">
              <a:buSzPct val="100000"/>
              <a:buChar char="•"/>
              <a:defRPr sz="1200"/>
            </a:pPr>
            <a:r>
              <a:rPr dirty="0"/>
              <a:t>reducing the number of herd bucks needed in farms;</a:t>
            </a:r>
          </a:p>
          <a:p>
            <a:pPr marL="190500" indent="-190500">
              <a:buSzPct val="100000"/>
              <a:buChar char="•"/>
              <a:defRPr sz="1200"/>
            </a:pPr>
            <a:r>
              <a:rPr dirty="0"/>
              <a:t>increased genetics for replacement young does; and</a:t>
            </a:r>
          </a:p>
          <a:p>
            <a:pPr marL="190500" indent="-190500">
              <a:buSzPct val="100000"/>
              <a:buChar char="•"/>
              <a:defRPr sz="1200"/>
            </a:pPr>
            <a:r>
              <a:rPr dirty="0"/>
              <a:t>when combined with estrous synchronization, a shorter calving season can be achieved, resulting in a more consistent, uniform kid crop.</a:t>
            </a:r>
          </a:p>
          <a:p>
            <a:pPr>
              <a:defRPr sz="1200"/>
            </a:pPr>
            <a:r>
              <a:rPr dirty="0"/>
              <a:t>BUT, producers have several arguments against AI programs. </a:t>
            </a:r>
          </a:p>
          <a:p>
            <a:pPr marL="228600" indent="-228600">
              <a:buSzPct val="50000"/>
              <a:buBlip>
                <a:blip r:embed="rId3"/>
              </a:buBlip>
              <a:defRPr sz="1200"/>
            </a:pPr>
            <a:r>
              <a:rPr dirty="0"/>
              <a:t>they have no time for implementing AI procedures, </a:t>
            </a:r>
          </a:p>
          <a:p>
            <a:pPr marL="228600" indent="-228600">
              <a:buSzPct val="50000"/>
              <a:buBlip>
                <a:blip r:embed="rId3"/>
              </a:buBlip>
              <a:defRPr sz="1200"/>
            </a:pPr>
            <a:r>
              <a:rPr dirty="0"/>
              <a:t>need an additional labor and the cost of implementing (</a:t>
            </a:r>
            <a:r>
              <a:rPr dirty="0" err="1"/>
              <a:t>uygulama</a:t>
            </a:r>
            <a:r>
              <a:rPr dirty="0"/>
              <a:t>) a program. </a:t>
            </a:r>
          </a:p>
          <a:p>
            <a:pPr marL="228600" indent="-228600">
              <a:buSzPct val="50000"/>
              <a:buBlip>
                <a:blip r:embed="rId3"/>
              </a:buBlip>
              <a:defRPr sz="1200"/>
            </a:pPr>
            <a:r>
              <a:rPr dirty="0"/>
              <a:t>typically, an AI program would require more intensive management of the herd. </a:t>
            </a:r>
            <a:br>
              <a:rPr dirty="0"/>
            </a:br>
            <a:r>
              <a:rPr dirty="0"/>
              <a:t>for success, </a:t>
            </a:r>
            <a:br>
              <a:rPr dirty="0"/>
            </a:br>
            <a:r>
              <a:rPr dirty="0"/>
              <a:t>a producer should have </a:t>
            </a:r>
            <a:r>
              <a:rPr dirty="0" err="1"/>
              <a:t>have</a:t>
            </a:r>
            <a:endParaRPr dirty="0"/>
          </a:p>
          <a:p>
            <a:pPr marL="228600" indent="-228600">
              <a:buSzPct val="50000"/>
              <a:buBlip>
                <a:blip r:embed="rId4"/>
              </a:buBlip>
              <a:defRPr sz="1200"/>
            </a:pPr>
            <a:r>
              <a:rPr dirty="0"/>
              <a:t>nutrition program (good body condition), </a:t>
            </a:r>
          </a:p>
          <a:p>
            <a:pPr marL="228600" indent="-228600">
              <a:buSzPct val="50000"/>
              <a:buBlip>
                <a:blip r:embed="rId4"/>
              </a:buBlip>
              <a:defRPr sz="1200"/>
            </a:pPr>
            <a:r>
              <a:rPr dirty="0"/>
              <a:t>good records, </a:t>
            </a:r>
          </a:p>
          <a:p>
            <a:pPr marL="228600" indent="-228600">
              <a:buSzPct val="50000"/>
              <a:buBlip>
                <a:blip r:embed="rId4"/>
              </a:buBlip>
              <a:defRPr sz="1200"/>
            </a:pPr>
            <a:r>
              <a:rPr dirty="0"/>
              <a:t>effective herd health program, </a:t>
            </a:r>
          </a:p>
          <a:p>
            <a:pPr marL="228600" indent="-228600">
              <a:buSzPct val="50000"/>
              <a:buBlip>
                <a:blip r:embed="rId4"/>
              </a:buBlip>
              <a:defRPr sz="1200"/>
            </a:pPr>
            <a:r>
              <a:rPr dirty="0"/>
              <a:t>adequate working facilities, </a:t>
            </a:r>
          </a:p>
          <a:p>
            <a:pPr marL="228600" indent="-228600">
              <a:buSzPct val="50000"/>
              <a:buBlip>
                <a:blip r:embed="rId4"/>
              </a:buBlip>
              <a:defRPr sz="1200"/>
            </a:pPr>
            <a:r>
              <a:rPr dirty="0"/>
              <a:t>accurate estrus detection and </a:t>
            </a:r>
          </a:p>
          <a:p>
            <a:pPr marL="228600" indent="-228600">
              <a:buSzPct val="50000"/>
              <a:buBlip>
                <a:blip r:embed="rId4"/>
              </a:buBlip>
              <a:defRPr sz="1200"/>
            </a:pPr>
            <a:r>
              <a:rPr dirty="0"/>
              <a:t>a well-trained AI technician. </a:t>
            </a:r>
          </a:p>
          <a:p>
            <a:pPr>
              <a:defRPr sz="1200"/>
            </a:pPr>
            <a:r>
              <a:rPr dirty="0"/>
              <a:t>Poor management in one or more of these areas could result in lower success rates.</a:t>
            </a:r>
          </a:p>
        </p:txBody>
      </p:sp>
    </p:spTree>
    <p:extLst>
      <p:ext uri="{BB962C8B-B14F-4D97-AF65-F5344CB8AC3E}">
        <p14:creationId xmlns:p14="http://schemas.microsoft.com/office/powerpoint/2010/main" val="83268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Shape 200"/>
          <p:cNvSpPr>
            <a:spLocks noGrp="1" noRot="1" noChangeAspect="1"/>
          </p:cNvSpPr>
          <p:nvPr>
            <p:ph type="sldImg"/>
          </p:nvPr>
        </p:nvSpPr>
        <p:spPr>
          <a:prstGeom prst="rect">
            <a:avLst/>
          </a:prstGeom>
        </p:spPr>
        <p:txBody>
          <a:bodyPr/>
          <a:lstStyle/>
          <a:p>
            <a:endParaRPr/>
          </a:p>
        </p:txBody>
      </p:sp>
      <p:sp>
        <p:nvSpPr>
          <p:cNvPr id="201" name="Shape 201"/>
          <p:cNvSpPr>
            <a:spLocks noGrp="1"/>
          </p:cNvSpPr>
          <p:nvPr>
            <p:ph type="body" sz="quarter" idx="1"/>
          </p:nvPr>
        </p:nvSpPr>
        <p:spPr>
          <a:prstGeom prst="rect">
            <a:avLst/>
          </a:prstGeom>
        </p:spPr>
        <p:txBody>
          <a:bodyPr/>
          <a:lstStyle/>
          <a:p>
            <a:pPr>
              <a:defRPr sz="1200" b="1"/>
            </a:pPr>
            <a:r>
              <a:rPr dirty="0"/>
              <a:t>6</a:t>
            </a:r>
          </a:p>
          <a:p>
            <a:pPr marL="190500" indent="-190500">
              <a:buSzPct val="100000"/>
              <a:buChar char="•"/>
              <a:defRPr sz="1200"/>
            </a:pPr>
            <a:r>
              <a:rPr dirty="0"/>
              <a:t>the ability to use sires of superior genetic merit (the best males of the breed); </a:t>
            </a:r>
          </a:p>
          <a:p>
            <a:pPr marL="190500" indent="-190500">
              <a:buSzPct val="100000"/>
              <a:buChar char="•"/>
              <a:defRPr sz="1200"/>
            </a:pPr>
            <a:r>
              <a:rPr dirty="0"/>
              <a:t>improving production traits in farm;</a:t>
            </a:r>
          </a:p>
          <a:p>
            <a:pPr marL="190500" indent="-190500">
              <a:buSzPct val="100000"/>
              <a:buChar char="•"/>
              <a:defRPr sz="1200"/>
            </a:pPr>
            <a:r>
              <a:rPr dirty="0"/>
              <a:t>the ability to mate specific sires to individual goats;</a:t>
            </a:r>
          </a:p>
          <a:p>
            <a:pPr marL="190500" indent="-190500">
              <a:buSzPct val="100000"/>
              <a:buChar char="•"/>
              <a:defRPr sz="1200"/>
            </a:pPr>
            <a:r>
              <a:rPr dirty="0"/>
              <a:t>reducing the number of herd bucks needed in farms;</a:t>
            </a:r>
          </a:p>
          <a:p>
            <a:pPr marL="190500" indent="-190500">
              <a:buSzPct val="100000"/>
              <a:buChar char="•"/>
              <a:defRPr sz="1200"/>
            </a:pPr>
            <a:r>
              <a:rPr dirty="0"/>
              <a:t>increased genetics for replacement young does; and</a:t>
            </a:r>
          </a:p>
          <a:p>
            <a:pPr marL="190500" indent="-190500">
              <a:buSzPct val="100000"/>
              <a:buChar char="•"/>
              <a:defRPr sz="1200"/>
            </a:pPr>
            <a:r>
              <a:rPr dirty="0"/>
              <a:t>when combined with estrous synchronization, a shorter calving season can be achieved, resulting in a more consistent, uniform kid crop.</a:t>
            </a:r>
          </a:p>
          <a:p>
            <a:pPr>
              <a:defRPr sz="1200"/>
            </a:pPr>
            <a:r>
              <a:rPr dirty="0"/>
              <a:t>BUT, producers have several arguments against AI programs. </a:t>
            </a:r>
          </a:p>
          <a:p>
            <a:pPr marL="228600" indent="-228600">
              <a:buSzPct val="50000"/>
              <a:buBlip>
                <a:blip r:embed="rId3"/>
              </a:buBlip>
              <a:defRPr sz="1200"/>
            </a:pPr>
            <a:r>
              <a:rPr dirty="0"/>
              <a:t>they have no time for implementing AI procedures, </a:t>
            </a:r>
          </a:p>
          <a:p>
            <a:pPr marL="228600" indent="-228600">
              <a:buSzPct val="50000"/>
              <a:buBlip>
                <a:blip r:embed="rId3"/>
              </a:buBlip>
              <a:defRPr sz="1200"/>
            </a:pPr>
            <a:r>
              <a:rPr dirty="0"/>
              <a:t>need an additional labor and the cost of implementing (</a:t>
            </a:r>
            <a:r>
              <a:rPr dirty="0" err="1"/>
              <a:t>uygulama</a:t>
            </a:r>
            <a:r>
              <a:rPr dirty="0"/>
              <a:t>) a program. </a:t>
            </a:r>
          </a:p>
          <a:p>
            <a:pPr marL="228600" indent="-228600">
              <a:buSzPct val="50000"/>
              <a:buBlip>
                <a:blip r:embed="rId3"/>
              </a:buBlip>
              <a:defRPr sz="1200"/>
            </a:pPr>
            <a:r>
              <a:rPr dirty="0"/>
              <a:t>typically, an AI program would require more intensive management of the herd. </a:t>
            </a:r>
            <a:br>
              <a:rPr dirty="0"/>
            </a:br>
            <a:r>
              <a:rPr dirty="0"/>
              <a:t>for success, </a:t>
            </a:r>
            <a:br>
              <a:rPr dirty="0"/>
            </a:br>
            <a:r>
              <a:rPr dirty="0"/>
              <a:t>a producer should have </a:t>
            </a:r>
            <a:r>
              <a:rPr dirty="0" err="1"/>
              <a:t>have</a:t>
            </a:r>
            <a:endParaRPr dirty="0"/>
          </a:p>
          <a:p>
            <a:pPr marL="228600" indent="-228600">
              <a:buSzPct val="50000"/>
              <a:buBlip>
                <a:blip r:embed="rId4"/>
              </a:buBlip>
              <a:defRPr sz="1200"/>
            </a:pPr>
            <a:r>
              <a:rPr dirty="0"/>
              <a:t>nutrition program (good body condition), </a:t>
            </a:r>
          </a:p>
          <a:p>
            <a:pPr marL="228600" indent="-228600">
              <a:buSzPct val="50000"/>
              <a:buBlip>
                <a:blip r:embed="rId4"/>
              </a:buBlip>
              <a:defRPr sz="1200"/>
            </a:pPr>
            <a:r>
              <a:rPr dirty="0"/>
              <a:t>good records, </a:t>
            </a:r>
          </a:p>
          <a:p>
            <a:pPr marL="228600" indent="-228600">
              <a:buSzPct val="50000"/>
              <a:buBlip>
                <a:blip r:embed="rId4"/>
              </a:buBlip>
              <a:defRPr sz="1200"/>
            </a:pPr>
            <a:r>
              <a:rPr dirty="0"/>
              <a:t>effective herd health program, </a:t>
            </a:r>
          </a:p>
          <a:p>
            <a:pPr marL="228600" indent="-228600">
              <a:buSzPct val="50000"/>
              <a:buBlip>
                <a:blip r:embed="rId4"/>
              </a:buBlip>
              <a:defRPr sz="1200"/>
            </a:pPr>
            <a:r>
              <a:rPr dirty="0"/>
              <a:t>adequate working facilities, </a:t>
            </a:r>
          </a:p>
          <a:p>
            <a:pPr marL="228600" indent="-228600">
              <a:buSzPct val="50000"/>
              <a:buBlip>
                <a:blip r:embed="rId4"/>
              </a:buBlip>
              <a:defRPr sz="1200"/>
            </a:pPr>
            <a:r>
              <a:rPr dirty="0"/>
              <a:t>accurate estrus detection and </a:t>
            </a:r>
          </a:p>
          <a:p>
            <a:pPr marL="228600" indent="-228600">
              <a:buSzPct val="50000"/>
              <a:buBlip>
                <a:blip r:embed="rId4"/>
              </a:buBlip>
              <a:defRPr sz="1200"/>
            </a:pPr>
            <a:r>
              <a:rPr dirty="0"/>
              <a:t>a well-trained AI technician. </a:t>
            </a:r>
          </a:p>
          <a:p>
            <a:pPr>
              <a:defRPr sz="1200"/>
            </a:pPr>
            <a:r>
              <a:rPr dirty="0"/>
              <a:t>Poor management in one or more of these areas could result in lower success rates.</a:t>
            </a:r>
          </a:p>
        </p:txBody>
      </p:sp>
    </p:spTree>
    <p:extLst>
      <p:ext uri="{BB962C8B-B14F-4D97-AF65-F5344CB8AC3E}">
        <p14:creationId xmlns:p14="http://schemas.microsoft.com/office/powerpoint/2010/main" val="30646511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Shape 200"/>
          <p:cNvSpPr>
            <a:spLocks noGrp="1" noRot="1" noChangeAspect="1"/>
          </p:cNvSpPr>
          <p:nvPr>
            <p:ph type="sldImg"/>
          </p:nvPr>
        </p:nvSpPr>
        <p:spPr>
          <a:prstGeom prst="rect">
            <a:avLst/>
          </a:prstGeom>
        </p:spPr>
        <p:txBody>
          <a:bodyPr/>
          <a:lstStyle/>
          <a:p>
            <a:endParaRPr/>
          </a:p>
        </p:txBody>
      </p:sp>
      <p:sp>
        <p:nvSpPr>
          <p:cNvPr id="201" name="Shape 201"/>
          <p:cNvSpPr>
            <a:spLocks noGrp="1"/>
          </p:cNvSpPr>
          <p:nvPr>
            <p:ph type="body" sz="quarter" idx="1"/>
          </p:nvPr>
        </p:nvSpPr>
        <p:spPr>
          <a:prstGeom prst="rect">
            <a:avLst/>
          </a:prstGeom>
        </p:spPr>
        <p:txBody>
          <a:bodyPr/>
          <a:lstStyle/>
          <a:p>
            <a:pPr>
              <a:defRPr sz="1200" b="1"/>
            </a:pPr>
            <a:r>
              <a:rPr dirty="0"/>
              <a:t>6</a:t>
            </a:r>
          </a:p>
          <a:p>
            <a:pPr marL="190500" indent="-190500">
              <a:buSzPct val="100000"/>
              <a:buChar char="•"/>
              <a:defRPr sz="1200"/>
            </a:pPr>
            <a:r>
              <a:rPr dirty="0"/>
              <a:t>the ability to use sires of superior genetic merit (the best males of the breed); </a:t>
            </a:r>
          </a:p>
          <a:p>
            <a:pPr marL="190500" indent="-190500">
              <a:buSzPct val="100000"/>
              <a:buChar char="•"/>
              <a:defRPr sz="1200"/>
            </a:pPr>
            <a:r>
              <a:rPr dirty="0"/>
              <a:t>improving production traits in farm;</a:t>
            </a:r>
          </a:p>
          <a:p>
            <a:pPr marL="190500" indent="-190500">
              <a:buSzPct val="100000"/>
              <a:buChar char="•"/>
              <a:defRPr sz="1200"/>
            </a:pPr>
            <a:r>
              <a:rPr dirty="0"/>
              <a:t>the ability to mate specific sires to individual goats;</a:t>
            </a:r>
          </a:p>
          <a:p>
            <a:pPr marL="190500" indent="-190500">
              <a:buSzPct val="100000"/>
              <a:buChar char="•"/>
              <a:defRPr sz="1200"/>
            </a:pPr>
            <a:r>
              <a:rPr dirty="0"/>
              <a:t>reducing the number of herd bucks needed in farms;</a:t>
            </a:r>
          </a:p>
          <a:p>
            <a:pPr marL="190500" indent="-190500">
              <a:buSzPct val="100000"/>
              <a:buChar char="•"/>
              <a:defRPr sz="1200"/>
            </a:pPr>
            <a:r>
              <a:rPr dirty="0"/>
              <a:t>increased genetics for replacement young does; and</a:t>
            </a:r>
          </a:p>
          <a:p>
            <a:pPr marL="190500" indent="-190500">
              <a:buSzPct val="100000"/>
              <a:buChar char="•"/>
              <a:defRPr sz="1200"/>
            </a:pPr>
            <a:r>
              <a:rPr dirty="0"/>
              <a:t>when combined with estrous synchronization, a shorter calving season can be achieved, resulting in a more consistent, uniform kid crop.</a:t>
            </a:r>
          </a:p>
          <a:p>
            <a:pPr>
              <a:defRPr sz="1200"/>
            </a:pPr>
            <a:r>
              <a:rPr dirty="0"/>
              <a:t>BUT, producers have several arguments against AI programs. </a:t>
            </a:r>
          </a:p>
          <a:p>
            <a:pPr marL="228600" indent="-228600">
              <a:buSzPct val="50000"/>
              <a:buBlip>
                <a:blip r:embed="rId3"/>
              </a:buBlip>
              <a:defRPr sz="1200"/>
            </a:pPr>
            <a:r>
              <a:rPr dirty="0"/>
              <a:t>they have no time for implementing AI procedures, </a:t>
            </a:r>
          </a:p>
          <a:p>
            <a:pPr marL="228600" indent="-228600">
              <a:buSzPct val="50000"/>
              <a:buBlip>
                <a:blip r:embed="rId3"/>
              </a:buBlip>
              <a:defRPr sz="1200"/>
            </a:pPr>
            <a:r>
              <a:rPr dirty="0"/>
              <a:t>need an additional labor and the cost of implementing (</a:t>
            </a:r>
            <a:r>
              <a:rPr dirty="0" err="1"/>
              <a:t>uygulama</a:t>
            </a:r>
            <a:r>
              <a:rPr dirty="0"/>
              <a:t>) a program. </a:t>
            </a:r>
          </a:p>
          <a:p>
            <a:pPr marL="228600" indent="-228600">
              <a:buSzPct val="50000"/>
              <a:buBlip>
                <a:blip r:embed="rId3"/>
              </a:buBlip>
              <a:defRPr sz="1200"/>
            </a:pPr>
            <a:r>
              <a:rPr dirty="0"/>
              <a:t>typically, an AI program would require more intensive management of the herd. </a:t>
            </a:r>
            <a:br>
              <a:rPr dirty="0"/>
            </a:br>
            <a:r>
              <a:rPr dirty="0"/>
              <a:t>for success, </a:t>
            </a:r>
            <a:br>
              <a:rPr dirty="0"/>
            </a:br>
            <a:r>
              <a:rPr dirty="0"/>
              <a:t>a producer should have </a:t>
            </a:r>
            <a:r>
              <a:rPr dirty="0" err="1"/>
              <a:t>have</a:t>
            </a:r>
            <a:endParaRPr dirty="0"/>
          </a:p>
          <a:p>
            <a:pPr marL="228600" indent="-228600">
              <a:buSzPct val="50000"/>
              <a:buBlip>
                <a:blip r:embed="rId4"/>
              </a:buBlip>
              <a:defRPr sz="1200"/>
            </a:pPr>
            <a:r>
              <a:rPr dirty="0"/>
              <a:t>nutrition program (good body condition), </a:t>
            </a:r>
          </a:p>
          <a:p>
            <a:pPr marL="228600" indent="-228600">
              <a:buSzPct val="50000"/>
              <a:buBlip>
                <a:blip r:embed="rId4"/>
              </a:buBlip>
              <a:defRPr sz="1200"/>
            </a:pPr>
            <a:r>
              <a:rPr dirty="0"/>
              <a:t>good records, </a:t>
            </a:r>
          </a:p>
          <a:p>
            <a:pPr marL="228600" indent="-228600">
              <a:buSzPct val="50000"/>
              <a:buBlip>
                <a:blip r:embed="rId4"/>
              </a:buBlip>
              <a:defRPr sz="1200"/>
            </a:pPr>
            <a:r>
              <a:rPr dirty="0"/>
              <a:t>effective herd health program, </a:t>
            </a:r>
          </a:p>
          <a:p>
            <a:pPr marL="228600" indent="-228600">
              <a:buSzPct val="50000"/>
              <a:buBlip>
                <a:blip r:embed="rId4"/>
              </a:buBlip>
              <a:defRPr sz="1200"/>
            </a:pPr>
            <a:r>
              <a:rPr dirty="0"/>
              <a:t>adequate working facilities, </a:t>
            </a:r>
          </a:p>
          <a:p>
            <a:pPr marL="228600" indent="-228600">
              <a:buSzPct val="50000"/>
              <a:buBlip>
                <a:blip r:embed="rId4"/>
              </a:buBlip>
              <a:defRPr sz="1200"/>
            </a:pPr>
            <a:r>
              <a:rPr dirty="0"/>
              <a:t>accurate estrus detection and </a:t>
            </a:r>
          </a:p>
          <a:p>
            <a:pPr marL="228600" indent="-228600">
              <a:buSzPct val="50000"/>
              <a:buBlip>
                <a:blip r:embed="rId4"/>
              </a:buBlip>
              <a:defRPr sz="1200"/>
            </a:pPr>
            <a:r>
              <a:rPr dirty="0"/>
              <a:t>a well-trained AI technician. </a:t>
            </a:r>
          </a:p>
          <a:p>
            <a:pPr>
              <a:defRPr sz="1200"/>
            </a:pPr>
            <a:r>
              <a:rPr dirty="0"/>
              <a:t>Poor management in one or more of these areas could result in lower success rates.</a:t>
            </a:r>
          </a:p>
        </p:txBody>
      </p:sp>
    </p:spTree>
    <p:extLst>
      <p:ext uri="{BB962C8B-B14F-4D97-AF65-F5344CB8AC3E}">
        <p14:creationId xmlns:p14="http://schemas.microsoft.com/office/powerpoint/2010/main" val="4134754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 name="Shape 200"/>
          <p:cNvSpPr>
            <a:spLocks noGrp="1" noRot="1" noChangeAspect="1"/>
          </p:cNvSpPr>
          <p:nvPr>
            <p:ph type="sldImg"/>
          </p:nvPr>
        </p:nvSpPr>
        <p:spPr>
          <a:prstGeom prst="rect">
            <a:avLst/>
          </a:prstGeom>
        </p:spPr>
        <p:txBody>
          <a:bodyPr/>
          <a:lstStyle/>
          <a:p>
            <a:endParaRPr/>
          </a:p>
        </p:txBody>
      </p:sp>
      <p:sp>
        <p:nvSpPr>
          <p:cNvPr id="201" name="Shape 201"/>
          <p:cNvSpPr>
            <a:spLocks noGrp="1"/>
          </p:cNvSpPr>
          <p:nvPr>
            <p:ph type="body" sz="quarter" idx="1"/>
          </p:nvPr>
        </p:nvSpPr>
        <p:spPr>
          <a:prstGeom prst="rect">
            <a:avLst/>
          </a:prstGeom>
        </p:spPr>
        <p:txBody>
          <a:bodyPr/>
          <a:lstStyle/>
          <a:p>
            <a:pPr>
              <a:defRPr sz="1200" b="1"/>
            </a:pPr>
            <a:r>
              <a:t>6</a:t>
            </a:r>
          </a:p>
          <a:p>
            <a:pPr marL="190500" indent="-190500">
              <a:buSzPct val="100000"/>
              <a:buChar char="•"/>
              <a:defRPr sz="1200"/>
            </a:pPr>
            <a:r>
              <a:t>the ability to use sires of superior genetic merit (the best males of the breed); </a:t>
            </a:r>
          </a:p>
          <a:p>
            <a:pPr marL="190500" indent="-190500">
              <a:buSzPct val="100000"/>
              <a:buChar char="•"/>
              <a:defRPr sz="1200"/>
            </a:pPr>
            <a:r>
              <a:t>improving production traits in farm;</a:t>
            </a:r>
          </a:p>
          <a:p>
            <a:pPr marL="190500" indent="-190500">
              <a:buSzPct val="100000"/>
              <a:buChar char="•"/>
              <a:defRPr sz="1200"/>
            </a:pPr>
            <a:r>
              <a:t>the ability to mate specific sires to individual goats;</a:t>
            </a:r>
          </a:p>
          <a:p>
            <a:pPr marL="190500" indent="-190500">
              <a:buSzPct val="100000"/>
              <a:buChar char="•"/>
              <a:defRPr sz="1200"/>
            </a:pPr>
            <a:r>
              <a:t>reducing the number of herd bucks needed in farms;</a:t>
            </a:r>
          </a:p>
          <a:p>
            <a:pPr marL="190500" indent="-190500">
              <a:buSzPct val="100000"/>
              <a:buChar char="•"/>
              <a:defRPr sz="1200"/>
            </a:pPr>
            <a:r>
              <a:t>increased genetics for replacement young does; and</a:t>
            </a:r>
          </a:p>
          <a:p>
            <a:pPr marL="190500" indent="-190500">
              <a:buSzPct val="100000"/>
              <a:buChar char="•"/>
              <a:defRPr sz="1200"/>
            </a:pPr>
            <a:r>
              <a:t>when combined with estrous synchronization, a shorter calving season can be achieved, resulting in a more consistent, uniform kid crop.</a:t>
            </a:r>
          </a:p>
          <a:p>
            <a:pPr>
              <a:defRPr sz="1200"/>
            </a:pPr>
            <a:r>
              <a:t>BUT, producers have several arguments against AI programs. </a:t>
            </a:r>
          </a:p>
          <a:p>
            <a:pPr marL="228600" indent="-228600">
              <a:buSzPct val="50000"/>
              <a:buBlip>
                <a:blip r:embed="rId3"/>
              </a:buBlip>
              <a:defRPr sz="1200"/>
            </a:pPr>
            <a:r>
              <a:t>they have no time for implementing AI procedures, </a:t>
            </a:r>
          </a:p>
          <a:p>
            <a:pPr marL="228600" indent="-228600">
              <a:buSzPct val="50000"/>
              <a:buBlip>
                <a:blip r:embed="rId3"/>
              </a:buBlip>
              <a:defRPr sz="1200"/>
            </a:pPr>
            <a:r>
              <a:t>need an additional labor and the cost of implementing (uygulama) a program. </a:t>
            </a:r>
          </a:p>
          <a:p>
            <a:pPr marL="228600" indent="-228600">
              <a:buSzPct val="50000"/>
              <a:buBlip>
                <a:blip r:embed="rId3"/>
              </a:buBlip>
              <a:defRPr sz="1200"/>
            </a:pPr>
            <a:r>
              <a:t>typically, an AI program would require more intensive management of the herd. </a:t>
            </a:r>
            <a:br/>
            <a:r>
              <a:t>for success, </a:t>
            </a:r>
            <a:br/>
            <a:r>
              <a:t>a producer should have have</a:t>
            </a:r>
          </a:p>
          <a:p>
            <a:pPr marL="228600" indent="-228600">
              <a:buSzPct val="50000"/>
              <a:buBlip>
                <a:blip r:embed="rId4"/>
              </a:buBlip>
              <a:defRPr sz="1200"/>
            </a:pPr>
            <a:r>
              <a:t>nutrition program (good body condition), </a:t>
            </a:r>
          </a:p>
          <a:p>
            <a:pPr marL="228600" indent="-228600">
              <a:buSzPct val="50000"/>
              <a:buBlip>
                <a:blip r:embed="rId4"/>
              </a:buBlip>
              <a:defRPr sz="1200"/>
            </a:pPr>
            <a:r>
              <a:t>good records, </a:t>
            </a:r>
          </a:p>
          <a:p>
            <a:pPr marL="228600" indent="-228600">
              <a:buSzPct val="50000"/>
              <a:buBlip>
                <a:blip r:embed="rId4"/>
              </a:buBlip>
              <a:defRPr sz="1200"/>
            </a:pPr>
            <a:r>
              <a:t>effective herd health program, </a:t>
            </a:r>
          </a:p>
          <a:p>
            <a:pPr marL="228600" indent="-228600">
              <a:buSzPct val="50000"/>
              <a:buBlip>
                <a:blip r:embed="rId4"/>
              </a:buBlip>
              <a:defRPr sz="1200"/>
            </a:pPr>
            <a:r>
              <a:t>adequate working facilities, </a:t>
            </a:r>
          </a:p>
          <a:p>
            <a:pPr marL="228600" indent="-228600">
              <a:buSzPct val="50000"/>
              <a:buBlip>
                <a:blip r:embed="rId4"/>
              </a:buBlip>
              <a:defRPr sz="1200"/>
            </a:pPr>
            <a:r>
              <a:t>accurate estrus detection and </a:t>
            </a:r>
          </a:p>
          <a:p>
            <a:pPr marL="228600" indent="-228600">
              <a:buSzPct val="50000"/>
              <a:buBlip>
                <a:blip r:embed="rId4"/>
              </a:buBlip>
              <a:defRPr sz="1200"/>
            </a:pPr>
            <a:r>
              <a:t>a well-trained AI technician. </a:t>
            </a:r>
          </a:p>
          <a:p>
            <a:pPr>
              <a:defRPr sz="1200"/>
            </a:pPr>
            <a:r>
              <a:t>Poor management in one or more of these areas could result in lower success rates.</a:t>
            </a:r>
          </a:p>
        </p:txBody>
      </p:sp>
    </p:spTree>
    <p:extLst>
      <p:ext uri="{BB962C8B-B14F-4D97-AF65-F5344CB8AC3E}">
        <p14:creationId xmlns:p14="http://schemas.microsoft.com/office/powerpoint/2010/main" val="23741969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1270000" y="2616200"/>
            <a:ext cx="10464800" cy="2540000"/>
          </a:xfrm>
          <a:prstGeom prst="rect">
            <a:avLst/>
          </a:prstGeom>
        </p:spPr>
        <p:txBody>
          <a:bodyPr anchor="b"/>
          <a:lstStyle/>
          <a:p>
            <a:r>
              <a:t>Title Text</a:t>
            </a:r>
          </a:p>
        </p:txBody>
      </p:sp>
      <p:sp>
        <p:nvSpPr>
          <p:cNvPr id="12" name="Body Level One…"/>
          <p:cNvSpPr txBox="1">
            <a:spLocks noGrp="1"/>
          </p:cNvSpPr>
          <p:nvPr>
            <p:ph type="body" sz="quarter" idx="1"/>
          </p:nvPr>
        </p:nvSpPr>
        <p:spPr>
          <a:xfrm>
            <a:off x="1270000" y="5207000"/>
            <a:ext cx="10464800" cy="1663700"/>
          </a:xfrm>
          <a:prstGeom prst="rect">
            <a:avLst/>
          </a:prstGeom>
        </p:spPr>
        <p:txBody>
          <a:bodyPr anchor="t"/>
          <a:lstStyle>
            <a:lvl1pPr marL="0" indent="0" algn="ctr">
              <a:spcBef>
                <a:spcPts val="0"/>
              </a:spcBef>
              <a:buSzTx/>
              <a:buNone/>
            </a:lvl1pPr>
            <a:lvl2pPr marL="0" indent="228600" algn="ctr">
              <a:spcBef>
                <a:spcPts val="0"/>
              </a:spcBef>
              <a:buSzTx/>
              <a:buNone/>
            </a:lvl2pPr>
            <a:lvl3pPr marL="0" indent="457200" algn="ctr">
              <a:spcBef>
                <a:spcPts val="0"/>
              </a:spcBef>
              <a:buSzTx/>
              <a:buNone/>
            </a:lvl3pPr>
            <a:lvl4pPr marL="0" indent="685800" algn="ctr">
              <a:spcBef>
                <a:spcPts val="0"/>
              </a:spcBef>
              <a:buSzTx/>
              <a:buNone/>
            </a:lvl4pPr>
            <a:lvl5pPr marL="0" indent="914400" algn="ctr">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Image"/>
          <p:cNvSpPr>
            <a:spLocks noGrp="1"/>
          </p:cNvSpPr>
          <p:nvPr>
            <p:ph type="pic" idx="13"/>
          </p:nvPr>
        </p:nvSpPr>
        <p:spPr>
          <a:xfrm>
            <a:off x="-1358900" y="-1143000"/>
            <a:ext cx="14668500" cy="10058400"/>
          </a:xfrm>
          <a:prstGeom prst="rect">
            <a:avLst/>
          </a:prstGeom>
          <a:ln w="9525">
            <a:round/>
          </a:ln>
        </p:spPr>
        <p:txBody>
          <a:bodyPr lIns="91439" tIns="45719" rIns="91439" bIns="45719" anchor="t">
            <a:noAutofit/>
          </a:bodyPr>
          <a:lstStyle/>
          <a:p>
            <a:endParaRPr/>
          </a:p>
        </p:txBody>
      </p:sp>
      <p:sp>
        <p:nvSpPr>
          <p:cNvPr id="21" name="Title Text"/>
          <p:cNvSpPr txBox="1">
            <a:spLocks noGrp="1"/>
          </p:cNvSpPr>
          <p:nvPr>
            <p:ph type="title"/>
          </p:nvPr>
        </p:nvSpPr>
        <p:spPr>
          <a:xfrm>
            <a:off x="1181100" y="6794500"/>
            <a:ext cx="10642600" cy="1511300"/>
          </a:xfrm>
          <a:prstGeom prst="rect">
            <a:avLst/>
          </a:prstGeom>
        </p:spPr>
        <p:txBody>
          <a:bodyPr/>
          <a:lstStyle/>
          <a:p>
            <a:r>
              <a:t>Title Text</a:t>
            </a:r>
          </a:p>
        </p:txBody>
      </p:sp>
      <p:sp>
        <p:nvSpPr>
          <p:cNvPr id="22" name="Body Level One…"/>
          <p:cNvSpPr txBox="1">
            <a:spLocks noGrp="1"/>
          </p:cNvSpPr>
          <p:nvPr>
            <p:ph type="body" sz="quarter" idx="1"/>
          </p:nvPr>
        </p:nvSpPr>
        <p:spPr>
          <a:xfrm>
            <a:off x="1181100" y="8382000"/>
            <a:ext cx="10642600" cy="939800"/>
          </a:xfrm>
          <a:prstGeom prst="rect">
            <a:avLst/>
          </a:prstGeom>
        </p:spPr>
        <p:txBody>
          <a:bodyPr anchor="t"/>
          <a:lstStyle>
            <a:lvl1pPr marL="0" indent="0" algn="ctr">
              <a:spcBef>
                <a:spcPts val="0"/>
              </a:spcBef>
              <a:buSzTx/>
              <a:buNone/>
            </a:lvl1pPr>
            <a:lvl2pPr marL="0" indent="228600" algn="ctr">
              <a:spcBef>
                <a:spcPts val="0"/>
              </a:spcBef>
              <a:buSzTx/>
              <a:buNone/>
            </a:lvl2pPr>
            <a:lvl3pPr marL="0" indent="457200" algn="ctr">
              <a:spcBef>
                <a:spcPts val="0"/>
              </a:spcBef>
              <a:buSzTx/>
              <a:buNone/>
            </a:lvl3pPr>
            <a:lvl4pPr marL="0" indent="685800" algn="ctr">
              <a:spcBef>
                <a:spcPts val="0"/>
              </a:spcBef>
              <a:buSzTx/>
              <a:buNone/>
            </a:lvl4pPr>
            <a:lvl5pPr marL="0" indent="914400" algn="ctr">
              <a:spcBef>
                <a:spcPts val="0"/>
              </a:spcBef>
              <a:buSzTx/>
              <a:buNone/>
            </a:lvl5pPr>
          </a:lstStyle>
          <a:p>
            <a:r>
              <a:t>Body Level One</a:t>
            </a:r>
          </a:p>
          <a:p>
            <a:pPr lvl="1"/>
            <a:r>
              <a:t>Body Level Two</a:t>
            </a:r>
          </a:p>
          <a:p>
            <a:pPr lvl="2"/>
            <a:r>
              <a:t>Body Level Three</a:t>
            </a:r>
          </a:p>
          <a:p>
            <a:pPr lvl="3"/>
            <a:r>
              <a:t>Body Level Four</a:t>
            </a:r>
          </a:p>
          <a:p>
            <a:pPr lvl="4"/>
            <a:r>
              <a:t>Body Level Five</a:t>
            </a:r>
          </a:p>
        </p:txBody>
      </p:sp>
      <p:sp>
        <p:nvSpPr>
          <p:cNvPr id="2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270000" y="3606800"/>
            <a:ext cx="10464800" cy="2540000"/>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Image"/>
          <p:cNvSpPr>
            <a:spLocks noGrp="1"/>
          </p:cNvSpPr>
          <p:nvPr>
            <p:ph type="pic" idx="13"/>
          </p:nvPr>
        </p:nvSpPr>
        <p:spPr>
          <a:xfrm>
            <a:off x="3543300" y="2018930"/>
            <a:ext cx="10299700" cy="7112001"/>
          </a:xfrm>
          <a:prstGeom prst="rect">
            <a:avLst/>
          </a:prstGeom>
          <a:ln w="9525">
            <a:round/>
          </a:ln>
        </p:spPr>
        <p:txBody>
          <a:bodyPr lIns="91439" tIns="45719" rIns="91439" bIns="45719" anchor="t">
            <a:noAutofit/>
          </a:bodyPr>
          <a:lstStyle/>
          <a:p>
            <a:endParaRPr/>
          </a:p>
        </p:txBody>
      </p:sp>
      <p:sp>
        <p:nvSpPr>
          <p:cNvPr id="66" name="Title Text"/>
          <p:cNvSpPr txBox="1">
            <a:spLocks noGrp="1"/>
          </p:cNvSpPr>
          <p:nvPr>
            <p:ph type="title"/>
          </p:nvPr>
        </p:nvSpPr>
        <p:spPr>
          <a:prstGeom prst="rect">
            <a:avLst/>
          </a:prstGeom>
        </p:spPr>
        <p:txBody>
          <a:bodyPr/>
          <a:lstStyle/>
          <a:p>
            <a:r>
              <a:t>Title Text</a:t>
            </a:r>
          </a:p>
        </p:txBody>
      </p:sp>
      <p:sp>
        <p:nvSpPr>
          <p:cNvPr id="67" name="Body Level One…"/>
          <p:cNvSpPr txBox="1">
            <a:spLocks noGrp="1"/>
          </p:cNvSpPr>
          <p:nvPr>
            <p:ph type="body" sz="half" idx="1"/>
          </p:nvPr>
        </p:nvSpPr>
        <p:spPr>
          <a:xfrm>
            <a:off x="1270000" y="2946400"/>
            <a:ext cx="5270500" cy="6096000"/>
          </a:xfrm>
          <a:prstGeom prst="rect">
            <a:avLst/>
          </a:prstGeom>
        </p:spPr>
        <p:txBody>
          <a:bodyPr/>
          <a:lstStyle>
            <a:lvl1pPr marL="482600" indent="-482600">
              <a:spcBef>
                <a:spcPts val="3200"/>
              </a:spcBef>
              <a:buFont typeface="Gill Sans"/>
              <a:buBlip>
                <a:blip r:embed="rId2"/>
              </a:buBlip>
              <a:defRPr sz="3200"/>
            </a:lvl1pPr>
            <a:lvl2pPr marL="965200" indent="-482600">
              <a:spcBef>
                <a:spcPts val="3200"/>
              </a:spcBef>
              <a:buFont typeface="Gill Sans"/>
              <a:buBlip>
                <a:blip r:embed="rId2"/>
              </a:buBlip>
              <a:defRPr sz="3200"/>
            </a:lvl2pPr>
            <a:lvl3pPr marL="1447800" indent="-482600">
              <a:spcBef>
                <a:spcPts val="3200"/>
              </a:spcBef>
              <a:buFont typeface="Gill Sans"/>
              <a:buBlip>
                <a:blip r:embed="rId2"/>
              </a:buBlip>
              <a:defRPr sz="3200"/>
            </a:lvl3pPr>
            <a:lvl4pPr marL="1930400" indent="-482600">
              <a:spcBef>
                <a:spcPts val="3200"/>
              </a:spcBef>
              <a:buFont typeface="Gill Sans"/>
              <a:buBlip>
                <a:blip r:embed="rId2"/>
              </a:buBlip>
              <a:defRPr sz="3200"/>
            </a:lvl4pPr>
            <a:lvl5pPr marL="2413000" indent="-482600">
              <a:spcBef>
                <a:spcPts val="3200"/>
              </a:spcBef>
              <a:buFont typeface="Gill Sans"/>
              <a:buBlip>
                <a:blip r:embed="rId2"/>
              </a:buBlip>
              <a:defRPr sz="3200"/>
            </a:lvl5pPr>
          </a:lstStyle>
          <a:p>
            <a:r>
              <a:t>Body Level One</a:t>
            </a:r>
          </a:p>
          <a:p>
            <a:pPr lvl="1"/>
            <a:r>
              <a:t>Body Level Two</a:t>
            </a:r>
          </a:p>
          <a:p>
            <a:pPr lvl="2"/>
            <a:r>
              <a:t>Body Level Three</a:t>
            </a:r>
          </a:p>
          <a:p>
            <a:pPr lvl="3"/>
            <a:r>
              <a:t>Body Level Four</a:t>
            </a:r>
          </a:p>
          <a:p>
            <a:pPr lvl="4"/>
            <a:r>
              <a:t>Body Level Five</a:t>
            </a:r>
          </a:p>
        </p:txBody>
      </p:sp>
      <p:sp>
        <p:nvSpPr>
          <p:cNvPr id="68" name="Slide Number"/>
          <p:cNvSpPr txBox="1">
            <a:spLocks noGrp="1"/>
          </p:cNvSpPr>
          <p:nvPr>
            <p:ph type="sldNum" sz="quarter" idx="2"/>
          </p:nvPr>
        </p:nvSpPr>
        <p:spPr>
          <a:xfrm>
            <a:off x="6256723" y="9194800"/>
            <a:ext cx="409839" cy="454169"/>
          </a:xfrm>
          <a:prstGeom prst="rect">
            <a:avLst/>
          </a:prstGeom>
        </p:spPr>
        <p:txBody>
          <a:bodyPr/>
          <a:lstStyle>
            <a:lvl1pPr algn="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Body Level One…"/>
          <p:cNvSpPr txBox="1">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r>
              <a:t>Body Level One</a:t>
            </a:r>
          </a:p>
          <a:p>
            <a:pPr lvl="1"/>
            <a:r>
              <a:t>Body Level Two</a:t>
            </a:r>
          </a:p>
          <a:p>
            <a:pPr lvl="2"/>
            <a:r>
              <a:t>Body Level Three</a:t>
            </a:r>
          </a:p>
          <a:p>
            <a:pPr lvl="3"/>
            <a:r>
              <a:t>Body Level Four</a:t>
            </a:r>
          </a:p>
          <a:p>
            <a:pPr lvl="4"/>
            <a:r>
              <a:t>Body Level Five</a:t>
            </a:r>
          </a:p>
        </p:txBody>
      </p:sp>
      <p:sp>
        <p:nvSpPr>
          <p:cNvPr id="7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Image"/>
          <p:cNvSpPr>
            <a:spLocks noGrp="1"/>
          </p:cNvSpPr>
          <p:nvPr>
            <p:ph type="pic" idx="13"/>
          </p:nvPr>
        </p:nvSpPr>
        <p:spPr>
          <a:xfrm>
            <a:off x="4703923" y="3389019"/>
            <a:ext cx="9639301" cy="6401759"/>
          </a:xfrm>
          <a:prstGeom prst="rect">
            <a:avLst/>
          </a:prstGeom>
          <a:ln w="9525">
            <a:round/>
          </a:ln>
        </p:spPr>
        <p:txBody>
          <a:bodyPr lIns="91439" tIns="45719" rIns="91439" bIns="45719" anchor="t">
            <a:noAutofit/>
          </a:bodyPr>
          <a:lstStyle/>
          <a:p>
            <a:endParaRPr/>
          </a:p>
        </p:txBody>
      </p:sp>
      <p:sp>
        <p:nvSpPr>
          <p:cNvPr id="84" name="Image"/>
          <p:cNvSpPr>
            <a:spLocks noGrp="1"/>
          </p:cNvSpPr>
          <p:nvPr>
            <p:ph type="pic" sz="half" idx="14"/>
          </p:nvPr>
        </p:nvSpPr>
        <p:spPr>
          <a:xfrm rot="21600000">
            <a:off x="7281774" y="-1330382"/>
            <a:ext cx="4978401" cy="6332526"/>
          </a:xfrm>
          <a:prstGeom prst="rect">
            <a:avLst/>
          </a:prstGeom>
          <a:ln w="9525">
            <a:round/>
          </a:ln>
        </p:spPr>
        <p:txBody>
          <a:bodyPr lIns="91439" tIns="45719" rIns="91439" bIns="45719" anchor="t">
            <a:noAutofit/>
          </a:bodyPr>
          <a:lstStyle/>
          <a:p>
            <a:endParaRPr/>
          </a:p>
        </p:txBody>
      </p:sp>
      <p:sp>
        <p:nvSpPr>
          <p:cNvPr id="85" name="Image"/>
          <p:cNvSpPr>
            <a:spLocks noGrp="1"/>
          </p:cNvSpPr>
          <p:nvPr>
            <p:ph type="pic" idx="15"/>
          </p:nvPr>
        </p:nvSpPr>
        <p:spPr>
          <a:xfrm rot="21600000">
            <a:off x="-3213100" y="762000"/>
            <a:ext cx="12280900" cy="8496301"/>
          </a:xfrm>
          <a:prstGeom prst="rect">
            <a:avLst/>
          </a:prstGeom>
          <a:ln w="9525">
            <a:round/>
          </a:ln>
        </p:spPr>
        <p:txBody>
          <a:bodyPr lIns="91439" tIns="45719" rIns="91439" bIns="45719" anchor="t">
            <a:noAutofit/>
          </a:bodyPr>
          <a:lstStyle/>
          <a:p>
            <a:endParaRPr/>
          </a:p>
        </p:txBody>
      </p:sp>
      <p:sp>
        <p:nvSpPr>
          <p:cNvPr id="8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Johnny Appleseed"/>
          <p:cNvSpPr>
            <a:spLocks noGrp="1"/>
          </p:cNvSpPr>
          <p:nvPr>
            <p:ph type="body" sz="quarter" idx="13"/>
          </p:nvPr>
        </p:nvSpPr>
        <p:spPr>
          <a:xfrm>
            <a:off x="1270000" y="6362700"/>
            <a:ext cx="10464800" cy="571500"/>
          </a:xfrm>
          <a:prstGeom prst="rect">
            <a:avLst/>
          </a:prstGeom>
        </p:spPr>
        <p:txBody>
          <a:bodyPr anchor="t">
            <a:spAutoFit/>
          </a:bodyPr>
          <a:lstStyle>
            <a:lvl1pPr marL="0" indent="0" algn="ctr">
              <a:spcBef>
                <a:spcPts val="0"/>
              </a:spcBef>
              <a:buSzTx/>
              <a:buNone/>
              <a:defRPr sz="2400"/>
            </a:lvl1pPr>
          </a:lstStyle>
          <a:p>
            <a:r>
              <a:t>–Johnny Appleseed</a:t>
            </a:r>
          </a:p>
        </p:txBody>
      </p:sp>
      <p:sp>
        <p:nvSpPr>
          <p:cNvPr id="94" name="“Type a quote here.”"/>
          <p:cNvSpPr>
            <a:spLocks noGrp="1"/>
          </p:cNvSpPr>
          <p:nvPr>
            <p:ph type="body" sz="quarter" idx="14"/>
          </p:nvPr>
        </p:nvSpPr>
        <p:spPr>
          <a:xfrm>
            <a:off x="1270000" y="4518049"/>
            <a:ext cx="10464800" cy="717502"/>
          </a:xfrm>
          <a:prstGeom prst="rect">
            <a:avLst/>
          </a:prstGeom>
        </p:spPr>
        <p:txBody>
          <a:bodyPr>
            <a:spAutoFit/>
          </a:bodyPr>
          <a:lstStyle>
            <a:lvl1pPr marL="0" indent="0" algn="ctr">
              <a:spcBef>
                <a:spcPts val="2400"/>
              </a:spcBef>
              <a:buSzTx/>
              <a:buNone/>
              <a:defRPr sz="3800"/>
            </a:lvl1pPr>
          </a:lstStyle>
          <a:p>
            <a:r>
              <a:t>“Type a quote here.”</a:t>
            </a:r>
          </a:p>
        </p:txBody>
      </p:sp>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13"/>
          </p:nvPr>
        </p:nvSpPr>
        <p:spPr>
          <a:xfrm>
            <a:off x="-769775" y="-216731"/>
            <a:ext cx="14960601" cy="10287001"/>
          </a:xfrm>
          <a:prstGeom prst="rect">
            <a:avLst/>
          </a:prstGeom>
          <a:ln w="88900"/>
        </p:spPr>
        <p:txBody>
          <a:bodyPr lIns="91439" tIns="45719" rIns="91439" bIns="45719" anchor="t">
            <a:noAutofit/>
          </a:bodyPr>
          <a:lstStyle/>
          <a:p>
            <a:endParaRPr/>
          </a:p>
        </p:txBody>
      </p:sp>
      <p:sp>
        <p:nvSpPr>
          <p:cNvPr id="10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0"/>
          <a:srcRect/>
          <a:stretch>
            <a:fillRect/>
          </a:stretch>
        </a:blipFill>
        <a:effectLst/>
      </p:bgPr>
    </p:bg>
    <p:spTree>
      <p:nvGrpSpPr>
        <p:cNvPr id="1" name=""/>
        <p:cNvGrpSpPr/>
        <p:nvPr/>
      </p:nvGrpSpPr>
      <p:grpSpPr>
        <a:xfrm>
          <a:off x="0" y="0"/>
          <a:ext cx="0" cy="0"/>
          <a:chOff x="0" y="0"/>
          <a:chExt cx="0" cy="0"/>
        </a:xfrm>
      </p:grpSpPr>
      <p:sp>
        <p:nvSpPr>
          <p:cNvPr id="2" name="Body Level One…"/>
          <p:cNvSpPr txBox="1">
            <a:spLocks noGrp="1"/>
          </p:cNvSpPr>
          <p:nvPr>
            <p:ph type="body" idx="1"/>
          </p:nvPr>
        </p:nvSpPr>
        <p:spPr>
          <a:xfrm>
            <a:off x="1270000" y="1066800"/>
            <a:ext cx="10464800" cy="7620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lvl1pPr>
              <a:buBlip>
                <a:blip r:embed="rId11"/>
              </a:buBlip>
            </a:lvl1pPr>
            <a:lvl2pPr>
              <a:buBlip>
                <a:blip r:embed="rId11"/>
              </a:buBlip>
            </a:lvl2pPr>
            <a:lvl3pPr>
              <a:buBlip>
                <a:blip r:embed="rId11"/>
              </a:buBlip>
            </a:lvl3pPr>
            <a:lvl4pPr>
              <a:buBlip>
                <a:blip r:embed="rId11"/>
              </a:buBlip>
            </a:lvl4pPr>
            <a:lvl5pPr>
              <a:buBlip>
                <a:blip r:embed="rId11"/>
              </a:buBlip>
            </a:lvl5pPr>
          </a:lstStyle>
          <a:p>
            <a:r>
              <a:t>Body Level One</a:t>
            </a:r>
          </a:p>
          <a:p>
            <a:pPr lvl="1"/>
            <a:r>
              <a:t>Body Level Two</a:t>
            </a:r>
          </a:p>
          <a:p>
            <a:pPr lvl="2"/>
            <a:r>
              <a:t>Body Level Three</a:t>
            </a:r>
          </a:p>
          <a:p>
            <a:pPr lvl="3"/>
            <a:r>
              <a:t>Body Level Four</a:t>
            </a:r>
          </a:p>
          <a:p>
            <a:pPr lvl="4"/>
            <a:r>
              <a:t>Body Level Five</a:t>
            </a:r>
          </a:p>
        </p:txBody>
      </p:sp>
      <p:sp>
        <p:nvSpPr>
          <p:cNvPr id="3" name="Title Text"/>
          <p:cNvSpPr txBox="1">
            <a:spLocks noGrp="1"/>
          </p:cNvSpPr>
          <p:nvPr>
            <p:ph type="title"/>
          </p:nvPr>
        </p:nvSpPr>
        <p:spPr>
          <a:xfrm>
            <a:off x="1270000" y="203200"/>
            <a:ext cx="10464800" cy="2540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4" name="Slide Number"/>
          <p:cNvSpPr txBox="1">
            <a:spLocks noGrp="1"/>
          </p:cNvSpPr>
          <p:nvPr>
            <p:ph type="sldNum" sz="quarter" idx="2"/>
          </p:nvPr>
        </p:nvSpPr>
        <p:spPr>
          <a:xfrm>
            <a:off x="6297011" y="9194800"/>
            <a:ext cx="409839" cy="454169"/>
          </a:xfrm>
          <a:prstGeom prst="rect">
            <a:avLst/>
          </a:prstGeom>
          <a:ln w="12700">
            <a:miter lim="400000"/>
          </a:ln>
        </p:spPr>
        <p:txBody>
          <a:bodyPr wrap="none" lIns="50800" tIns="50800" rIns="50800" bIns="50800">
            <a:spAutoFit/>
          </a:bodyPr>
          <a:lstStyle>
            <a:lvl1pPr>
              <a:defRPr sz="1800"/>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5" r:id="rId4"/>
    <p:sldLayoutId id="2147483656" r:id="rId5"/>
    <p:sldLayoutId id="2147483657" r:id="rId6"/>
    <p:sldLayoutId id="2147483658" r:id="rId7"/>
    <p:sldLayoutId id="2147483659" r:id="rId8"/>
  </p:sldLayoutIdLst>
  <p:transition spd="med"/>
  <p:txStyles>
    <p:titleStyle>
      <a:lvl1pPr marL="0" marR="0" indent="0" algn="ctr" defTabSz="457200"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1pPr>
      <a:lvl2pPr marL="0" marR="0" indent="228600" algn="ctr" defTabSz="457200"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2pPr>
      <a:lvl3pPr marL="0" marR="0" indent="457200" algn="ctr" defTabSz="457200"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3pPr>
      <a:lvl4pPr marL="0" marR="0" indent="685800" algn="ctr" defTabSz="457200"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4pPr>
      <a:lvl5pPr marL="0" marR="0" indent="914400" algn="ctr" defTabSz="457200"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5pPr>
      <a:lvl6pPr marL="0" marR="0" indent="1143000" algn="ctr" defTabSz="457200"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6pPr>
      <a:lvl7pPr marL="0" marR="0" indent="1371600" algn="ctr" defTabSz="457200"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7pPr>
      <a:lvl8pPr marL="0" marR="0" indent="1600200" algn="ctr" defTabSz="457200"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8pPr>
      <a:lvl9pPr marL="0" marR="0" indent="1828800" algn="ctr" defTabSz="457200" rtl="0" latinLnBrk="0">
        <a:lnSpc>
          <a:spcPct val="100000"/>
        </a:lnSpc>
        <a:spcBef>
          <a:spcPts val="0"/>
        </a:spcBef>
        <a:spcAft>
          <a:spcPts val="0"/>
        </a:spcAft>
        <a:buClrTx/>
        <a:buSzTx/>
        <a:buFontTx/>
        <a:buNone/>
        <a:tabLst/>
        <a:defRPr sz="7200" b="0" i="0" u="none" strike="noStrike" cap="none" spc="0" baseline="0">
          <a:solidFill>
            <a:srgbClr val="FFFFFF"/>
          </a:solidFill>
          <a:uFillTx/>
          <a:latin typeface="+mn-lt"/>
          <a:ea typeface="+mn-ea"/>
          <a:cs typeface="+mn-cs"/>
          <a:sym typeface="Chalkduster"/>
        </a:defRPr>
      </a:lvl9pPr>
    </p:titleStyle>
    <p:bodyStyle>
      <a:lvl1pPr marL="571500" marR="0" indent="-571500" algn="l" defTabSz="457200" rtl="0" latinLnBrk="0">
        <a:lnSpc>
          <a:spcPct val="100000"/>
        </a:lnSpc>
        <a:spcBef>
          <a:spcPts val="3600"/>
        </a:spcBef>
        <a:spcAft>
          <a:spcPts val="0"/>
        </a:spcAft>
        <a:buClrTx/>
        <a:buSzPct val="43000"/>
        <a:buFontTx/>
        <a:buBlip>
          <a:blip r:embed="rId11"/>
        </a:buBlip>
        <a:tabLst/>
        <a:defRPr sz="3600" b="0" i="0" u="none" strike="noStrike" cap="none" spc="0" baseline="0">
          <a:solidFill>
            <a:srgbClr val="FFFFFF"/>
          </a:solidFill>
          <a:uFillTx/>
          <a:latin typeface="+mn-lt"/>
          <a:ea typeface="+mn-ea"/>
          <a:cs typeface="+mn-cs"/>
          <a:sym typeface="Chalkduster"/>
        </a:defRPr>
      </a:lvl1pPr>
      <a:lvl2pPr marL="1143000" marR="0" indent="-571500" algn="l" defTabSz="457200" rtl="0" latinLnBrk="0">
        <a:lnSpc>
          <a:spcPct val="100000"/>
        </a:lnSpc>
        <a:spcBef>
          <a:spcPts val="3600"/>
        </a:spcBef>
        <a:spcAft>
          <a:spcPts val="0"/>
        </a:spcAft>
        <a:buClrTx/>
        <a:buSzPct val="43000"/>
        <a:buFontTx/>
        <a:buBlip>
          <a:blip r:embed="rId11"/>
        </a:buBlip>
        <a:tabLst/>
        <a:defRPr sz="3600" b="0" i="0" u="none" strike="noStrike" cap="none" spc="0" baseline="0">
          <a:solidFill>
            <a:srgbClr val="FFFFFF"/>
          </a:solidFill>
          <a:uFillTx/>
          <a:latin typeface="+mn-lt"/>
          <a:ea typeface="+mn-ea"/>
          <a:cs typeface="+mn-cs"/>
          <a:sym typeface="Chalkduster"/>
        </a:defRPr>
      </a:lvl2pPr>
      <a:lvl3pPr marL="1714500" marR="0" indent="-571500" algn="l" defTabSz="457200" rtl="0" latinLnBrk="0">
        <a:lnSpc>
          <a:spcPct val="100000"/>
        </a:lnSpc>
        <a:spcBef>
          <a:spcPts val="3600"/>
        </a:spcBef>
        <a:spcAft>
          <a:spcPts val="0"/>
        </a:spcAft>
        <a:buClrTx/>
        <a:buSzPct val="43000"/>
        <a:buFontTx/>
        <a:buBlip>
          <a:blip r:embed="rId11"/>
        </a:buBlip>
        <a:tabLst/>
        <a:defRPr sz="3600" b="0" i="0" u="none" strike="noStrike" cap="none" spc="0" baseline="0">
          <a:solidFill>
            <a:srgbClr val="FFFFFF"/>
          </a:solidFill>
          <a:uFillTx/>
          <a:latin typeface="+mn-lt"/>
          <a:ea typeface="+mn-ea"/>
          <a:cs typeface="+mn-cs"/>
          <a:sym typeface="Chalkduster"/>
        </a:defRPr>
      </a:lvl3pPr>
      <a:lvl4pPr marL="2286000" marR="0" indent="-571500" algn="l" defTabSz="457200" rtl="0" latinLnBrk="0">
        <a:lnSpc>
          <a:spcPct val="100000"/>
        </a:lnSpc>
        <a:spcBef>
          <a:spcPts val="3600"/>
        </a:spcBef>
        <a:spcAft>
          <a:spcPts val="0"/>
        </a:spcAft>
        <a:buClrTx/>
        <a:buSzPct val="43000"/>
        <a:buFontTx/>
        <a:buBlip>
          <a:blip r:embed="rId11"/>
        </a:buBlip>
        <a:tabLst/>
        <a:defRPr sz="3600" b="0" i="0" u="none" strike="noStrike" cap="none" spc="0" baseline="0">
          <a:solidFill>
            <a:srgbClr val="FFFFFF"/>
          </a:solidFill>
          <a:uFillTx/>
          <a:latin typeface="+mn-lt"/>
          <a:ea typeface="+mn-ea"/>
          <a:cs typeface="+mn-cs"/>
          <a:sym typeface="Chalkduster"/>
        </a:defRPr>
      </a:lvl4pPr>
      <a:lvl5pPr marL="2857500" marR="0" indent="-571500" algn="l" defTabSz="457200" rtl="0" latinLnBrk="0">
        <a:lnSpc>
          <a:spcPct val="100000"/>
        </a:lnSpc>
        <a:spcBef>
          <a:spcPts val="3600"/>
        </a:spcBef>
        <a:spcAft>
          <a:spcPts val="0"/>
        </a:spcAft>
        <a:buClrTx/>
        <a:buSzPct val="43000"/>
        <a:buFontTx/>
        <a:buBlip>
          <a:blip r:embed="rId11"/>
        </a:buBlip>
        <a:tabLst/>
        <a:defRPr sz="3600" b="0" i="0" u="none" strike="noStrike" cap="none" spc="0" baseline="0">
          <a:solidFill>
            <a:srgbClr val="FFFFFF"/>
          </a:solidFill>
          <a:uFillTx/>
          <a:latin typeface="+mn-lt"/>
          <a:ea typeface="+mn-ea"/>
          <a:cs typeface="+mn-cs"/>
          <a:sym typeface="Chalkduster"/>
        </a:defRPr>
      </a:lvl5pPr>
      <a:lvl6pPr marL="3429000" marR="0" indent="-571500" algn="l" defTabSz="457200" rtl="0" latinLnBrk="0">
        <a:lnSpc>
          <a:spcPct val="100000"/>
        </a:lnSpc>
        <a:spcBef>
          <a:spcPts val="3600"/>
        </a:spcBef>
        <a:spcAft>
          <a:spcPts val="0"/>
        </a:spcAft>
        <a:buClrTx/>
        <a:buSzPct val="43000"/>
        <a:buFontTx/>
        <a:buBlip>
          <a:blip r:embed="rId11"/>
        </a:buBlip>
        <a:tabLst/>
        <a:defRPr sz="3600" b="0" i="0" u="none" strike="noStrike" cap="none" spc="0" baseline="0">
          <a:solidFill>
            <a:srgbClr val="FFFFFF"/>
          </a:solidFill>
          <a:uFillTx/>
          <a:latin typeface="+mn-lt"/>
          <a:ea typeface="+mn-ea"/>
          <a:cs typeface="+mn-cs"/>
          <a:sym typeface="Chalkduster"/>
        </a:defRPr>
      </a:lvl6pPr>
      <a:lvl7pPr marL="4000500" marR="0" indent="-571500" algn="l" defTabSz="457200" rtl="0" latinLnBrk="0">
        <a:lnSpc>
          <a:spcPct val="100000"/>
        </a:lnSpc>
        <a:spcBef>
          <a:spcPts val="3600"/>
        </a:spcBef>
        <a:spcAft>
          <a:spcPts val="0"/>
        </a:spcAft>
        <a:buClrTx/>
        <a:buSzPct val="43000"/>
        <a:buFontTx/>
        <a:buBlip>
          <a:blip r:embed="rId11"/>
        </a:buBlip>
        <a:tabLst/>
        <a:defRPr sz="3600" b="0" i="0" u="none" strike="noStrike" cap="none" spc="0" baseline="0">
          <a:solidFill>
            <a:srgbClr val="FFFFFF"/>
          </a:solidFill>
          <a:uFillTx/>
          <a:latin typeface="+mn-lt"/>
          <a:ea typeface="+mn-ea"/>
          <a:cs typeface="+mn-cs"/>
          <a:sym typeface="Chalkduster"/>
        </a:defRPr>
      </a:lvl7pPr>
      <a:lvl8pPr marL="4572000" marR="0" indent="-571500" algn="l" defTabSz="457200" rtl="0" latinLnBrk="0">
        <a:lnSpc>
          <a:spcPct val="100000"/>
        </a:lnSpc>
        <a:spcBef>
          <a:spcPts val="3600"/>
        </a:spcBef>
        <a:spcAft>
          <a:spcPts val="0"/>
        </a:spcAft>
        <a:buClrTx/>
        <a:buSzPct val="43000"/>
        <a:buFontTx/>
        <a:buBlip>
          <a:blip r:embed="rId11"/>
        </a:buBlip>
        <a:tabLst/>
        <a:defRPr sz="3600" b="0" i="0" u="none" strike="noStrike" cap="none" spc="0" baseline="0">
          <a:solidFill>
            <a:srgbClr val="FFFFFF"/>
          </a:solidFill>
          <a:uFillTx/>
          <a:latin typeface="+mn-lt"/>
          <a:ea typeface="+mn-ea"/>
          <a:cs typeface="+mn-cs"/>
          <a:sym typeface="Chalkduster"/>
        </a:defRPr>
      </a:lvl8pPr>
      <a:lvl9pPr marL="5143500" marR="0" indent="-571500" algn="l" defTabSz="457200" rtl="0" latinLnBrk="0">
        <a:lnSpc>
          <a:spcPct val="100000"/>
        </a:lnSpc>
        <a:spcBef>
          <a:spcPts val="3600"/>
        </a:spcBef>
        <a:spcAft>
          <a:spcPts val="0"/>
        </a:spcAft>
        <a:buClrTx/>
        <a:buSzPct val="43000"/>
        <a:buFontTx/>
        <a:buBlip>
          <a:blip r:embed="rId11"/>
        </a:buBlip>
        <a:tabLst/>
        <a:defRPr sz="3600" b="0" i="0" u="none" strike="noStrike" cap="none" spc="0" baseline="0">
          <a:solidFill>
            <a:srgbClr val="FFFFFF"/>
          </a:solidFill>
          <a:uFillTx/>
          <a:latin typeface="+mn-lt"/>
          <a:ea typeface="+mn-ea"/>
          <a:cs typeface="+mn-cs"/>
          <a:sym typeface="Chalkduster"/>
        </a:defRPr>
      </a:lvl9pPr>
    </p:bodyStyle>
    <p:otherStyle>
      <a:lvl1pPr marL="0" marR="0" indent="0" algn="ctr" defTabSz="457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halkduster"/>
        </a:defRPr>
      </a:lvl1pPr>
      <a:lvl2pPr marL="0" marR="0" indent="228600" algn="ctr" defTabSz="457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halkduster"/>
        </a:defRPr>
      </a:lvl2pPr>
      <a:lvl3pPr marL="0" marR="0" indent="457200" algn="ctr" defTabSz="457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halkduster"/>
        </a:defRPr>
      </a:lvl3pPr>
      <a:lvl4pPr marL="0" marR="0" indent="685800" algn="ctr" defTabSz="457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halkduster"/>
        </a:defRPr>
      </a:lvl4pPr>
      <a:lvl5pPr marL="0" marR="0" indent="914400" algn="ctr" defTabSz="457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halkduster"/>
        </a:defRPr>
      </a:lvl5pPr>
      <a:lvl6pPr marL="0" marR="0" indent="1143000" algn="ctr" defTabSz="457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halkduster"/>
        </a:defRPr>
      </a:lvl6pPr>
      <a:lvl7pPr marL="0" marR="0" indent="1371600" algn="ctr" defTabSz="457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halkduster"/>
        </a:defRPr>
      </a:lvl7pPr>
      <a:lvl8pPr marL="0" marR="0" indent="1600200" algn="ctr" defTabSz="457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halkduster"/>
        </a:defRPr>
      </a:lvl8pPr>
      <a:lvl9pPr marL="0" marR="0" indent="1828800" algn="ctr" defTabSz="457200" rtl="0" latinLnBrk="0">
        <a:lnSpc>
          <a:spcPct val="100000"/>
        </a:lnSpc>
        <a:spcBef>
          <a:spcPts val="0"/>
        </a:spcBef>
        <a:spcAft>
          <a:spcPts val="0"/>
        </a:spcAft>
        <a:buClrTx/>
        <a:buSzTx/>
        <a:buFontTx/>
        <a:buNone/>
        <a:tabLst/>
        <a:defRPr sz="1800" b="0" i="0" u="none" strike="noStrike" cap="none" spc="0" baseline="0">
          <a:solidFill>
            <a:schemeClr val="tx1"/>
          </a:solidFill>
          <a:uFillTx/>
          <a:latin typeface="+mn-lt"/>
          <a:ea typeface="+mn-ea"/>
          <a:cs typeface="+mn-cs"/>
          <a:sym typeface="Chalkduster"/>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jpe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What Exactly AI Is?"/>
          <p:cNvSpPr txBox="1">
            <a:spLocks noGrp="1"/>
          </p:cNvSpPr>
          <p:nvPr>
            <p:ph type="title"/>
          </p:nvPr>
        </p:nvSpPr>
        <p:spPr>
          <a:xfrm>
            <a:off x="1100666" y="840112"/>
            <a:ext cx="10464801" cy="2013414"/>
          </a:xfrm>
          <a:prstGeom prst="rect">
            <a:avLst/>
          </a:prstGeom>
        </p:spPr>
        <p:txBody>
          <a:bodyPr/>
          <a:lstStyle/>
          <a:p>
            <a:pPr>
              <a:defRPr sz="5000"/>
            </a:pPr>
            <a:r>
              <a:rPr lang="tr-TR" dirty="0" smtClean="0"/>
              <a:t>Suni Tohumlama </a:t>
            </a:r>
            <a:r>
              <a:rPr lang="tr-TR" dirty="0"/>
              <a:t>T</a:t>
            </a:r>
            <a:r>
              <a:rPr lang="tr-TR" dirty="0" smtClean="0"/>
              <a:t>am </a:t>
            </a:r>
            <a:r>
              <a:rPr lang="tr-TR" dirty="0"/>
              <a:t>O</a:t>
            </a:r>
            <a:r>
              <a:rPr lang="tr-TR" dirty="0" smtClean="0"/>
              <a:t>larak Nedir</a:t>
            </a:r>
            <a:r>
              <a:rPr dirty="0" smtClean="0"/>
              <a:t>?</a:t>
            </a:r>
            <a:endParaRPr dirty="0"/>
          </a:p>
        </p:txBody>
      </p:sp>
      <p:sp>
        <p:nvSpPr>
          <p:cNvPr id="188" name="Artificial insemination (AI) is the placing of sperm in the reproductive tract of a female by means other than that of the natural breeding process."/>
          <p:cNvSpPr txBox="1">
            <a:spLocks noGrp="1"/>
          </p:cNvSpPr>
          <p:nvPr>
            <p:ph type="body" idx="1"/>
          </p:nvPr>
        </p:nvSpPr>
        <p:spPr>
          <a:xfrm>
            <a:off x="777923" y="3143431"/>
            <a:ext cx="10296225" cy="2904049"/>
          </a:xfrm>
          <a:prstGeom prst="rect">
            <a:avLst/>
          </a:prstGeom>
        </p:spPr>
        <p:txBody>
          <a:bodyPr/>
          <a:lstStyle>
            <a:lvl1pPr marL="0" indent="0">
              <a:spcBef>
                <a:spcPts val="0"/>
              </a:spcBef>
              <a:buSzTx/>
              <a:buFontTx/>
              <a:buNone/>
              <a:defRPr sz="3600"/>
            </a:lvl1pPr>
          </a:lstStyle>
          <a:p>
            <a:pPr lvl="2"/>
            <a:r>
              <a:rPr lang="tr-TR" dirty="0" smtClean="0"/>
              <a:t>Suni tohumlama işlemi, erkekten alınan spermin dişi </a:t>
            </a:r>
            <a:r>
              <a:rPr lang="tr-TR" dirty="0" err="1" smtClean="0"/>
              <a:t>genital</a:t>
            </a:r>
            <a:r>
              <a:rPr lang="tr-TR" dirty="0" smtClean="0"/>
              <a:t> kanala doğal çiftleşme prosedüründen farklı yollarla aktarılmasıdır.</a:t>
            </a:r>
            <a:endParaRPr dirty="0"/>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9" nodeType="afterEffect">
                                  <p:stCondLst>
                                    <p:cond delay="0"/>
                                  </p:stCondLst>
                                  <p:iterate type="lt">
                                    <p:tmAbs val="100"/>
                                  </p:iterate>
                                  <p:childTnLst>
                                    <p:set>
                                      <p:cBhvr>
                                        <p:cTn id="6" fill="hold"/>
                                        <p:tgtEl>
                                          <p:spTgt spid="1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 grpId="9"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 name="images.jpg" descr="images.jpg"/>
          <p:cNvPicPr>
            <a:picLocks/>
          </p:cNvPicPr>
          <p:nvPr/>
        </p:nvPicPr>
        <p:blipFill>
          <a:blip r:embed="rId3"/>
          <a:stretch>
            <a:fillRect/>
          </a:stretch>
        </p:blipFill>
        <p:spPr>
          <a:xfrm>
            <a:off x="681690" y="2660400"/>
            <a:ext cx="5666355" cy="4250354"/>
          </a:xfrm>
          <a:prstGeom prst="rect">
            <a:avLst/>
          </a:prstGeom>
        </p:spPr>
      </p:pic>
      <p:pic>
        <p:nvPicPr>
          <p:cNvPr id="189" name="IMG_5750 (2)-small.jpg" descr="IMG_5750 (2)-small.jpg"/>
          <p:cNvPicPr>
            <a:picLocks/>
          </p:cNvPicPr>
          <p:nvPr/>
        </p:nvPicPr>
        <p:blipFill>
          <a:blip r:embed="rId4"/>
          <a:stretch>
            <a:fillRect/>
          </a:stretch>
        </p:blipFill>
        <p:spPr>
          <a:xfrm>
            <a:off x="7061429" y="2660400"/>
            <a:ext cx="5281301" cy="4086492"/>
          </a:xfrm>
          <a:prstGeom prst="rect">
            <a:avLst/>
          </a:prstGeom>
        </p:spPr>
      </p:pic>
      <p:sp>
        <p:nvSpPr>
          <p:cNvPr id="2" name="Çarpma 1"/>
          <p:cNvSpPr/>
          <p:nvPr/>
        </p:nvSpPr>
        <p:spPr>
          <a:xfrm>
            <a:off x="2800699" y="969253"/>
            <a:ext cx="1332008" cy="1198777"/>
          </a:xfrm>
          <a:prstGeom prst="mathMultiply">
            <a:avLst/>
          </a:prstGeom>
          <a:solidFill>
            <a:schemeClr val="accent5">
              <a:lumMod val="75000"/>
            </a:schemeClr>
          </a:solidFill>
          <a:ln/>
        </p:spPr>
        <p:style>
          <a:lnRef idx="2">
            <a:schemeClr val="accent5"/>
          </a:lnRef>
          <a:fillRef idx="1">
            <a:schemeClr val="lt1"/>
          </a:fillRef>
          <a:effectRef idx="0">
            <a:schemeClr val="accent5"/>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tr-TR" sz="3200" i="0" u="none" strike="noStrike" normalizeH="0" baseline="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uFillTx/>
              <a:latin typeface="+mn-lt"/>
              <a:ea typeface="+mn-ea"/>
              <a:cs typeface="+mn-cs"/>
              <a:sym typeface="Chalkduster"/>
            </a:endParaRPr>
          </a:p>
        </p:txBody>
      </p:sp>
      <p:grpSp>
        <p:nvGrpSpPr>
          <p:cNvPr id="5" name="Grup 4"/>
          <p:cNvGrpSpPr/>
          <p:nvPr/>
        </p:nvGrpSpPr>
        <p:grpSpPr>
          <a:xfrm>
            <a:off x="9657074" y="1253630"/>
            <a:ext cx="1214014" cy="914400"/>
            <a:chOff x="9486592" y="3919627"/>
            <a:chExt cx="1214014" cy="914400"/>
          </a:xfrm>
        </p:grpSpPr>
        <p:sp>
          <p:nvSpPr>
            <p:cNvPr id="3" name="Çapraz Şerit 2"/>
            <p:cNvSpPr/>
            <p:nvPr/>
          </p:nvSpPr>
          <p:spPr>
            <a:xfrm>
              <a:off x="9786206" y="3919627"/>
              <a:ext cx="914400" cy="914400"/>
            </a:xfrm>
            <a:prstGeom prst="diagStripe">
              <a:avLst/>
            </a:prstGeom>
            <a:blipFill rotWithShape="1">
              <a:blip r:embed="rId5"/>
              <a:srcRect/>
              <a:tile tx="0" ty="0" sx="100000" sy="100000" flip="none" algn="tl"/>
            </a:blipFill>
            <a:ln w="12700" cap="flat">
              <a:noFill/>
              <a:miter lim="400000"/>
            </a:ln>
            <a:effectLst>
              <a:outerShdw blurRad="63500" dir="162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tr-TR" sz="3200" b="0" i="0" u="none" strike="noStrike" cap="none" spc="0" normalizeH="0" baseline="0">
                <a:ln>
                  <a:noFill/>
                </a:ln>
                <a:solidFill>
                  <a:srgbClr val="FFFFFF"/>
                </a:solidFill>
                <a:effectLst>
                  <a:outerShdw blurRad="63500" dist="25400" dir="2700000" rotWithShape="0">
                    <a:srgbClr val="000000">
                      <a:alpha val="70000"/>
                    </a:srgbClr>
                  </a:outerShdw>
                </a:effectLst>
                <a:uFillTx/>
                <a:latin typeface="+mn-lt"/>
                <a:ea typeface="+mn-ea"/>
                <a:cs typeface="+mn-cs"/>
                <a:sym typeface="Chalkduster"/>
              </a:endParaRPr>
            </a:p>
          </p:txBody>
        </p:sp>
        <p:sp>
          <p:nvSpPr>
            <p:cNvPr id="4" name="Dik Üçgen 3"/>
            <p:cNvSpPr/>
            <p:nvPr/>
          </p:nvSpPr>
          <p:spPr>
            <a:xfrm rot="19108605">
              <a:off x="9486592" y="3977237"/>
              <a:ext cx="459922" cy="754735"/>
            </a:xfrm>
            <a:prstGeom prst="rtTriangle">
              <a:avLst/>
            </a:prstGeom>
            <a:blipFill rotWithShape="1">
              <a:blip r:embed="rId5"/>
              <a:srcRect/>
              <a:tile tx="0" ty="0" sx="100000" sy="100000" flip="none" algn="tl"/>
            </a:blipFill>
            <a:ln w="12700" cap="flat">
              <a:noFill/>
              <a:miter lim="400000"/>
            </a:ln>
            <a:effectLst>
              <a:outerShdw blurRad="63500" dir="16200000" rotWithShape="0">
                <a:srgbClr val="000000">
                  <a:alpha val="50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457200" rtl="0" fontAlgn="auto" latinLnBrk="0" hangingPunct="0">
                <a:lnSpc>
                  <a:spcPct val="100000"/>
                </a:lnSpc>
                <a:spcBef>
                  <a:spcPts val="0"/>
                </a:spcBef>
                <a:spcAft>
                  <a:spcPts val="0"/>
                </a:spcAft>
                <a:buClrTx/>
                <a:buSzTx/>
                <a:buFontTx/>
                <a:buNone/>
                <a:tabLst/>
              </a:pPr>
              <a:endParaRPr kumimoji="0" lang="tr-TR" sz="3200" b="0" i="0" u="none" strike="noStrike" cap="none" spc="0" normalizeH="0" baseline="0">
                <a:ln>
                  <a:noFill/>
                </a:ln>
                <a:solidFill>
                  <a:srgbClr val="FFFFFF"/>
                </a:solidFill>
                <a:effectLst>
                  <a:outerShdw blurRad="63500" dist="25400" dir="2700000" rotWithShape="0">
                    <a:srgbClr val="000000">
                      <a:alpha val="70000"/>
                    </a:srgbClr>
                  </a:outerShdw>
                </a:effectLst>
                <a:uFillTx/>
                <a:latin typeface="+mn-lt"/>
                <a:ea typeface="+mn-ea"/>
                <a:cs typeface="+mn-cs"/>
                <a:sym typeface="Chalkduster"/>
              </a:endParaRPr>
            </a:p>
          </p:txBody>
        </p:sp>
      </p:grpSp>
    </p:spTree>
    <p:extLst>
      <p:ext uri="{BB962C8B-B14F-4D97-AF65-F5344CB8AC3E}">
        <p14:creationId xmlns:p14="http://schemas.microsoft.com/office/powerpoint/2010/main" val="1824005234"/>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p:tmAbs val="0"/>
                                  </p:iterate>
                                  <p:childTnLst>
                                    <p:set>
                                      <p:cBhvr>
                                        <p:cTn id="6" fill="hold"/>
                                        <p:tgtEl>
                                          <p:spTgt spid="185"/>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iterate>
                                    <p:tmAbs val="0"/>
                                  </p:iterate>
                                  <p:childTnLst>
                                    <p:set>
                                      <p:cBhvr>
                                        <p:cTn id="9" fill="hold"/>
                                        <p:tgtEl>
                                          <p:spTgt spid="189"/>
                                        </p:tgtEl>
                                        <p:attrNameLst>
                                          <p:attrName>style.visibility</p:attrName>
                                        </p:attrNameLst>
                                      </p:cBhvr>
                                      <p:to>
                                        <p:strVal val="visible"/>
                                      </p:to>
                                    </p:set>
                                  </p:childTnLst>
                                </p:cTn>
                              </p:par>
                            </p:childTnLst>
                          </p:cTn>
                        </p:par>
                        <p:par>
                          <p:cTn id="10" fill="hold">
                            <p:stCondLst>
                              <p:cond delay="0"/>
                            </p:stCondLst>
                            <p:childTnLst>
                              <p:par>
                                <p:cTn id="11" presetID="22" presetClass="exit" presetSubtype="8" fill="hold" grpId="1" nodeType="afterEffect">
                                  <p:stCondLst>
                                    <p:cond delay="0"/>
                                  </p:stCondLst>
                                  <p:iterate>
                                    <p:tmAbs val="0"/>
                                  </p:iterate>
                                  <p:childTnLst>
                                    <p:animEffect transition="out" filter="wipe(left)">
                                      <p:cBhvr>
                                        <p:cTn id="12" dur="0" fill="hold"/>
                                        <p:tgtEl>
                                          <p:spTgt spid="185"/>
                                        </p:tgtEl>
                                      </p:cBhvr>
                                    </p:animEffect>
                                    <p:set>
                                      <p:cBhvr>
                                        <p:cTn id="13" fill="hold">
                                          <p:stCondLst>
                                            <p:cond delay="0"/>
                                          </p:stCondLst>
                                        </p:cTn>
                                        <p:tgtEl>
                                          <p:spTgt spid="185"/>
                                        </p:tgtEl>
                                        <p:attrNameLst>
                                          <p:attrName>style.visibility</p:attrName>
                                        </p:attrNameLst>
                                      </p:cBhvr>
                                      <p:to>
                                        <p:strVal val="hidden"/>
                                      </p:to>
                                    </p:set>
                                  </p:childTnLst>
                                </p:cTn>
                              </p:par>
                            </p:childTnLst>
                          </p:cTn>
                        </p:par>
                        <p:par>
                          <p:cTn id="14" fill="hold">
                            <p:stCondLst>
                              <p:cond delay="0"/>
                            </p:stCondLst>
                            <p:childTnLst>
                              <p:par>
                                <p:cTn id="15" presetID="1" presetClass="exit" presetSubtype="0" fill="hold" grpId="1" nodeType="afterEffect">
                                  <p:stCondLst>
                                    <p:cond delay="0"/>
                                  </p:stCondLst>
                                  <p:iterate>
                                    <p:tmAbs val="0"/>
                                  </p:iterate>
                                  <p:childTnLst>
                                    <p:set>
                                      <p:cBhvr>
                                        <p:cTn id="16" fill="hold">
                                          <p:stCondLst>
                                            <p:cond delay="0"/>
                                          </p:stCondLst>
                                        </p:cTn>
                                        <p:tgtEl>
                                          <p:spTgt spid="18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5" grpId="0" animBg="1" advAuto="0"/>
      <p:bldP spid="185" grpId="1" animBg="1" advAuto="0"/>
      <p:bldP spid="189" grpId="0" animBg="1" advAuto="0"/>
      <p:bldP spid="189" grpId="1"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 name="What Exactly AI Is?"/>
          <p:cNvSpPr txBox="1">
            <a:spLocks noGrp="1"/>
          </p:cNvSpPr>
          <p:nvPr>
            <p:ph type="title"/>
          </p:nvPr>
        </p:nvSpPr>
        <p:spPr>
          <a:xfrm>
            <a:off x="1100666" y="338666"/>
            <a:ext cx="10464801" cy="2013414"/>
          </a:xfrm>
          <a:prstGeom prst="rect">
            <a:avLst/>
          </a:prstGeom>
        </p:spPr>
        <p:txBody>
          <a:bodyPr/>
          <a:lstStyle/>
          <a:p>
            <a:pPr>
              <a:defRPr sz="5000"/>
            </a:pPr>
            <a:r>
              <a:rPr lang="tr-TR" dirty="0" smtClean="0"/>
              <a:t>Suni Tohumlama </a:t>
            </a:r>
            <a:r>
              <a:rPr lang="tr-TR" dirty="0"/>
              <a:t>T</a:t>
            </a:r>
            <a:r>
              <a:rPr lang="tr-TR" dirty="0" smtClean="0"/>
              <a:t>am </a:t>
            </a:r>
            <a:r>
              <a:rPr lang="tr-TR" dirty="0"/>
              <a:t>O</a:t>
            </a:r>
            <a:r>
              <a:rPr lang="tr-TR" dirty="0" smtClean="0"/>
              <a:t>larak Nedir</a:t>
            </a:r>
            <a:r>
              <a:rPr dirty="0" smtClean="0"/>
              <a:t>?</a:t>
            </a:r>
            <a:endParaRPr dirty="0"/>
          </a:p>
        </p:txBody>
      </p:sp>
      <p:sp>
        <p:nvSpPr>
          <p:cNvPr id="188" name="Artificial insemination (AI) is the placing of sperm in the reproductive tract of a female by means other than that of the natural breeding process."/>
          <p:cNvSpPr txBox="1">
            <a:spLocks noGrp="1"/>
          </p:cNvSpPr>
          <p:nvPr>
            <p:ph type="body" idx="1"/>
          </p:nvPr>
        </p:nvSpPr>
        <p:spPr>
          <a:xfrm>
            <a:off x="1597387" y="3097161"/>
            <a:ext cx="9626135" cy="3791811"/>
          </a:xfrm>
          <a:prstGeom prst="rect">
            <a:avLst/>
          </a:prstGeom>
        </p:spPr>
        <p:txBody>
          <a:bodyPr>
            <a:normAutofit fontScale="92500" lnSpcReduction="20000"/>
          </a:bodyPr>
          <a:lstStyle>
            <a:lvl1pPr marL="0" indent="0">
              <a:spcBef>
                <a:spcPts val="0"/>
              </a:spcBef>
              <a:buSzTx/>
              <a:buFontTx/>
              <a:buNone/>
              <a:defRPr sz="3600"/>
            </a:lvl1pPr>
          </a:lstStyle>
          <a:p>
            <a:pPr marL="571500" indent="-571500">
              <a:buFont typeface="Arial" panose="020B0604020202020204" pitchFamily="34" charset="0"/>
              <a:buChar char="•"/>
            </a:pPr>
            <a:r>
              <a:rPr lang="tr-TR" dirty="0" smtClean="0"/>
              <a:t>Teknik</a:t>
            </a:r>
            <a:r>
              <a:rPr lang="tr-TR" dirty="0"/>
              <a:t>, özellikle en yüksek genetik değere sahip erkekleri tanımlamak için iyi bilinen yöntemlerdir</a:t>
            </a:r>
            <a:r>
              <a:rPr lang="tr-TR" dirty="0" smtClean="0"/>
              <a:t>.</a:t>
            </a:r>
          </a:p>
          <a:p>
            <a:pPr marL="571500" indent="-571500">
              <a:buFont typeface="Arial" panose="020B0604020202020204" pitchFamily="34" charset="0"/>
              <a:buChar char="•"/>
            </a:pPr>
            <a:endParaRPr lang="tr-TR" dirty="0" smtClean="0"/>
          </a:p>
          <a:p>
            <a:pPr marL="571500" indent="-571500">
              <a:buFont typeface="Arial" panose="020B0604020202020204" pitchFamily="34" charset="0"/>
              <a:buChar char="•"/>
            </a:pPr>
            <a:r>
              <a:rPr lang="tr-TR" dirty="0" smtClean="0"/>
              <a:t>ST, </a:t>
            </a:r>
            <a:r>
              <a:rPr lang="tr-TR" dirty="0"/>
              <a:t>özellikle yoğun üretim sistemlerinde süt, </a:t>
            </a:r>
            <a:r>
              <a:rPr lang="tr-TR" dirty="0" smtClean="0"/>
              <a:t>yün </a:t>
            </a:r>
            <a:r>
              <a:rPr lang="tr-TR" dirty="0"/>
              <a:t>ve et üretimini </a:t>
            </a:r>
            <a:r>
              <a:rPr lang="tr-TR" dirty="0" smtClean="0"/>
              <a:t>iyileştirmek, üremeyi </a:t>
            </a:r>
            <a:r>
              <a:rPr lang="tr-TR" dirty="0"/>
              <a:t>ve </a:t>
            </a:r>
            <a:r>
              <a:rPr lang="tr-TR" dirty="0" err="1" smtClean="0"/>
              <a:t>progeny</a:t>
            </a:r>
            <a:r>
              <a:rPr lang="tr-TR" dirty="0" smtClean="0"/>
              <a:t> testinin doğruluğunu </a:t>
            </a:r>
            <a:r>
              <a:rPr lang="tr-TR" dirty="0"/>
              <a:t>kontrol etmek için küçükbaş hayvan yetiştiriciliğinde önemli bir role sahiptir,</a:t>
            </a:r>
            <a:endParaRPr dirty="0"/>
          </a:p>
        </p:txBody>
      </p:sp>
    </p:spTree>
    <p:extLst>
      <p:ext uri="{BB962C8B-B14F-4D97-AF65-F5344CB8AC3E}">
        <p14:creationId xmlns:p14="http://schemas.microsoft.com/office/powerpoint/2010/main" val="2212438126"/>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100"/>
                                  </p:iterate>
                                  <p:childTnLst>
                                    <p:set>
                                      <p:cBhvr>
                                        <p:cTn id="6" fill="hold"/>
                                        <p:tgtEl>
                                          <p:spTgt spid="1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 grpId="0"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Why AI?"/>
          <p:cNvSpPr txBox="1">
            <a:spLocks noGrp="1"/>
          </p:cNvSpPr>
          <p:nvPr>
            <p:ph type="title"/>
          </p:nvPr>
        </p:nvSpPr>
        <p:spPr>
          <a:xfrm>
            <a:off x="1338042" y="981853"/>
            <a:ext cx="10464800" cy="2540000"/>
          </a:xfrm>
          <a:prstGeom prst="rect">
            <a:avLst/>
          </a:prstGeom>
        </p:spPr>
        <p:txBody>
          <a:bodyPr/>
          <a:lstStyle>
            <a:lvl1pPr>
              <a:defRPr sz="5000"/>
            </a:lvl1pPr>
          </a:lstStyle>
          <a:p>
            <a:r>
              <a:rPr lang="tr-TR" dirty="0" smtClean="0"/>
              <a:t>Neden Suni Tohumlama</a:t>
            </a:r>
            <a:r>
              <a:rPr dirty="0" smtClean="0"/>
              <a:t>?</a:t>
            </a:r>
            <a:endParaRPr dirty="0"/>
          </a:p>
        </p:txBody>
      </p:sp>
      <p:sp>
        <p:nvSpPr>
          <p:cNvPr id="194" name="using the best males of the breed, herd…"/>
          <p:cNvSpPr txBox="1"/>
          <p:nvPr/>
        </p:nvSpPr>
        <p:spPr>
          <a:xfrm>
            <a:off x="1338042" y="3761357"/>
            <a:ext cx="9885481" cy="320087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469900" indent="-469900" algn="l">
              <a:spcBef>
                <a:spcPts val="1400"/>
              </a:spcBef>
              <a:buSzPct val="43000"/>
              <a:buBlip>
                <a:blip r:embed="rId3"/>
              </a:buBlip>
              <a:defRPr sz="2900"/>
            </a:pPr>
            <a:r>
              <a:rPr lang="tr-TR" dirty="0" smtClean="0"/>
              <a:t>En iyi erkekleri kullanmak</a:t>
            </a:r>
            <a:endParaRPr dirty="0"/>
          </a:p>
          <a:p>
            <a:pPr marL="469900" indent="-469900" algn="l">
              <a:spcBef>
                <a:spcPts val="1400"/>
              </a:spcBef>
              <a:buSzPct val="43000"/>
              <a:buBlip>
                <a:blip r:embed="rId3"/>
              </a:buBlip>
              <a:defRPr sz="2900"/>
            </a:pPr>
            <a:r>
              <a:rPr lang="tr-TR" dirty="0" smtClean="0"/>
              <a:t>Hayvanlar arasındaki hastalık geçişinin önlenmesi</a:t>
            </a:r>
            <a:endParaRPr dirty="0"/>
          </a:p>
          <a:p>
            <a:pPr marL="476250" indent="-476250" algn="l">
              <a:spcBef>
                <a:spcPts val="1400"/>
              </a:spcBef>
              <a:buSzPct val="100000"/>
              <a:buChar char="•"/>
              <a:defRPr sz="3000"/>
            </a:pPr>
            <a:r>
              <a:rPr lang="tr-TR" dirty="0" smtClean="0"/>
              <a:t>Çiftlikte ihtiyaç duyulan erkek hayvan sayısının azaltılması</a:t>
            </a:r>
            <a:endParaRPr dirty="0" smtClean="0"/>
          </a:p>
          <a:p>
            <a:pPr marL="476250" indent="-476250" algn="l">
              <a:buSzPct val="100000"/>
              <a:buChar char="•"/>
              <a:defRPr sz="3000"/>
            </a:pPr>
            <a:endParaRPr lang="tr-TR" dirty="0"/>
          </a:p>
          <a:p>
            <a:pPr marL="476250" indent="-476250" algn="l">
              <a:buSzPct val="100000"/>
              <a:buChar char="•"/>
              <a:defRPr sz="3000"/>
            </a:pPr>
            <a:endParaRPr dirty="0" smtClean="0"/>
          </a:p>
        </p:txBody>
      </p:sp>
      <p:sp>
        <p:nvSpPr>
          <p:cNvPr id="199" name="http://www.mega-milkers.info…"/>
          <p:cNvSpPr txBox="1"/>
          <p:nvPr/>
        </p:nvSpPr>
        <p:spPr>
          <a:xfrm>
            <a:off x="345019" y="9045703"/>
            <a:ext cx="12099127" cy="5114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l">
              <a:lnSpc>
                <a:spcPct val="117999"/>
              </a:lnSpc>
              <a:defRPr sz="1300">
                <a:solidFill>
                  <a:srgbClr val="CBC8C2"/>
                </a:solidFill>
                <a:latin typeface="Helvetica Neue"/>
                <a:ea typeface="Helvetica Neue"/>
                <a:cs typeface="Helvetica Neue"/>
                <a:sym typeface="Helvetica Neue"/>
              </a:defRPr>
            </a:pPr>
            <a:r>
              <a:t>http://www.mega-milkers.info</a:t>
            </a:r>
          </a:p>
          <a:p>
            <a:pPr algn="l">
              <a:lnSpc>
                <a:spcPct val="117999"/>
              </a:lnSpc>
              <a:defRPr sz="1300">
                <a:solidFill>
                  <a:srgbClr val="CBC8C2"/>
                </a:solidFill>
                <a:latin typeface="Helvetica Neue"/>
                <a:ea typeface="Helvetica Neue"/>
                <a:cs typeface="Helvetica Neue"/>
                <a:sym typeface="Helvetica Neue"/>
              </a:defRPr>
            </a:pPr>
            <a:r>
              <a:t>http://www.cnsp.caprinos.org.mx/biblioteca/foroscaprinos/presentacionesforoculiacannov2012/estrategiastecnologicasparalasprincipenferdeloscap.pdf</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type="lt">
                                    <p:tmAbs val="100"/>
                                  </p:iterate>
                                  <p:childTnLst>
                                    <p:set>
                                      <p:cBhvr>
                                        <p:cTn id="6" fill="hold"/>
                                        <p:tgtEl>
                                          <p:spTgt spid="194">
                                            <p:bg/>
                                          </p:spTgt>
                                        </p:tgtEl>
                                        <p:attrNameLst>
                                          <p:attrName>style.visibility</p:attrName>
                                        </p:attrNameLst>
                                      </p:cBhvr>
                                      <p:to>
                                        <p:strVal val="visible"/>
                                      </p:to>
                                    </p:set>
                                  </p:childTnLst>
                                </p:cTn>
                              </p:par>
                              <p:par>
                                <p:cTn id="7" presetID="1" presetClass="entr" presetSubtype="0" fill="hold" grpId="1" nodeType="withEffect">
                                  <p:stCondLst>
                                    <p:cond delay="0"/>
                                  </p:stCondLst>
                                  <p:iterate type="lt">
                                    <p:tmAbs val="100"/>
                                  </p:iterate>
                                  <p:childTnLst>
                                    <p:set>
                                      <p:cBhvr>
                                        <p:cTn id="8" fill="hold"/>
                                        <p:tgtEl>
                                          <p:spTgt spid="194">
                                            <p:txEl>
                                              <p:pRg st="0" end="0"/>
                                            </p:txEl>
                                          </p:spTgt>
                                        </p:tgtEl>
                                        <p:attrNameLst>
                                          <p:attrName>style.visibility</p:attrName>
                                        </p:attrNameLst>
                                      </p:cBhvr>
                                      <p:to>
                                        <p:strVal val="visible"/>
                                      </p:to>
                                    </p:set>
                                  </p:childTnLst>
                                </p:cTn>
                              </p:par>
                            </p:childTnLst>
                          </p:cTn>
                        </p:par>
                        <p:par>
                          <p:cTn id="9" fill="hold">
                            <p:stCondLst>
                              <p:cond delay="2200"/>
                            </p:stCondLst>
                            <p:childTnLst>
                              <p:par>
                                <p:cTn id="10" presetID="1" presetClass="entr" presetSubtype="0" fill="hold" grpId="1" nodeType="afterEffect">
                                  <p:stCondLst>
                                    <p:cond delay="0"/>
                                  </p:stCondLst>
                                  <p:iterate type="lt">
                                    <p:tmAbs val="100"/>
                                  </p:iterate>
                                  <p:childTnLst>
                                    <p:set>
                                      <p:cBhvr>
                                        <p:cTn id="11" fill="hold"/>
                                        <p:tgtEl>
                                          <p:spTgt spid="194">
                                            <p:txEl>
                                              <p:pRg st="1" end="1"/>
                                            </p:txEl>
                                          </p:spTgt>
                                        </p:tgtEl>
                                        <p:attrNameLst>
                                          <p:attrName>style.visibility</p:attrName>
                                        </p:attrNameLst>
                                      </p:cBhvr>
                                      <p:to>
                                        <p:strVal val="visible"/>
                                      </p:to>
                                    </p:set>
                                  </p:childTnLst>
                                </p:cTn>
                              </p:par>
                            </p:childTnLst>
                          </p:cTn>
                        </p:par>
                        <p:par>
                          <p:cTn id="12" fill="hold">
                            <p:stCondLst>
                              <p:cond delay="6600"/>
                            </p:stCondLst>
                            <p:childTnLst>
                              <p:par>
                                <p:cTn id="13" presetID="1" presetClass="entr" presetSubtype="0" fill="hold" grpId="1" nodeType="afterEffect">
                                  <p:stCondLst>
                                    <p:cond delay="0"/>
                                  </p:stCondLst>
                                  <p:iterate type="lt">
                                    <p:tmAbs val="100"/>
                                  </p:iterate>
                                  <p:childTnLst>
                                    <p:set>
                                      <p:cBhvr>
                                        <p:cTn id="14" fill="hold"/>
                                        <p:tgtEl>
                                          <p:spTgt spid="19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 grpId="1" build="p" bldLvl="5"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 name="images-4.jpg" descr="images-4.jpg"/>
          <p:cNvPicPr>
            <a:picLocks/>
          </p:cNvPicPr>
          <p:nvPr/>
        </p:nvPicPr>
        <p:blipFill>
          <a:blip r:embed="rId3"/>
          <a:stretch>
            <a:fillRect/>
          </a:stretch>
        </p:blipFill>
        <p:spPr>
          <a:xfrm>
            <a:off x="672565" y="1991345"/>
            <a:ext cx="5168677" cy="5102513"/>
          </a:xfrm>
          <a:prstGeom prst="rect">
            <a:avLst/>
          </a:prstGeom>
        </p:spPr>
      </p:pic>
      <p:pic>
        <p:nvPicPr>
          <p:cNvPr id="196" name="abortedfetis.jpg" descr="abortedfetis.jpg"/>
          <p:cNvPicPr>
            <a:picLocks/>
          </p:cNvPicPr>
          <p:nvPr/>
        </p:nvPicPr>
        <p:blipFill>
          <a:blip r:embed="rId4"/>
          <a:stretch>
            <a:fillRect/>
          </a:stretch>
        </p:blipFill>
        <p:spPr>
          <a:xfrm>
            <a:off x="6682799" y="1937420"/>
            <a:ext cx="5627481" cy="5240531"/>
          </a:xfrm>
          <a:prstGeom prst="rect">
            <a:avLst/>
          </a:prstGeom>
        </p:spPr>
      </p:pic>
      <p:sp>
        <p:nvSpPr>
          <p:cNvPr id="199" name="http://www.mega-milkers.info…"/>
          <p:cNvSpPr txBox="1"/>
          <p:nvPr/>
        </p:nvSpPr>
        <p:spPr>
          <a:xfrm>
            <a:off x="345019" y="9045703"/>
            <a:ext cx="12099127" cy="5114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l">
              <a:lnSpc>
                <a:spcPct val="117999"/>
              </a:lnSpc>
              <a:defRPr sz="1300">
                <a:solidFill>
                  <a:srgbClr val="CBC8C2"/>
                </a:solidFill>
                <a:latin typeface="Helvetica Neue"/>
                <a:ea typeface="Helvetica Neue"/>
                <a:cs typeface="Helvetica Neue"/>
                <a:sym typeface="Helvetica Neue"/>
              </a:defRPr>
            </a:pPr>
            <a:r>
              <a:t>http://www.mega-milkers.info</a:t>
            </a:r>
          </a:p>
          <a:p>
            <a:pPr algn="l">
              <a:lnSpc>
                <a:spcPct val="117999"/>
              </a:lnSpc>
              <a:defRPr sz="1300">
                <a:solidFill>
                  <a:srgbClr val="CBC8C2"/>
                </a:solidFill>
                <a:latin typeface="Helvetica Neue"/>
                <a:ea typeface="Helvetica Neue"/>
                <a:cs typeface="Helvetica Neue"/>
                <a:sym typeface="Helvetica Neue"/>
              </a:defRPr>
            </a:pPr>
            <a:r>
              <a:t>http://www.cnsp.caprinos.org.mx/biblioteca/foroscaprinos/presentacionesforoculiacannov2012/estrategiastecnologicasparalasprincipenferdeloscap.pdf</a:t>
            </a:r>
          </a:p>
        </p:txBody>
      </p:sp>
    </p:spTree>
    <p:extLst>
      <p:ext uri="{BB962C8B-B14F-4D97-AF65-F5344CB8AC3E}">
        <p14:creationId xmlns:p14="http://schemas.microsoft.com/office/powerpoint/2010/main" val="3252180796"/>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iterate>
                                    <p:tmAbs val="0"/>
                                  </p:iterate>
                                  <p:childTnLst>
                                    <p:set>
                                      <p:cBhvr>
                                        <p:cTn id="6" fill="hold"/>
                                        <p:tgtEl>
                                          <p:spTgt spid="195"/>
                                        </p:tgtEl>
                                        <p:attrNameLst>
                                          <p:attrName>style.visibility</p:attrName>
                                        </p:attrNameLst>
                                      </p:cBhvr>
                                      <p:to>
                                        <p:strVal val="visible"/>
                                      </p:to>
                                    </p:set>
                                    <p:anim calcmode="lin" valueType="num">
                                      <p:cBhvr>
                                        <p:cTn id="7" dur="500" fill="hold"/>
                                        <p:tgtEl>
                                          <p:spTgt spid="195"/>
                                        </p:tgtEl>
                                        <p:attrNameLst>
                                          <p:attrName>ppt_x</p:attrName>
                                        </p:attrNameLst>
                                      </p:cBhvr>
                                      <p:tavLst>
                                        <p:tav tm="0">
                                          <p:val>
                                            <p:strVal val="#ppt_x"/>
                                          </p:val>
                                        </p:tav>
                                        <p:tav tm="100000">
                                          <p:val>
                                            <p:strVal val="#ppt_x"/>
                                          </p:val>
                                        </p:tav>
                                      </p:tavLst>
                                    </p:anim>
                                    <p:anim calcmode="lin" valueType="num">
                                      <p:cBhvr>
                                        <p:cTn id="8" dur="500" fill="hold"/>
                                        <p:tgtEl>
                                          <p:spTgt spid="19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iterate>
                                    <p:tmAbs val="0"/>
                                  </p:iterate>
                                  <p:childTnLst>
                                    <p:set>
                                      <p:cBhvr>
                                        <p:cTn id="12" fill="hold">
                                          <p:stCondLst>
                                            <p:cond delay="0"/>
                                          </p:stCondLst>
                                        </p:cTn>
                                        <p:tgtEl>
                                          <p:spTgt spid="195"/>
                                        </p:tgtEl>
                                        <p:attrNameLst>
                                          <p:attrName>style.visibility</p:attrName>
                                        </p:attrNameLst>
                                      </p:cBhvr>
                                      <p:to>
                                        <p:strVal val="hidden"/>
                                      </p:to>
                                    </p:set>
                                  </p:childTnLst>
                                </p:cTn>
                              </p:par>
                            </p:childTnLst>
                          </p:cTn>
                        </p:par>
                        <p:par>
                          <p:cTn id="13" fill="hold">
                            <p:stCondLst>
                              <p:cond delay="0"/>
                            </p:stCondLst>
                            <p:childTnLst>
                              <p:par>
                                <p:cTn id="14" presetID="2" presetClass="entr" presetSubtype="1" fill="hold" grpId="0" nodeType="afterEffect">
                                  <p:stCondLst>
                                    <p:cond delay="0"/>
                                  </p:stCondLst>
                                  <p:iterate>
                                    <p:tmAbs val="0"/>
                                  </p:iterate>
                                  <p:childTnLst>
                                    <p:set>
                                      <p:cBhvr>
                                        <p:cTn id="15" fill="hold"/>
                                        <p:tgtEl>
                                          <p:spTgt spid="196"/>
                                        </p:tgtEl>
                                        <p:attrNameLst>
                                          <p:attrName>style.visibility</p:attrName>
                                        </p:attrNameLst>
                                      </p:cBhvr>
                                      <p:to>
                                        <p:strVal val="visible"/>
                                      </p:to>
                                    </p:set>
                                    <p:anim calcmode="lin" valueType="num">
                                      <p:cBhvr>
                                        <p:cTn id="16" dur="1500" fill="hold"/>
                                        <p:tgtEl>
                                          <p:spTgt spid="196"/>
                                        </p:tgtEl>
                                        <p:attrNameLst>
                                          <p:attrName>ppt_x</p:attrName>
                                        </p:attrNameLst>
                                      </p:cBhvr>
                                      <p:tavLst>
                                        <p:tav tm="0">
                                          <p:val>
                                            <p:strVal val="#ppt_x"/>
                                          </p:val>
                                        </p:tav>
                                        <p:tav tm="100000">
                                          <p:val>
                                            <p:strVal val="#ppt_x"/>
                                          </p:val>
                                        </p:tav>
                                      </p:tavLst>
                                    </p:anim>
                                    <p:anim calcmode="lin" valueType="num">
                                      <p:cBhvr>
                                        <p:cTn id="17" dur="1500" fill="hold"/>
                                        <p:tgtEl>
                                          <p:spTgt spid="196"/>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grpId="1" nodeType="clickEffect">
                                  <p:stCondLst>
                                    <p:cond delay="0"/>
                                  </p:stCondLst>
                                  <p:iterate>
                                    <p:tmAbs val="0"/>
                                  </p:iterate>
                                  <p:childTnLst>
                                    <p:set>
                                      <p:cBhvr>
                                        <p:cTn id="21" fill="hold">
                                          <p:stCondLst>
                                            <p:cond delay="0"/>
                                          </p:stCondLst>
                                        </p:cTn>
                                        <p:tgtEl>
                                          <p:spTgt spid="19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 grpId="0" animBg="1" advAuto="0"/>
      <p:bldP spid="195" grpId="1" animBg="1" advAuto="0"/>
      <p:bldP spid="196" grpId="0" animBg="1" advAuto="0"/>
      <p:bldP spid="196" grpId="1" animBg="1" advAuto="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Why AI?"/>
          <p:cNvSpPr txBox="1">
            <a:spLocks noGrp="1"/>
          </p:cNvSpPr>
          <p:nvPr>
            <p:ph type="title"/>
          </p:nvPr>
        </p:nvSpPr>
        <p:spPr>
          <a:xfrm>
            <a:off x="1681996" y="-522483"/>
            <a:ext cx="10464800" cy="2540000"/>
          </a:xfrm>
          <a:prstGeom prst="rect">
            <a:avLst/>
          </a:prstGeom>
        </p:spPr>
        <p:txBody>
          <a:bodyPr/>
          <a:lstStyle>
            <a:lvl1pPr>
              <a:defRPr sz="5000"/>
            </a:lvl1pPr>
          </a:lstStyle>
          <a:p>
            <a:r>
              <a:rPr lang="tr-TR" dirty="0" smtClean="0"/>
              <a:t>Neden Suni Tohumlama</a:t>
            </a:r>
            <a:r>
              <a:rPr dirty="0" smtClean="0"/>
              <a:t>?</a:t>
            </a:r>
            <a:endParaRPr dirty="0"/>
          </a:p>
        </p:txBody>
      </p:sp>
      <p:sp>
        <p:nvSpPr>
          <p:cNvPr id="194" name="using the best males of the breed, herd…"/>
          <p:cNvSpPr txBox="1"/>
          <p:nvPr/>
        </p:nvSpPr>
        <p:spPr>
          <a:xfrm>
            <a:off x="345019" y="2815417"/>
            <a:ext cx="12173803" cy="41242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469900" indent="-469900" algn="l">
              <a:spcBef>
                <a:spcPts val="1400"/>
              </a:spcBef>
              <a:buSzPct val="43000"/>
              <a:buBlip>
                <a:blip r:embed="rId3"/>
              </a:buBlip>
              <a:defRPr sz="2900"/>
            </a:pPr>
            <a:r>
              <a:rPr lang="tr-TR" dirty="0" smtClean="0"/>
              <a:t>En iyi erkekleri kullanma yeteneği,</a:t>
            </a:r>
          </a:p>
          <a:p>
            <a:pPr marL="469900" indent="-469900" algn="l">
              <a:spcBef>
                <a:spcPts val="1400"/>
              </a:spcBef>
              <a:buSzPct val="43000"/>
              <a:buBlip>
                <a:blip r:embed="rId3"/>
              </a:buBlip>
              <a:defRPr sz="2900"/>
            </a:pPr>
            <a:r>
              <a:rPr lang="tr-TR" dirty="0" smtClean="0"/>
              <a:t>Çiftlikteki </a:t>
            </a:r>
            <a:r>
              <a:rPr lang="tr-TR" dirty="0"/>
              <a:t>üretim özelliklerinin </a:t>
            </a:r>
            <a:r>
              <a:rPr lang="tr-TR" dirty="0" smtClean="0"/>
              <a:t>iyileştirilmesi,</a:t>
            </a:r>
            <a:endParaRPr lang="tr-TR" dirty="0"/>
          </a:p>
          <a:p>
            <a:pPr marL="469900" indent="-469900" algn="l">
              <a:spcBef>
                <a:spcPts val="1400"/>
              </a:spcBef>
              <a:buSzPct val="43000"/>
              <a:buBlip>
                <a:blip r:embed="rId3"/>
              </a:buBlip>
              <a:defRPr sz="2900"/>
            </a:pPr>
            <a:r>
              <a:rPr lang="tr-TR" dirty="0" smtClean="0"/>
              <a:t>Belirli bireyleri eşleme yeteneği,</a:t>
            </a:r>
            <a:endParaRPr lang="tr-TR" dirty="0"/>
          </a:p>
          <a:p>
            <a:pPr marL="469900" indent="-469900" algn="l">
              <a:spcBef>
                <a:spcPts val="1400"/>
              </a:spcBef>
              <a:buSzPct val="43000"/>
              <a:buBlip>
                <a:blip r:embed="rId3"/>
              </a:buBlip>
              <a:defRPr sz="2900"/>
            </a:pPr>
            <a:r>
              <a:rPr lang="tr-TR" dirty="0" smtClean="0"/>
              <a:t>Çiftliklerde </a:t>
            </a:r>
            <a:r>
              <a:rPr lang="tr-TR" dirty="0"/>
              <a:t>ihtiyaç duyulan </a:t>
            </a:r>
            <a:r>
              <a:rPr lang="tr-TR" dirty="0" smtClean="0"/>
              <a:t>erkek hayvan sayısının azaltılması,</a:t>
            </a:r>
            <a:endParaRPr lang="tr-TR" dirty="0"/>
          </a:p>
          <a:p>
            <a:pPr marL="469900" indent="-469900" algn="l">
              <a:spcBef>
                <a:spcPts val="1400"/>
              </a:spcBef>
              <a:buSzPct val="43000"/>
              <a:buBlip>
                <a:blip r:embed="rId3"/>
              </a:buBlip>
              <a:defRPr sz="2900"/>
            </a:pPr>
            <a:r>
              <a:rPr lang="tr-TR" dirty="0"/>
              <a:t>genç değiştirme için artan genetik; ve</a:t>
            </a:r>
          </a:p>
          <a:p>
            <a:pPr marL="469900" indent="-469900" algn="l">
              <a:spcBef>
                <a:spcPts val="1400"/>
              </a:spcBef>
              <a:buSzPct val="43000"/>
              <a:buBlip>
                <a:blip r:embed="rId3"/>
              </a:buBlip>
              <a:defRPr sz="2900"/>
            </a:pPr>
            <a:r>
              <a:rPr lang="tr-TR" dirty="0" err="1" smtClean="0"/>
              <a:t>Östrus</a:t>
            </a:r>
            <a:r>
              <a:rPr lang="tr-TR" dirty="0" smtClean="0"/>
              <a:t> </a:t>
            </a:r>
            <a:r>
              <a:rPr lang="tr-TR" dirty="0"/>
              <a:t>senkronizasyonu ile </a:t>
            </a:r>
            <a:r>
              <a:rPr lang="tr-TR" dirty="0" smtClean="0"/>
              <a:t>birlikte daha </a:t>
            </a:r>
            <a:r>
              <a:rPr lang="tr-TR" dirty="0"/>
              <a:t>kısa bir buzağılama mevsimi elde edilebilir</a:t>
            </a:r>
            <a:r>
              <a:rPr lang="tr-TR" dirty="0" smtClean="0"/>
              <a:t>.</a:t>
            </a:r>
            <a:endParaRPr lang="tr-TR" dirty="0"/>
          </a:p>
        </p:txBody>
      </p:sp>
      <p:sp>
        <p:nvSpPr>
          <p:cNvPr id="199" name="http://www.mega-milkers.info…"/>
          <p:cNvSpPr txBox="1"/>
          <p:nvPr/>
        </p:nvSpPr>
        <p:spPr>
          <a:xfrm>
            <a:off x="345019" y="9045703"/>
            <a:ext cx="12099127" cy="5114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l">
              <a:lnSpc>
                <a:spcPct val="117999"/>
              </a:lnSpc>
              <a:defRPr sz="1300">
                <a:solidFill>
                  <a:srgbClr val="CBC8C2"/>
                </a:solidFill>
                <a:latin typeface="Helvetica Neue"/>
                <a:ea typeface="Helvetica Neue"/>
                <a:cs typeface="Helvetica Neue"/>
                <a:sym typeface="Helvetica Neue"/>
              </a:defRPr>
            </a:pPr>
            <a:r>
              <a:t>http://www.mega-milkers.info</a:t>
            </a:r>
          </a:p>
          <a:p>
            <a:pPr algn="l">
              <a:lnSpc>
                <a:spcPct val="117999"/>
              </a:lnSpc>
              <a:defRPr sz="1300">
                <a:solidFill>
                  <a:srgbClr val="CBC8C2"/>
                </a:solidFill>
                <a:latin typeface="Helvetica Neue"/>
                <a:ea typeface="Helvetica Neue"/>
                <a:cs typeface="Helvetica Neue"/>
                <a:sym typeface="Helvetica Neue"/>
              </a:defRPr>
            </a:pPr>
            <a:r>
              <a:t>http://www.cnsp.caprinos.org.mx/biblioteca/foroscaprinos/presentacionesforoculiacannov2012/estrategiastecnologicasparalasprincipenferdeloscap.pdf</a:t>
            </a:r>
          </a:p>
        </p:txBody>
      </p:sp>
    </p:spTree>
    <p:extLst>
      <p:ext uri="{BB962C8B-B14F-4D97-AF65-F5344CB8AC3E}">
        <p14:creationId xmlns:p14="http://schemas.microsoft.com/office/powerpoint/2010/main" val="3010632423"/>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100"/>
                                  </p:iterate>
                                  <p:childTnLst>
                                    <p:set>
                                      <p:cBhvr>
                                        <p:cTn id="6" fill="hold"/>
                                        <p:tgtEl>
                                          <p:spTgt spid="194">
                                            <p:bg/>
                                          </p:spTgt>
                                        </p:tgtEl>
                                        <p:attrNameLst>
                                          <p:attrName>style.visibility</p:attrName>
                                        </p:attrNameLst>
                                      </p:cBhvr>
                                      <p:to>
                                        <p:strVal val="visible"/>
                                      </p:to>
                                    </p:set>
                                  </p:childTnLst>
                                </p:cTn>
                              </p:par>
                              <p:par>
                                <p:cTn id="7" presetID="1" presetClass="entr" presetSubtype="0" fill="hold" grpId="0" nodeType="withEffect">
                                  <p:stCondLst>
                                    <p:cond delay="0"/>
                                  </p:stCondLst>
                                  <p:iterate type="lt">
                                    <p:tmAbs val="100"/>
                                  </p:iterate>
                                  <p:childTnLst>
                                    <p:set>
                                      <p:cBhvr>
                                        <p:cTn id="8" fill="hold"/>
                                        <p:tgtEl>
                                          <p:spTgt spid="194">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iterate type="lt">
                                    <p:tmAbs val="100"/>
                                  </p:iterate>
                                  <p:childTnLst>
                                    <p:set>
                                      <p:cBhvr>
                                        <p:cTn id="10" fill="hold"/>
                                        <p:tgtEl>
                                          <p:spTgt spid="194">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iterate type="lt">
                                    <p:tmAbs val="100"/>
                                  </p:iterate>
                                  <p:childTnLst>
                                    <p:set>
                                      <p:cBhvr>
                                        <p:cTn id="12" fill="hold"/>
                                        <p:tgtEl>
                                          <p:spTgt spid="19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iterate type="lt">
                                    <p:tmAbs val="100"/>
                                  </p:iterate>
                                  <p:childTnLst>
                                    <p:set>
                                      <p:cBhvr>
                                        <p:cTn id="14" fill="hold"/>
                                        <p:tgtEl>
                                          <p:spTgt spid="194">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iterate type="lt">
                                    <p:tmAbs val="100"/>
                                  </p:iterate>
                                  <p:childTnLst>
                                    <p:set>
                                      <p:cBhvr>
                                        <p:cTn id="16" fill="hold"/>
                                        <p:tgtEl>
                                          <p:spTgt spid="194">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iterate type="lt">
                                    <p:tmAbs val="100"/>
                                  </p:iterate>
                                  <p:childTnLst>
                                    <p:set>
                                      <p:cBhvr>
                                        <p:cTn id="18" fill="hold"/>
                                        <p:tgtEl>
                                          <p:spTgt spid="19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 grpId="0" build="p" bldLvl="5"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 name="Why AI?"/>
          <p:cNvSpPr txBox="1">
            <a:spLocks noGrp="1"/>
          </p:cNvSpPr>
          <p:nvPr>
            <p:ph type="title"/>
          </p:nvPr>
        </p:nvSpPr>
        <p:spPr>
          <a:xfrm>
            <a:off x="1681996" y="-40944"/>
            <a:ext cx="10464800" cy="1641599"/>
          </a:xfrm>
          <a:prstGeom prst="rect">
            <a:avLst/>
          </a:prstGeom>
        </p:spPr>
        <p:txBody>
          <a:bodyPr/>
          <a:lstStyle>
            <a:lvl1pPr>
              <a:defRPr sz="5000"/>
            </a:lvl1pPr>
          </a:lstStyle>
          <a:p>
            <a:r>
              <a:rPr lang="tr-TR" dirty="0"/>
              <a:t>Fakat, üreticilerin ST programlarına karşı birçok argümanı vardır;</a:t>
            </a:r>
          </a:p>
        </p:txBody>
      </p:sp>
      <p:sp>
        <p:nvSpPr>
          <p:cNvPr id="194" name="using the best males of the breed, herd…"/>
          <p:cNvSpPr txBox="1"/>
          <p:nvPr/>
        </p:nvSpPr>
        <p:spPr>
          <a:xfrm>
            <a:off x="345019" y="1826966"/>
            <a:ext cx="12173803" cy="6627455"/>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nchor="ctr">
            <a:spAutoFit/>
          </a:bodyPr>
          <a:lstStyle/>
          <a:p>
            <a:pPr marL="469900" indent="-469900" algn="l">
              <a:spcBef>
                <a:spcPts val="1400"/>
              </a:spcBef>
              <a:buSzPct val="43000"/>
              <a:buBlip>
                <a:blip r:embed="rId3"/>
              </a:buBlip>
              <a:defRPr sz="2900"/>
            </a:pPr>
            <a:r>
              <a:rPr lang="tr-TR" dirty="0" smtClean="0"/>
              <a:t>ST </a:t>
            </a:r>
            <a:r>
              <a:rPr lang="tr-TR" dirty="0"/>
              <a:t>prosedürlerini uygulamak için zamanları yok,</a:t>
            </a:r>
          </a:p>
          <a:p>
            <a:pPr marL="469900" indent="-469900" algn="l">
              <a:spcBef>
                <a:spcPts val="1400"/>
              </a:spcBef>
              <a:buSzPct val="43000"/>
              <a:buBlip>
                <a:blip r:embed="rId3"/>
              </a:buBlip>
              <a:defRPr sz="2900"/>
            </a:pPr>
            <a:r>
              <a:rPr lang="tr-TR" dirty="0" smtClean="0"/>
              <a:t>Ek </a:t>
            </a:r>
            <a:r>
              <a:rPr lang="tr-TR" dirty="0"/>
              <a:t>bir emeğe ve bir programın uygulama maliyetine ihtiyaç </a:t>
            </a:r>
            <a:r>
              <a:rPr lang="tr-TR" dirty="0" smtClean="0"/>
              <a:t>duyma,</a:t>
            </a:r>
            <a:endParaRPr lang="tr-TR" dirty="0"/>
          </a:p>
          <a:p>
            <a:pPr marL="469900" indent="-469900" algn="l">
              <a:spcBef>
                <a:spcPts val="1400"/>
              </a:spcBef>
              <a:buSzPct val="43000"/>
              <a:buBlip>
                <a:blip r:embed="rId3"/>
              </a:buBlip>
              <a:defRPr sz="2900"/>
            </a:pPr>
            <a:r>
              <a:rPr lang="tr-TR" dirty="0" smtClean="0"/>
              <a:t>Tipik olarak </a:t>
            </a:r>
            <a:r>
              <a:rPr lang="tr-TR" dirty="0"/>
              <a:t>bir </a:t>
            </a:r>
            <a:r>
              <a:rPr lang="tr-TR" dirty="0" smtClean="0"/>
              <a:t>ST programı, </a:t>
            </a:r>
            <a:r>
              <a:rPr lang="tr-TR" dirty="0"/>
              <a:t>sürünün daha yoğun yönetimini gerektirir. </a:t>
            </a:r>
            <a:endParaRPr lang="tr-TR" dirty="0" smtClean="0"/>
          </a:p>
          <a:p>
            <a:pPr marL="469900" indent="-469900" algn="l">
              <a:spcBef>
                <a:spcPts val="1400"/>
              </a:spcBef>
              <a:buSzPct val="43000"/>
              <a:buBlip>
                <a:blip r:embed="rId3"/>
              </a:buBlip>
              <a:defRPr sz="2900"/>
            </a:pPr>
            <a:r>
              <a:rPr lang="tr-TR" dirty="0" smtClean="0"/>
              <a:t>Beslenme programı (iyi vücut kondisyonu),</a:t>
            </a:r>
            <a:endParaRPr lang="tr-TR" dirty="0"/>
          </a:p>
          <a:p>
            <a:pPr marL="469900" indent="-469900" algn="l">
              <a:spcBef>
                <a:spcPts val="1400"/>
              </a:spcBef>
              <a:buSzPct val="43000"/>
              <a:buBlip>
                <a:blip r:embed="rId3"/>
              </a:buBlip>
              <a:defRPr sz="2900"/>
            </a:pPr>
            <a:r>
              <a:rPr lang="tr-TR" dirty="0" smtClean="0"/>
              <a:t>Düzenli </a:t>
            </a:r>
            <a:r>
              <a:rPr lang="tr-TR" dirty="0"/>
              <a:t>kayıtlar,</a:t>
            </a:r>
          </a:p>
          <a:p>
            <a:pPr marL="469900" indent="-469900" algn="l">
              <a:spcBef>
                <a:spcPts val="1400"/>
              </a:spcBef>
              <a:buSzPct val="43000"/>
              <a:buBlip>
                <a:blip r:embed="rId3"/>
              </a:buBlip>
              <a:defRPr sz="2900"/>
            </a:pPr>
            <a:r>
              <a:rPr lang="tr-TR" dirty="0" smtClean="0"/>
              <a:t>Etkili </a:t>
            </a:r>
            <a:r>
              <a:rPr lang="tr-TR" dirty="0"/>
              <a:t>sürü sağlığı programı,</a:t>
            </a:r>
          </a:p>
          <a:p>
            <a:pPr marL="469900" indent="-469900" algn="l">
              <a:spcBef>
                <a:spcPts val="1400"/>
              </a:spcBef>
              <a:buSzPct val="43000"/>
              <a:buBlip>
                <a:blip r:embed="rId3"/>
              </a:buBlip>
              <a:defRPr sz="2900"/>
            </a:pPr>
            <a:r>
              <a:rPr lang="tr-TR" dirty="0" smtClean="0"/>
              <a:t>Yeterli çalışma </a:t>
            </a:r>
            <a:r>
              <a:rPr lang="tr-TR" dirty="0"/>
              <a:t>tesisleri,</a:t>
            </a:r>
          </a:p>
          <a:p>
            <a:pPr marL="469900" indent="-469900" algn="l">
              <a:spcBef>
                <a:spcPts val="1400"/>
              </a:spcBef>
              <a:buSzPct val="43000"/>
              <a:buBlip>
                <a:blip r:embed="rId3"/>
              </a:buBlip>
              <a:defRPr sz="2900"/>
            </a:pPr>
            <a:r>
              <a:rPr lang="tr-TR" dirty="0" smtClean="0"/>
              <a:t>Doğru </a:t>
            </a:r>
            <a:r>
              <a:rPr lang="tr-TR" dirty="0" err="1"/>
              <a:t>östrus</a:t>
            </a:r>
            <a:r>
              <a:rPr lang="tr-TR" dirty="0"/>
              <a:t> tespiti ve</a:t>
            </a:r>
          </a:p>
          <a:p>
            <a:pPr marL="469900" indent="-469900" algn="l">
              <a:spcBef>
                <a:spcPts val="1400"/>
              </a:spcBef>
              <a:buSzPct val="43000"/>
              <a:buBlip>
                <a:blip r:embed="rId3"/>
              </a:buBlip>
              <a:defRPr sz="2900"/>
            </a:pPr>
            <a:r>
              <a:rPr lang="tr-TR" dirty="0" smtClean="0"/>
              <a:t>İyi </a:t>
            </a:r>
            <a:r>
              <a:rPr lang="tr-TR" dirty="0"/>
              <a:t>eğitilmiş bir </a:t>
            </a:r>
            <a:r>
              <a:rPr lang="tr-TR" dirty="0" smtClean="0"/>
              <a:t>ST </a:t>
            </a:r>
            <a:r>
              <a:rPr lang="tr-TR" dirty="0"/>
              <a:t>teknisyeni.</a:t>
            </a:r>
          </a:p>
          <a:p>
            <a:pPr marL="469900" indent="-469900" algn="l">
              <a:spcBef>
                <a:spcPts val="1400"/>
              </a:spcBef>
              <a:buSzPct val="43000"/>
              <a:buBlip>
                <a:blip r:embed="rId3"/>
              </a:buBlip>
              <a:defRPr sz="2900"/>
            </a:pPr>
            <a:r>
              <a:rPr lang="tr-TR" dirty="0"/>
              <a:t>Bu alanlardan bir veya daha </a:t>
            </a:r>
            <a:r>
              <a:rPr lang="tr-TR" dirty="0" smtClean="0"/>
              <a:t>fazlasındaki </a:t>
            </a:r>
            <a:r>
              <a:rPr lang="tr-TR" dirty="0"/>
              <a:t>kötü </a:t>
            </a:r>
            <a:r>
              <a:rPr lang="tr-TR" dirty="0" smtClean="0"/>
              <a:t>yönetim, </a:t>
            </a:r>
            <a:r>
              <a:rPr lang="tr-TR" dirty="0"/>
              <a:t>düşük başarı oranlarıyla sonuçlanabilir.</a:t>
            </a:r>
          </a:p>
        </p:txBody>
      </p:sp>
      <p:sp>
        <p:nvSpPr>
          <p:cNvPr id="199" name="http://www.mega-milkers.info…"/>
          <p:cNvSpPr txBox="1"/>
          <p:nvPr/>
        </p:nvSpPr>
        <p:spPr>
          <a:xfrm>
            <a:off x="345019" y="9045703"/>
            <a:ext cx="12099127" cy="5114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l">
              <a:lnSpc>
                <a:spcPct val="117999"/>
              </a:lnSpc>
              <a:defRPr sz="1300">
                <a:solidFill>
                  <a:srgbClr val="CBC8C2"/>
                </a:solidFill>
                <a:latin typeface="Helvetica Neue"/>
                <a:ea typeface="Helvetica Neue"/>
                <a:cs typeface="Helvetica Neue"/>
                <a:sym typeface="Helvetica Neue"/>
              </a:defRPr>
            </a:pPr>
            <a:r>
              <a:t>http://www.mega-milkers.info</a:t>
            </a:r>
          </a:p>
          <a:p>
            <a:pPr algn="l">
              <a:lnSpc>
                <a:spcPct val="117999"/>
              </a:lnSpc>
              <a:defRPr sz="1300">
                <a:solidFill>
                  <a:srgbClr val="CBC8C2"/>
                </a:solidFill>
                <a:latin typeface="Helvetica Neue"/>
                <a:ea typeface="Helvetica Neue"/>
                <a:cs typeface="Helvetica Neue"/>
                <a:sym typeface="Helvetica Neue"/>
              </a:defRPr>
            </a:pPr>
            <a:r>
              <a:t>http://www.cnsp.caprinos.org.mx/biblioteca/foroscaprinos/presentacionesforoculiacannov2012/estrategiastecnologicasparalasprincipenferdeloscap.pdf</a:t>
            </a:r>
          </a:p>
        </p:txBody>
      </p:sp>
    </p:spTree>
    <p:extLst>
      <p:ext uri="{BB962C8B-B14F-4D97-AF65-F5344CB8AC3E}">
        <p14:creationId xmlns:p14="http://schemas.microsoft.com/office/powerpoint/2010/main" val="680889689"/>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lt">
                                    <p:tmAbs val="100"/>
                                  </p:iterate>
                                  <p:childTnLst>
                                    <p:set>
                                      <p:cBhvr>
                                        <p:cTn id="6" fill="hold"/>
                                        <p:tgtEl>
                                          <p:spTgt spid="194">
                                            <p:bg/>
                                          </p:spTgt>
                                        </p:tgtEl>
                                        <p:attrNameLst>
                                          <p:attrName>style.visibility</p:attrName>
                                        </p:attrNameLst>
                                      </p:cBhvr>
                                      <p:to>
                                        <p:strVal val="visible"/>
                                      </p:to>
                                    </p:set>
                                  </p:childTnLst>
                                </p:cTn>
                              </p:par>
                              <p:par>
                                <p:cTn id="7" presetID="1" presetClass="entr" presetSubtype="0" fill="hold" grpId="0" nodeType="withEffect">
                                  <p:stCondLst>
                                    <p:cond delay="0"/>
                                  </p:stCondLst>
                                  <p:iterate type="lt">
                                    <p:tmAbs val="100"/>
                                  </p:iterate>
                                  <p:childTnLst>
                                    <p:set>
                                      <p:cBhvr>
                                        <p:cTn id="8" fill="hold"/>
                                        <p:tgtEl>
                                          <p:spTgt spid="194">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iterate type="lt">
                                    <p:tmAbs val="100"/>
                                  </p:iterate>
                                  <p:childTnLst>
                                    <p:set>
                                      <p:cBhvr>
                                        <p:cTn id="10" fill="hold"/>
                                        <p:tgtEl>
                                          <p:spTgt spid="194">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iterate type="lt">
                                    <p:tmAbs val="100"/>
                                  </p:iterate>
                                  <p:childTnLst>
                                    <p:set>
                                      <p:cBhvr>
                                        <p:cTn id="12" fill="hold"/>
                                        <p:tgtEl>
                                          <p:spTgt spid="19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iterate type="lt">
                                    <p:tmAbs val="100"/>
                                  </p:iterate>
                                  <p:childTnLst>
                                    <p:set>
                                      <p:cBhvr>
                                        <p:cTn id="14" fill="hold"/>
                                        <p:tgtEl>
                                          <p:spTgt spid="194">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iterate type="lt">
                                    <p:tmAbs val="100"/>
                                  </p:iterate>
                                  <p:childTnLst>
                                    <p:set>
                                      <p:cBhvr>
                                        <p:cTn id="16" fill="hold"/>
                                        <p:tgtEl>
                                          <p:spTgt spid="194">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iterate type="lt">
                                    <p:tmAbs val="100"/>
                                  </p:iterate>
                                  <p:childTnLst>
                                    <p:set>
                                      <p:cBhvr>
                                        <p:cTn id="18" fill="hold"/>
                                        <p:tgtEl>
                                          <p:spTgt spid="194">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iterate type="lt">
                                    <p:tmAbs val="100"/>
                                  </p:iterate>
                                  <p:childTnLst>
                                    <p:set>
                                      <p:cBhvr>
                                        <p:cTn id="20" fill="hold"/>
                                        <p:tgtEl>
                                          <p:spTgt spid="194">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iterate type="lt">
                                    <p:tmAbs val="100"/>
                                  </p:iterate>
                                  <p:childTnLst>
                                    <p:set>
                                      <p:cBhvr>
                                        <p:cTn id="22" fill="hold"/>
                                        <p:tgtEl>
                                          <p:spTgt spid="194">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iterate type="lt">
                                    <p:tmAbs val="100"/>
                                  </p:iterate>
                                  <p:childTnLst>
                                    <p:set>
                                      <p:cBhvr>
                                        <p:cTn id="24" fill="hold"/>
                                        <p:tgtEl>
                                          <p:spTgt spid="194">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iterate type="lt">
                                    <p:tmAbs val="100"/>
                                  </p:iterate>
                                  <p:childTnLst>
                                    <p:set>
                                      <p:cBhvr>
                                        <p:cTn id="26" fill="hold"/>
                                        <p:tgtEl>
                                          <p:spTgt spid="19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 grpId="0" build="p" bldLvl="5"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 name="images-4.jpg" descr="images-4.jpg"/>
          <p:cNvPicPr>
            <a:picLocks/>
          </p:cNvPicPr>
          <p:nvPr/>
        </p:nvPicPr>
        <p:blipFill>
          <a:blip r:embed="rId3"/>
          <a:stretch>
            <a:fillRect/>
          </a:stretch>
        </p:blipFill>
        <p:spPr>
          <a:xfrm>
            <a:off x="1044169" y="640167"/>
            <a:ext cx="4935526" cy="3768060"/>
          </a:xfrm>
          <a:prstGeom prst="rect">
            <a:avLst/>
          </a:prstGeom>
        </p:spPr>
      </p:pic>
      <p:pic>
        <p:nvPicPr>
          <p:cNvPr id="197" name="09saanenherd.jpg" descr="09saanenherd.jpg"/>
          <p:cNvPicPr>
            <a:picLocks/>
          </p:cNvPicPr>
          <p:nvPr/>
        </p:nvPicPr>
        <p:blipFill>
          <a:blip r:embed="rId4"/>
          <a:stretch>
            <a:fillRect/>
          </a:stretch>
        </p:blipFill>
        <p:spPr>
          <a:xfrm>
            <a:off x="3511932" y="4876120"/>
            <a:ext cx="5290873" cy="4169583"/>
          </a:xfrm>
          <a:prstGeom prst="rect">
            <a:avLst/>
          </a:prstGeom>
        </p:spPr>
      </p:pic>
      <p:pic>
        <p:nvPicPr>
          <p:cNvPr id="198" name="IMG_7100.JPG" descr="IMG_7100.JPG"/>
          <p:cNvPicPr>
            <a:picLocks/>
          </p:cNvPicPr>
          <p:nvPr/>
        </p:nvPicPr>
        <p:blipFill>
          <a:blip r:embed="rId5"/>
          <a:stretch>
            <a:fillRect/>
          </a:stretch>
        </p:blipFill>
        <p:spPr>
          <a:xfrm>
            <a:off x="6662232" y="640167"/>
            <a:ext cx="5470628" cy="3768060"/>
          </a:xfrm>
          <a:prstGeom prst="rect">
            <a:avLst/>
          </a:prstGeom>
        </p:spPr>
      </p:pic>
      <p:sp>
        <p:nvSpPr>
          <p:cNvPr id="199" name="http://www.mega-milkers.info…"/>
          <p:cNvSpPr txBox="1"/>
          <p:nvPr/>
        </p:nvSpPr>
        <p:spPr>
          <a:xfrm>
            <a:off x="345019" y="9045703"/>
            <a:ext cx="12099127" cy="51143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spAutoFit/>
          </a:bodyPr>
          <a:lstStyle/>
          <a:p>
            <a:pPr algn="l">
              <a:lnSpc>
                <a:spcPct val="117999"/>
              </a:lnSpc>
              <a:defRPr sz="1300">
                <a:solidFill>
                  <a:srgbClr val="CBC8C2"/>
                </a:solidFill>
                <a:latin typeface="Helvetica Neue"/>
                <a:ea typeface="Helvetica Neue"/>
                <a:cs typeface="Helvetica Neue"/>
                <a:sym typeface="Helvetica Neue"/>
              </a:defRPr>
            </a:pPr>
            <a:r>
              <a:t>http://www.mega-milkers.info</a:t>
            </a:r>
          </a:p>
          <a:p>
            <a:pPr algn="l">
              <a:lnSpc>
                <a:spcPct val="117999"/>
              </a:lnSpc>
              <a:defRPr sz="1300">
                <a:solidFill>
                  <a:srgbClr val="CBC8C2"/>
                </a:solidFill>
                <a:latin typeface="Helvetica Neue"/>
                <a:ea typeface="Helvetica Neue"/>
                <a:cs typeface="Helvetica Neue"/>
                <a:sym typeface="Helvetica Neue"/>
              </a:defRPr>
            </a:pPr>
            <a:r>
              <a:t>http://www.cnsp.caprinos.org.mx/biblioteca/foroscaprinos/presentacionesforoculiacannov2012/estrategiastecnologicasparalasprincipenferdeloscap.pdf</a:t>
            </a:r>
          </a:p>
        </p:txBody>
      </p:sp>
    </p:spTree>
    <p:extLst>
      <p:ext uri="{BB962C8B-B14F-4D97-AF65-F5344CB8AC3E}">
        <p14:creationId xmlns:p14="http://schemas.microsoft.com/office/powerpoint/2010/main" val="2432979695"/>
      </p:ext>
    </p:extLst>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iterate>
                                    <p:tmAbs val="0"/>
                                  </p:iterate>
                                  <p:childTnLst>
                                    <p:set>
                                      <p:cBhvr>
                                        <p:cTn id="6" fill="hold"/>
                                        <p:tgtEl>
                                          <p:spTgt spid="195"/>
                                        </p:tgtEl>
                                        <p:attrNameLst>
                                          <p:attrName>style.visibility</p:attrName>
                                        </p:attrNameLst>
                                      </p:cBhvr>
                                      <p:to>
                                        <p:strVal val="visible"/>
                                      </p:to>
                                    </p:set>
                                    <p:anim calcmode="lin" valueType="num">
                                      <p:cBhvr>
                                        <p:cTn id="7" dur="500" fill="hold"/>
                                        <p:tgtEl>
                                          <p:spTgt spid="195"/>
                                        </p:tgtEl>
                                        <p:attrNameLst>
                                          <p:attrName>ppt_x</p:attrName>
                                        </p:attrNameLst>
                                      </p:cBhvr>
                                      <p:tavLst>
                                        <p:tav tm="0">
                                          <p:val>
                                            <p:strVal val="#ppt_x"/>
                                          </p:val>
                                        </p:tav>
                                        <p:tav tm="100000">
                                          <p:val>
                                            <p:strVal val="#ppt_x"/>
                                          </p:val>
                                        </p:tav>
                                      </p:tavLst>
                                    </p:anim>
                                    <p:anim calcmode="lin" valueType="num">
                                      <p:cBhvr>
                                        <p:cTn id="8" dur="500" fill="hold"/>
                                        <p:tgtEl>
                                          <p:spTgt spid="19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iterate>
                                    <p:tmAbs val="0"/>
                                  </p:iterate>
                                  <p:childTnLst>
                                    <p:set>
                                      <p:cBhvr>
                                        <p:cTn id="12" fill="hold">
                                          <p:stCondLst>
                                            <p:cond delay="0"/>
                                          </p:stCondLst>
                                        </p:cTn>
                                        <p:tgtEl>
                                          <p:spTgt spid="195"/>
                                        </p:tgtEl>
                                        <p:attrNameLst>
                                          <p:attrName>style.visibility</p:attrName>
                                        </p:attrNameLst>
                                      </p:cBhvr>
                                      <p:to>
                                        <p:strVal val="hidden"/>
                                      </p:to>
                                    </p:set>
                                  </p:childTnLst>
                                </p:cTn>
                              </p:par>
                            </p:childTnLst>
                          </p:cTn>
                        </p:par>
                        <p:par>
                          <p:cTn id="13" fill="hold">
                            <p:stCondLst>
                              <p:cond delay="0"/>
                            </p:stCondLst>
                            <p:childTnLst>
                              <p:par>
                                <p:cTn id="14" presetID="2" presetClass="entr" presetSubtype="1" fill="hold" grpId="0" nodeType="afterEffect">
                                  <p:stCondLst>
                                    <p:cond delay="0"/>
                                  </p:stCondLst>
                                  <p:iterate>
                                    <p:tmAbs val="0"/>
                                  </p:iterate>
                                  <p:childTnLst>
                                    <p:set>
                                      <p:cBhvr>
                                        <p:cTn id="15" fill="hold"/>
                                        <p:tgtEl>
                                          <p:spTgt spid="198"/>
                                        </p:tgtEl>
                                        <p:attrNameLst>
                                          <p:attrName>style.visibility</p:attrName>
                                        </p:attrNameLst>
                                      </p:cBhvr>
                                      <p:to>
                                        <p:strVal val="visible"/>
                                      </p:to>
                                    </p:set>
                                    <p:anim calcmode="lin" valueType="num">
                                      <p:cBhvr>
                                        <p:cTn id="16" dur="500" fill="hold"/>
                                        <p:tgtEl>
                                          <p:spTgt spid="198"/>
                                        </p:tgtEl>
                                        <p:attrNameLst>
                                          <p:attrName>ppt_x</p:attrName>
                                        </p:attrNameLst>
                                      </p:cBhvr>
                                      <p:tavLst>
                                        <p:tav tm="0">
                                          <p:val>
                                            <p:strVal val="#ppt_x"/>
                                          </p:val>
                                        </p:tav>
                                        <p:tav tm="100000">
                                          <p:val>
                                            <p:strVal val="#ppt_x"/>
                                          </p:val>
                                        </p:tav>
                                      </p:tavLst>
                                    </p:anim>
                                    <p:anim calcmode="lin" valueType="num">
                                      <p:cBhvr>
                                        <p:cTn id="17" dur="500" fill="hold"/>
                                        <p:tgtEl>
                                          <p:spTgt spid="198"/>
                                        </p:tgtEl>
                                        <p:attrNameLst>
                                          <p:attrName>ppt_y</p:attrName>
                                        </p:attrNameLst>
                                      </p:cBhvr>
                                      <p:tavLst>
                                        <p:tav tm="0">
                                          <p:val>
                                            <p:strVal val="0-#ppt_h/2"/>
                                          </p:val>
                                        </p:tav>
                                        <p:tav tm="100000">
                                          <p:val>
                                            <p:strVal val="#ppt_y"/>
                                          </p:val>
                                        </p:tav>
                                      </p:tavLst>
                                    </p:anim>
                                  </p:childTnLst>
                                </p:cTn>
                              </p:par>
                            </p:childTnLst>
                          </p:cTn>
                        </p:par>
                        <p:par>
                          <p:cTn id="18" fill="hold">
                            <p:stCondLst>
                              <p:cond delay="500"/>
                            </p:stCondLst>
                            <p:childTnLst>
                              <p:par>
                                <p:cTn id="19" presetID="1" presetClass="exit" presetSubtype="0" fill="hold" grpId="1" nodeType="afterEffect">
                                  <p:stCondLst>
                                    <p:cond delay="0"/>
                                  </p:stCondLst>
                                  <p:iterate>
                                    <p:tmAbs val="0"/>
                                  </p:iterate>
                                  <p:childTnLst>
                                    <p:set>
                                      <p:cBhvr>
                                        <p:cTn id="20" fill="hold">
                                          <p:stCondLst>
                                            <p:cond delay="0"/>
                                          </p:stCondLst>
                                        </p:cTn>
                                        <p:tgtEl>
                                          <p:spTgt spid="198"/>
                                        </p:tgtEl>
                                        <p:attrNameLst>
                                          <p:attrName>style.visibility</p:attrName>
                                        </p:attrNameLst>
                                      </p:cBhvr>
                                      <p:to>
                                        <p:strVal val="hidden"/>
                                      </p:to>
                                    </p:set>
                                  </p:childTnLst>
                                </p:cTn>
                              </p:par>
                            </p:childTnLst>
                          </p:cTn>
                        </p:par>
                        <p:par>
                          <p:cTn id="21" fill="hold">
                            <p:stCondLst>
                              <p:cond delay="500"/>
                            </p:stCondLst>
                            <p:childTnLst>
                              <p:par>
                                <p:cTn id="22" presetID="2" presetClass="entr" presetSubtype="1" fill="hold" grpId="0" nodeType="afterEffect">
                                  <p:stCondLst>
                                    <p:cond delay="0"/>
                                  </p:stCondLst>
                                  <p:iterate>
                                    <p:tmAbs val="0"/>
                                  </p:iterate>
                                  <p:childTnLst>
                                    <p:set>
                                      <p:cBhvr>
                                        <p:cTn id="23" fill="hold"/>
                                        <p:tgtEl>
                                          <p:spTgt spid="197"/>
                                        </p:tgtEl>
                                        <p:attrNameLst>
                                          <p:attrName>style.visibility</p:attrName>
                                        </p:attrNameLst>
                                      </p:cBhvr>
                                      <p:to>
                                        <p:strVal val="visible"/>
                                      </p:to>
                                    </p:set>
                                    <p:anim calcmode="lin" valueType="num">
                                      <p:cBhvr>
                                        <p:cTn id="24" dur="500" fill="hold"/>
                                        <p:tgtEl>
                                          <p:spTgt spid="197"/>
                                        </p:tgtEl>
                                        <p:attrNameLst>
                                          <p:attrName>ppt_x</p:attrName>
                                        </p:attrNameLst>
                                      </p:cBhvr>
                                      <p:tavLst>
                                        <p:tav tm="0">
                                          <p:val>
                                            <p:strVal val="#ppt_x"/>
                                          </p:val>
                                        </p:tav>
                                        <p:tav tm="100000">
                                          <p:val>
                                            <p:strVal val="#ppt_x"/>
                                          </p:val>
                                        </p:tav>
                                      </p:tavLst>
                                    </p:anim>
                                    <p:anim calcmode="lin" valueType="num">
                                      <p:cBhvr>
                                        <p:cTn id="25" dur="500" fill="hold"/>
                                        <p:tgtEl>
                                          <p:spTgt spid="19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5" grpId="0" animBg="1" advAuto="0"/>
      <p:bldP spid="195" grpId="1" animBg="1" advAuto="0"/>
      <p:bldP spid="197" grpId="0" animBg="1" advAuto="0"/>
      <p:bldP spid="198" grpId="0" animBg="1" advAuto="0"/>
      <p:bldP spid="198" grpId="1" animBg="1" advAuto="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halkboard">
  <a:themeElements>
    <a:clrScheme name="Chalkboard">
      <a:dk1>
        <a:srgbClr val="BC00FF"/>
      </a:dk1>
      <a:lt1>
        <a:srgbClr val="FFFFFF"/>
      </a:lt1>
      <a:dk2>
        <a:srgbClr val="51504D"/>
      </a:dk2>
      <a:lt2>
        <a:srgbClr val="CBC8C2"/>
      </a:lt2>
      <a:accent1>
        <a:srgbClr val="71B0E2"/>
      </a:accent1>
      <a:accent2>
        <a:srgbClr val="A8E685"/>
      </a:accent2>
      <a:accent3>
        <a:srgbClr val="FFE181"/>
      </a:accent3>
      <a:accent4>
        <a:srgbClr val="F2A057"/>
      </a:accent4>
      <a:accent5>
        <a:srgbClr val="FF7777"/>
      </a:accent5>
      <a:accent6>
        <a:srgbClr val="D4ABEF"/>
      </a:accent6>
      <a:hlink>
        <a:srgbClr val="0000FF"/>
      </a:hlink>
      <a:folHlink>
        <a:srgbClr val="FF00FF"/>
      </a:folHlink>
    </a:clrScheme>
    <a:fontScheme name="Chalkboard">
      <a:majorFont>
        <a:latin typeface="Chalkduster"/>
        <a:ea typeface="Chalkduster"/>
        <a:cs typeface="Chalkduster"/>
      </a:majorFont>
      <a:minorFont>
        <a:latin typeface="Chalkduster"/>
        <a:ea typeface="Chalkduster"/>
        <a:cs typeface="Chalkduster"/>
      </a:minorFont>
    </a:fontScheme>
    <a:fmtScheme name="Chalkbo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r="16200000" rotWithShape="0">
              <a:srgbClr val="000000">
                <a:alpha val="50000"/>
              </a:srgbClr>
            </a:outerShdw>
          </a:effectLst>
        </a:effectStyle>
        <a:effectStyle>
          <a:effectLst>
            <a:outerShdw blurRad="63500" dir="16200000" rotWithShape="0">
              <a:srgbClr val="000000">
                <a:alpha val="50000"/>
              </a:srgbClr>
            </a:outerShdw>
          </a:effectLst>
        </a:effectStyle>
        <a:effectStyle>
          <a:effectLst>
            <a:outerShdw blurRad="63500" dir="162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63500" dir="162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outerShdw blurRad="63500" dist="25400" dir="2700000" rotWithShape="0">
                <a:srgbClr val="000000">
                  <a:alpha val="70000"/>
                </a:srgbClr>
              </a:outerShdw>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a:noFill/>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Chalkboard">
  <a:themeElements>
    <a:clrScheme name="Chalkboard">
      <a:dk1>
        <a:srgbClr val="000000"/>
      </a:dk1>
      <a:lt1>
        <a:srgbClr val="FFFFFF"/>
      </a:lt1>
      <a:dk2>
        <a:srgbClr val="51504D"/>
      </a:dk2>
      <a:lt2>
        <a:srgbClr val="CBC8C2"/>
      </a:lt2>
      <a:accent1>
        <a:srgbClr val="71B0E2"/>
      </a:accent1>
      <a:accent2>
        <a:srgbClr val="A8E685"/>
      </a:accent2>
      <a:accent3>
        <a:srgbClr val="FFE181"/>
      </a:accent3>
      <a:accent4>
        <a:srgbClr val="F2A057"/>
      </a:accent4>
      <a:accent5>
        <a:srgbClr val="FF7777"/>
      </a:accent5>
      <a:accent6>
        <a:srgbClr val="D4ABEF"/>
      </a:accent6>
      <a:hlink>
        <a:srgbClr val="0000FF"/>
      </a:hlink>
      <a:folHlink>
        <a:srgbClr val="FF00FF"/>
      </a:folHlink>
    </a:clrScheme>
    <a:fontScheme name="Chalkboard">
      <a:majorFont>
        <a:latin typeface="Chalkduster"/>
        <a:ea typeface="Chalkduster"/>
        <a:cs typeface="Chalkduster"/>
      </a:majorFont>
      <a:minorFont>
        <a:latin typeface="Chalkduster"/>
        <a:ea typeface="Chalkduster"/>
        <a:cs typeface="Chalkduster"/>
      </a:minorFont>
    </a:fontScheme>
    <a:fmtScheme name="Chalkboar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r="16200000" rotWithShape="0">
              <a:srgbClr val="000000">
                <a:alpha val="50000"/>
              </a:srgbClr>
            </a:outerShdw>
          </a:effectLst>
        </a:effectStyle>
        <a:effectStyle>
          <a:effectLst>
            <a:outerShdw blurRad="63500" dir="16200000" rotWithShape="0">
              <a:srgbClr val="000000">
                <a:alpha val="50000"/>
              </a:srgbClr>
            </a:outerShdw>
          </a:effectLst>
        </a:effectStyle>
        <a:effectStyle>
          <a:effectLst>
            <a:outerShdw blurRad="63500" dir="162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63500" dir="162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outerShdw blurRad="63500" dist="25400" dir="2700000" rotWithShape="0">
                <a:srgbClr val="000000">
                  <a:alpha val="70000"/>
                </a:srgbClr>
              </a:outerShdw>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a:noFill/>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457200" rtl="0" fontAlgn="auto" latinLnBrk="0" hangingPunct="0">
          <a:lnSpc>
            <a:spcPct val="100000"/>
          </a:lnSpc>
          <a:spcBef>
            <a:spcPts val="0"/>
          </a:spcBef>
          <a:spcAft>
            <a:spcPts val="0"/>
          </a:spcAft>
          <a:buClrTx/>
          <a:buSzTx/>
          <a:buFontTx/>
          <a:buNone/>
          <a:tabLst/>
          <a:defRPr kumimoji="0" sz="4200" b="0" i="0" u="none" strike="noStrike" cap="none" spc="0" normalizeH="0" baseline="0">
            <a:ln>
              <a:noFill/>
            </a:ln>
            <a:solidFill>
              <a:srgbClr val="FFFFFF"/>
            </a:solidFill>
            <a:effectLst/>
            <a:uFillTx/>
            <a:latin typeface="+mn-lt"/>
            <a:ea typeface="+mn-ea"/>
            <a:cs typeface="+mn-cs"/>
            <a:sym typeface="Chalkduster"/>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1050</TotalTime>
  <Words>930</Words>
  <Application>Microsoft Office PowerPoint</Application>
  <PresentationFormat>Özel</PresentationFormat>
  <Paragraphs>137</Paragraphs>
  <Slides>8</Slides>
  <Notes>8</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Chalkduster</vt:lpstr>
      <vt:lpstr>Gill Sans</vt:lpstr>
      <vt:lpstr>Helvetica Neue</vt:lpstr>
      <vt:lpstr>Chalkboard</vt:lpstr>
      <vt:lpstr>Suni Tohumlama Tam Olarak Nedir?</vt:lpstr>
      <vt:lpstr>PowerPoint Sunusu</vt:lpstr>
      <vt:lpstr>Suni Tohumlama Tam Olarak Nedir?</vt:lpstr>
      <vt:lpstr>Neden Suni Tohumlama?</vt:lpstr>
      <vt:lpstr>PowerPoint Sunusu</vt:lpstr>
      <vt:lpstr>Neden Suni Tohumlama?</vt:lpstr>
      <vt:lpstr>Fakat, üreticilerin ST programlarına karşı birçok argümanı vardır;</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Koyun ve Keçilerde İleri Üreme Teknikleri</dc:title>
  <dc:creator>Toprak</dc:creator>
  <cp:lastModifiedBy>Toprak</cp:lastModifiedBy>
  <cp:revision>47</cp:revision>
  <dcterms:modified xsi:type="dcterms:W3CDTF">2019-12-24T14:46:15Z</dcterms:modified>
</cp:coreProperties>
</file>