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DC3-C43D-4983-ADAF-12702D231D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B213-104C-4C76-B12F-6F70FE7D6C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DC3-C43D-4983-ADAF-12702D231D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B213-104C-4C76-B12F-6F70FE7D6C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DC3-C43D-4983-ADAF-12702D231D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B213-104C-4C76-B12F-6F70FE7D6C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DC3-C43D-4983-ADAF-12702D231D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B213-104C-4C76-B12F-6F70FE7D6C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DC3-C43D-4983-ADAF-12702D231D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B213-104C-4C76-B12F-6F70FE7D6C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DC3-C43D-4983-ADAF-12702D231D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B213-104C-4C76-B12F-6F70FE7D6C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DC3-C43D-4983-ADAF-12702D231D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B213-104C-4C76-B12F-6F70FE7D6C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DC3-C43D-4983-ADAF-12702D231D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B213-104C-4C76-B12F-6F70FE7D6C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DC3-C43D-4983-ADAF-12702D231D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B213-104C-4C76-B12F-6F70FE7D6C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DC3-C43D-4983-ADAF-12702D231D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B213-104C-4C76-B12F-6F70FE7D6C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11BDC3-C43D-4983-ADAF-12702D231D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05B213-104C-4C76-B12F-6F70FE7D6CCD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11BDC3-C43D-4983-ADAF-12702D231DCC}" type="datetimeFigureOut">
              <a:rPr lang="tr-TR" smtClean="0"/>
              <a:t>13.03.2018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05B213-104C-4C76-B12F-6F70FE7D6CCD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57158" y="357166"/>
            <a:ext cx="8229600" cy="1066800"/>
          </a:xfrm>
        </p:spPr>
        <p:txBody>
          <a:bodyPr>
            <a:normAutofit/>
          </a:bodyPr>
          <a:lstStyle/>
          <a:p>
            <a:r>
              <a:rPr lang="tr-TR" sz="3200" dirty="0" smtClean="0">
                <a:solidFill>
                  <a:srgbClr val="00B0F0"/>
                </a:solidFill>
              </a:rPr>
              <a:t>Klinikte Engelli Hastalara Yaklaşım</a:t>
            </a:r>
            <a:endParaRPr lang="tr-TR" sz="3200" dirty="0">
              <a:solidFill>
                <a:srgbClr val="00B0F0"/>
              </a:solidFill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1285860"/>
            <a:ext cx="8229600" cy="4325112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Engelli hastalara efektif hizmet sunulmasındaki en önemli faktörler;</a:t>
            </a:r>
          </a:p>
          <a:p>
            <a:pPr lvl="1"/>
            <a:r>
              <a:rPr lang="tr-TR" dirty="0" smtClean="0"/>
              <a:t>Engelli insanların tedavi sürecinde sorun yaratabileceğine yönelik önyargı,</a:t>
            </a:r>
          </a:p>
          <a:p>
            <a:pPr lvl="1"/>
            <a:r>
              <a:rPr lang="tr-TR" dirty="0" smtClean="0"/>
              <a:t>Tedavilerin zaman zaman özel donanım gerektirmesi</a:t>
            </a:r>
          </a:p>
          <a:p>
            <a:pPr lvl="1"/>
            <a:r>
              <a:rPr lang="tr-TR" dirty="0" smtClean="0"/>
              <a:t>Tedaviyi uygulayacak ekibin eğitim ve deneyim eksikliği</a:t>
            </a:r>
          </a:p>
          <a:p>
            <a:pPr lvl="1"/>
            <a:r>
              <a:rPr lang="tr-TR" dirty="0" smtClean="0"/>
              <a:t>Hastanın özel durumundan dolayı direnç göstermesi</a:t>
            </a:r>
          </a:p>
          <a:p>
            <a:pPr lvl="1"/>
            <a:r>
              <a:rPr lang="tr-TR" dirty="0" smtClean="0"/>
              <a:t>İşlemlerin daha fazla süre alması</a:t>
            </a:r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214282" y="857232"/>
            <a:ext cx="8229600" cy="5110930"/>
          </a:xfrm>
        </p:spPr>
        <p:txBody>
          <a:bodyPr>
            <a:normAutofit fontScale="62500" lnSpcReduction="20000"/>
          </a:bodyPr>
          <a:lstStyle/>
          <a:p>
            <a:r>
              <a:rPr lang="tr-TR" dirty="0" smtClean="0"/>
              <a:t>Engelli bireylerde yaklaşım hastanın engel durumuna ve derecesine göre  yapılır</a:t>
            </a:r>
          </a:p>
          <a:p>
            <a:endParaRPr lang="tr-TR" dirty="0" smtClean="0"/>
          </a:p>
          <a:p>
            <a:r>
              <a:rPr lang="tr-TR" dirty="0" smtClean="0"/>
              <a:t>Hasta için güvenli ve huzur veren bir ortam oluşturmak, yeterli ve etkili bilgilendirme yapmak, hastanın kendini güvende hissetmesini sağlamak ve doğru iletişim kurmak önemlidir</a:t>
            </a:r>
          </a:p>
          <a:p>
            <a:endParaRPr lang="tr-TR" dirty="0" smtClean="0"/>
          </a:p>
          <a:p>
            <a:r>
              <a:rPr lang="tr-TR" dirty="0" smtClean="0"/>
              <a:t>Ortak alanlarda ve asansörlerde her engel grubundaki kişilerin algılayabileceği şekilde yazılı, sesli ve görsel yönlendirmelerin yapılması gerekir</a:t>
            </a:r>
          </a:p>
          <a:p>
            <a:endParaRPr lang="tr-TR" dirty="0" smtClean="0"/>
          </a:p>
          <a:p>
            <a:r>
              <a:rPr lang="tr-TR" dirty="0" smtClean="0"/>
              <a:t>Asansör, tuvalet, lavabo, gibi ortak alanların her engel grubuna cevap verecek şekilde düzenlenmesi, tekerlekli sandalye transferini kolaylaştıracak ve manevraya izin verecek şekilde hazırlanması gerekir</a:t>
            </a:r>
          </a:p>
          <a:p>
            <a:endParaRPr lang="tr-TR" dirty="0" smtClean="0"/>
          </a:p>
          <a:p>
            <a:r>
              <a:rPr lang="tr-TR" dirty="0" smtClean="0"/>
              <a:t>Diş </a:t>
            </a:r>
            <a:r>
              <a:rPr lang="tr-TR" dirty="0" err="1" smtClean="0"/>
              <a:t>ünitleri</a:t>
            </a:r>
            <a:r>
              <a:rPr lang="tr-TR" dirty="0" smtClean="0"/>
              <a:t> hasta taşınmasına ve geçişine uygun olmalıdır</a:t>
            </a:r>
          </a:p>
          <a:p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142984"/>
            <a:ext cx="8229600" cy="4857784"/>
          </a:xfrm>
        </p:spPr>
        <p:txBody>
          <a:bodyPr>
            <a:normAutofit fontScale="25000" lnSpcReduction="20000"/>
          </a:bodyPr>
          <a:lstStyle/>
          <a:p>
            <a:pPr algn="just"/>
            <a:r>
              <a:rPr lang="tr-TR" sz="8000" i="1" dirty="0" smtClean="0">
                <a:solidFill>
                  <a:srgbClr val="00B0F0"/>
                </a:solidFill>
                <a:cs typeface="Arial" pitchFamily="34" charset="0"/>
              </a:rPr>
              <a:t>Engelli bireylerde ağız diş bakımı için yapılması gerekenler:</a:t>
            </a:r>
          </a:p>
          <a:p>
            <a:pPr algn="just"/>
            <a:endParaRPr lang="tr-TR" sz="8000" dirty="0" smtClean="0">
              <a:cs typeface="Arial" pitchFamily="34" charset="0"/>
            </a:endParaRPr>
          </a:p>
          <a:p>
            <a:pPr lvl="1" algn="just">
              <a:buClr>
                <a:srgbClr val="FFFF00"/>
              </a:buClr>
              <a:buFont typeface="Wingdings" pitchFamily="2" charset="2"/>
              <a:buChar char="§"/>
            </a:pPr>
            <a:r>
              <a:rPr lang="tr-TR" sz="7800" dirty="0" smtClean="0">
                <a:solidFill>
                  <a:schemeClr val="tx1"/>
                </a:solidFill>
                <a:cs typeface="Arial" pitchFamily="34" charset="0"/>
              </a:rPr>
              <a:t>Her yemekten sonra özellikle yatmadan önce dişlerin fırçalanması (Engellilik durumuna göre otomatik fırça kullanımı)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§"/>
            </a:pPr>
            <a:endParaRPr lang="tr-TR" sz="8000" dirty="0" smtClean="0">
              <a:cs typeface="Arial" pitchFamily="34" charset="0"/>
            </a:endParaRPr>
          </a:p>
          <a:p>
            <a:pPr lvl="1" algn="just">
              <a:buClr>
                <a:srgbClr val="FFFF00"/>
              </a:buClr>
              <a:buFont typeface="Wingdings" pitchFamily="2" charset="2"/>
              <a:buChar char="§"/>
            </a:pPr>
            <a:r>
              <a:rPr lang="tr-TR" sz="7800" dirty="0" smtClean="0">
                <a:solidFill>
                  <a:schemeClr val="tx1"/>
                </a:solidFill>
                <a:cs typeface="Arial" pitchFamily="34" charset="0"/>
              </a:rPr>
              <a:t>Florlu diş macunlarının jellerin kullanılması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§"/>
            </a:pPr>
            <a:endParaRPr lang="tr-TR" sz="8000" dirty="0" smtClean="0">
              <a:cs typeface="Arial" pitchFamily="34" charset="0"/>
            </a:endParaRPr>
          </a:p>
          <a:p>
            <a:pPr lvl="1" algn="just">
              <a:buClr>
                <a:srgbClr val="FFFF00"/>
              </a:buClr>
              <a:buFont typeface="Wingdings" pitchFamily="2" charset="2"/>
              <a:buChar char="§"/>
            </a:pPr>
            <a:r>
              <a:rPr lang="tr-TR" sz="7800" dirty="0" smtClean="0">
                <a:solidFill>
                  <a:schemeClr val="tx1"/>
                </a:solidFill>
                <a:cs typeface="Arial" pitchFamily="34" charset="0"/>
              </a:rPr>
              <a:t>Mümkünse diş ipi kullanımı rutin hale getirilmesi</a:t>
            </a:r>
          </a:p>
          <a:p>
            <a:pPr lvl="1" algn="just">
              <a:buClr>
                <a:srgbClr val="FFFF00"/>
              </a:buClr>
              <a:buFont typeface="Wingdings" pitchFamily="2" charset="2"/>
              <a:buChar char="§"/>
            </a:pPr>
            <a:endParaRPr lang="tr-TR" sz="7800" dirty="0" smtClean="0">
              <a:solidFill>
                <a:schemeClr val="tx1"/>
              </a:solidFill>
              <a:cs typeface="Arial" pitchFamily="34" charset="0"/>
            </a:endParaRPr>
          </a:p>
          <a:p>
            <a:pPr lvl="1" algn="just">
              <a:buClr>
                <a:srgbClr val="FFFF00"/>
              </a:buClr>
              <a:buFont typeface="Wingdings" pitchFamily="2" charset="2"/>
              <a:buChar char="§"/>
            </a:pPr>
            <a:r>
              <a:rPr lang="tr-TR" sz="7800" dirty="0" smtClean="0">
                <a:solidFill>
                  <a:schemeClr val="tx1"/>
                </a:solidFill>
                <a:cs typeface="Arial" pitchFamily="34" charset="0"/>
              </a:rPr>
              <a:t>Kullanılan ilaçlara bağlı ağız kuruluğu söz konusu ise </a:t>
            </a:r>
            <a:r>
              <a:rPr lang="tr-TR" sz="7800" dirty="0" err="1" smtClean="0">
                <a:solidFill>
                  <a:schemeClr val="tx1"/>
                </a:solidFill>
                <a:cs typeface="Arial" pitchFamily="34" charset="0"/>
              </a:rPr>
              <a:t>ksilitolü</a:t>
            </a:r>
            <a:r>
              <a:rPr lang="tr-TR" sz="7800" dirty="0" smtClean="0">
                <a:solidFill>
                  <a:schemeClr val="tx1"/>
                </a:solidFill>
                <a:cs typeface="Arial" pitchFamily="34" charset="0"/>
              </a:rPr>
              <a:t> sakız veya diğer preparatlarla ağzın nemli kalmasının sağlanması 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§"/>
            </a:pPr>
            <a:endParaRPr lang="tr-TR" sz="8000" dirty="0" smtClean="0">
              <a:cs typeface="Arial" pitchFamily="34" charset="0"/>
            </a:endParaRPr>
          </a:p>
          <a:p>
            <a:pPr lvl="1" algn="just">
              <a:buClr>
                <a:srgbClr val="FFFF00"/>
              </a:buClr>
              <a:buFont typeface="Wingdings" pitchFamily="2" charset="2"/>
              <a:buChar char="§"/>
            </a:pPr>
            <a:r>
              <a:rPr lang="tr-TR" sz="7800" dirty="0" smtClean="0">
                <a:solidFill>
                  <a:schemeClr val="tx1"/>
                </a:solidFill>
                <a:cs typeface="Arial" pitchFamily="34" charset="0"/>
              </a:rPr>
              <a:t>Beslenmede düzenlemeler yapılarak </a:t>
            </a:r>
            <a:r>
              <a:rPr lang="tr-TR" sz="7800" dirty="0" err="1" smtClean="0">
                <a:solidFill>
                  <a:schemeClr val="tx1"/>
                </a:solidFill>
                <a:cs typeface="Arial" pitchFamily="34" charset="0"/>
              </a:rPr>
              <a:t>dental</a:t>
            </a:r>
            <a:r>
              <a:rPr lang="tr-TR" sz="7800" dirty="0" smtClean="0">
                <a:solidFill>
                  <a:schemeClr val="tx1"/>
                </a:solidFill>
                <a:cs typeface="Arial" pitchFamily="34" charset="0"/>
              </a:rPr>
              <a:t> problemlerin önlenmesi</a:t>
            </a:r>
          </a:p>
          <a:p>
            <a:pPr algn="just">
              <a:buClr>
                <a:srgbClr val="FFFF00"/>
              </a:buClr>
              <a:buFont typeface="Wingdings" pitchFamily="2" charset="2"/>
              <a:buChar char="§"/>
            </a:pPr>
            <a:endParaRPr lang="tr-TR" sz="8000" dirty="0" smtClean="0">
              <a:cs typeface="Arial" pitchFamily="34" charset="0"/>
            </a:endParaRPr>
          </a:p>
          <a:p>
            <a:pPr lvl="1" algn="just">
              <a:buClr>
                <a:srgbClr val="FFFF00"/>
              </a:buClr>
              <a:buFont typeface="Wingdings" pitchFamily="2" charset="2"/>
              <a:buChar char="§"/>
            </a:pPr>
            <a:r>
              <a:rPr lang="tr-TR" sz="7800" dirty="0" smtClean="0">
                <a:solidFill>
                  <a:schemeClr val="tx1"/>
                </a:solidFill>
                <a:cs typeface="Arial" pitchFamily="34" charset="0"/>
              </a:rPr>
              <a:t>Düzenli diş hekimi kontrollerinin yapılması</a:t>
            </a:r>
          </a:p>
          <a:p>
            <a:pPr algn="just">
              <a:buClr>
                <a:srgbClr val="FFFF00"/>
              </a:buClr>
              <a:buFont typeface="Courier New" pitchFamily="49" charset="0"/>
              <a:buChar char="o"/>
            </a:pPr>
            <a:endParaRPr lang="tr-TR" dirty="0" smtClean="0">
              <a:latin typeface="Arial" pitchFamily="34" charset="0"/>
              <a:cs typeface="Arial" pitchFamily="34" charset="0"/>
            </a:endParaRP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500034" y="1000108"/>
            <a:ext cx="8229600" cy="4325112"/>
          </a:xfrm>
        </p:spPr>
        <p:txBody>
          <a:bodyPr/>
          <a:lstStyle/>
          <a:p>
            <a:r>
              <a:rPr lang="tr-TR" dirty="0" smtClean="0"/>
              <a:t>Görme engelli bireyler için,</a:t>
            </a:r>
          </a:p>
          <a:p>
            <a:pPr lvl="1"/>
            <a:r>
              <a:rPr lang="tr-TR" dirty="0" smtClean="0"/>
              <a:t>Körler alfabesi (Braille) kullanılması gerekir</a:t>
            </a:r>
          </a:p>
          <a:p>
            <a:pPr lvl="1"/>
            <a:r>
              <a:rPr lang="tr-TR" dirty="0" smtClean="0"/>
              <a:t>Ortak alanlarda pabuç ve bastonları ile zemini algılamalarına yardımcı tırtıklı şeritler yerleştirilip takip izi oluşturulabilir</a:t>
            </a:r>
          </a:p>
          <a:p>
            <a:r>
              <a:rPr lang="tr-TR" dirty="0" smtClean="0"/>
              <a:t>Ağır engelli hastalarda uyum eksikliği; bu hastalarda diş tedavilerinin </a:t>
            </a:r>
            <a:r>
              <a:rPr lang="tr-TR" dirty="0" err="1" smtClean="0"/>
              <a:t>sedasyon</a:t>
            </a:r>
            <a:r>
              <a:rPr lang="tr-TR" dirty="0" smtClean="0"/>
              <a:t> veya genel anestezi ile yapılması gerekli olabilir</a:t>
            </a:r>
          </a:p>
          <a:p>
            <a:endParaRPr lang="tr-TR" dirty="0" smtClean="0"/>
          </a:p>
          <a:p>
            <a:endParaRPr lang="tr-TR" dirty="0" smtClean="0"/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28596" y="785794"/>
            <a:ext cx="8229600" cy="5786478"/>
          </a:xfrm>
        </p:spPr>
        <p:txBody>
          <a:bodyPr/>
          <a:lstStyle/>
          <a:p>
            <a:r>
              <a:rPr lang="tr-TR" dirty="0" err="1" smtClean="0"/>
              <a:t>Mental</a:t>
            </a:r>
            <a:r>
              <a:rPr lang="tr-TR" dirty="0" smtClean="0"/>
              <a:t> yetersizliği olan hastalara yaklaşım;</a:t>
            </a:r>
          </a:p>
          <a:p>
            <a:pPr lvl="1"/>
            <a:r>
              <a:rPr lang="tr-TR" dirty="0" smtClean="0"/>
              <a:t>Hastalığın şiddetine bağlı olarak ağızlarını uzun süre açık tutmaları mümkün olmayabilir. Bu nedenle nöroloji konsültasyonu ile genel anestezi ya da </a:t>
            </a:r>
            <a:r>
              <a:rPr lang="tr-TR" dirty="0" err="1" smtClean="0"/>
              <a:t>sedasyon</a:t>
            </a:r>
            <a:r>
              <a:rPr lang="tr-TR" dirty="0" smtClean="0"/>
              <a:t> altında tedavi edilmeleri gerekebilir. </a:t>
            </a:r>
          </a:p>
          <a:p>
            <a:pPr lvl="1"/>
            <a:r>
              <a:rPr lang="tr-TR" dirty="0" smtClean="0"/>
              <a:t>Kişinin ailesinin eğitim almış olması diş fırçalama ve beslenme alışkanlıkları konusunda önemlidir</a:t>
            </a:r>
          </a:p>
          <a:p>
            <a:endParaRPr lang="tr-TR" dirty="0" smtClean="0"/>
          </a:p>
          <a:p>
            <a:pPr>
              <a:buNone/>
            </a:pPr>
            <a:endParaRPr lang="tr-TR" dirty="0" smtClean="0"/>
          </a:p>
          <a:p>
            <a:endParaRPr lang="tr-TR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28596" y="642918"/>
            <a:ext cx="8229600" cy="1066800"/>
          </a:xfrm>
        </p:spPr>
        <p:txBody>
          <a:bodyPr>
            <a:normAutofit/>
          </a:bodyPr>
          <a:lstStyle/>
          <a:p>
            <a:r>
              <a:rPr lang="tr-TR" sz="3200" dirty="0" smtClean="0">
                <a:latin typeface="+mn-lt"/>
              </a:rPr>
              <a:t>Madde bağımlısı olan hastalara </a:t>
            </a:r>
            <a:r>
              <a:rPr lang="tr-TR" sz="3200" dirty="0" smtClean="0">
                <a:latin typeface="+mn-lt"/>
              </a:rPr>
              <a:t>yaklaşım;</a:t>
            </a:r>
            <a:endParaRPr lang="tr-TR" sz="3200" dirty="0">
              <a:latin typeface="+mn-lt"/>
            </a:endParaRP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158" y="1571612"/>
            <a:ext cx="8229600" cy="4325112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>
                <a:solidFill>
                  <a:srgbClr val="00B0F0"/>
                </a:solidFill>
              </a:rPr>
              <a:t>Alkolizmde; 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D</a:t>
            </a:r>
            <a:r>
              <a:rPr lang="tr-TR" dirty="0" smtClean="0">
                <a:solidFill>
                  <a:schemeClr val="tx1"/>
                </a:solidFill>
              </a:rPr>
              <a:t>iş hekimliği açısından en istenmeyen durum çene-yüz bölgesinde yaralanmalardır. Kronik alkolizmle birlikte yara iyileşmesinin gecikebileceği, ilaç etkileşimine, karaciğer </a:t>
            </a:r>
            <a:r>
              <a:rPr lang="tr-TR" dirty="0" err="1" smtClean="0">
                <a:solidFill>
                  <a:schemeClr val="tx1"/>
                </a:solidFill>
              </a:rPr>
              <a:t>kopmplikasyonlarına</a:t>
            </a:r>
            <a:r>
              <a:rPr lang="tr-TR" dirty="0" smtClean="0">
                <a:solidFill>
                  <a:schemeClr val="tx1"/>
                </a:solidFill>
              </a:rPr>
              <a:t> bağlı olarak </a:t>
            </a:r>
            <a:r>
              <a:rPr lang="tr-TR" dirty="0" err="1" smtClean="0">
                <a:solidFill>
                  <a:schemeClr val="tx1"/>
                </a:solidFill>
              </a:rPr>
              <a:t>dental</a:t>
            </a:r>
            <a:r>
              <a:rPr lang="tr-TR" dirty="0" smtClean="0">
                <a:solidFill>
                  <a:schemeClr val="tx1"/>
                </a:solidFill>
              </a:rPr>
              <a:t> tedavilerin sıkıntı yaratabileceği dikkate alınmalıdır.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Aşırı çürük ve </a:t>
            </a:r>
            <a:r>
              <a:rPr lang="tr-TR" dirty="0" err="1" smtClean="0">
                <a:solidFill>
                  <a:schemeClr val="tx1"/>
                </a:solidFill>
              </a:rPr>
              <a:t>periodontal</a:t>
            </a:r>
            <a:r>
              <a:rPr lang="tr-TR" dirty="0" smtClean="0">
                <a:solidFill>
                  <a:schemeClr val="tx1"/>
                </a:solidFill>
              </a:rPr>
              <a:t> hastalık oluşumunda da rolü vardır.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Yine bu hastaların bakım eksiklikleri vücut dirençlerinin düşmesine neden  olur</a:t>
            </a:r>
            <a:endParaRPr lang="tr-TR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 txBox="1">
            <a:spLocks/>
          </p:cNvSpPr>
          <p:nvPr/>
        </p:nvSpPr>
        <p:spPr>
          <a:xfrm>
            <a:off x="428596" y="642918"/>
            <a:ext cx="8229600" cy="10668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Madde bağımlısı olan hastalara yaklaşım;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3" name="2 İçerik Yer Tutucusu"/>
          <p:cNvSpPr txBox="1">
            <a:spLocks/>
          </p:cNvSpPr>
          <p:nvPr/>
        </p:nvSpPr>
        <p:spPr>
          <a:xfrm>
            <a:off x="357158" y="1571612"/>
            <a:ext cx="8229600" cy="432511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3"/>
              </a:buClr>
              <a:buSzTx/>
              <a:buFont typeface="Georgia"/>
              <a:buChar char="•"/>
              <a:tabLst/>
              <a:defRPr/>
            </a:pPr>
            <a:r>
              <a:rPr kumimoji="0" lang="tr-TR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B0F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Nikotin kullanımı;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Aşırı tütün kullanımının en önemli</a:t>
            </a:r>
            <a:r>
              <a:rPr kumimoji="0" lang="tr-T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komplikasyonu ağız mukozasında </a:t>
            </a:r>
            <a:r>
              <a:rPr kumimoji="0" lang="tr-TR" sz="2600" b="0" i="0" u="none" strike="noStrike" kern="1200" cap="none" spc="0" normalizeH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keratinizasyona</a:t>
            </a:r>
            <a:r>
              <a:rPr kumimoji="0" lang="tr-T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ve dişlerde renklenmeye neden olmasıdır.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lang="tr-TR" sz="2600" baseline="0" dirty="0" smtClean="0"/>
              <a:t>Aynı</a:t>
            </a:r>
            <a:r>
              <a:rPr lang="tr-TR" sz="2600" dirty="0" smtClean="0"/>
              <a:t> zamanda ağız hijyenini de bozar.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kumimoji="0" lang="tr-TR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Oral</a:t>
            </a:r>
            <a:r>
              <a:rPr kumimoji="0" lang="tr-TR" sz="26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kanser riskini artırır</a:t>
            </a:r>
          </a:p>
          <a:p>
            <a:pPr marL="658368" marR="0" lvl="1" indent="-246888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Clr>
                <a:schemeClr val="accent2"/>
              </a:buClr>
              <a:buSzTx/>
              <a:buFont typeface="Georgia"/>
              <a:buChar char="▫"/>
              <a:tabLst/>
              <a:defRPr/>
            </a:pPr>
            <a:r>
              <a:rPr lang="tr-TR" sz="2600" baseline="0" dirty="0" smtClean="0"/>
              <a:t>Diş</a:t>
            </a:r>
            <a:r>
              <a:rPr lang="tr-TR" sz="2600" dirty="0" smtClean="0"/>
              <a:t> tedavisi sırasında solunum güçlüğü yaratması tütün kullanımının bir diğer yan etkisidir</a:t>
            </a:r>
            <a:endParaRPr kumimoji="0" lang="tr-TR" sz="2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 smtClean="0">
                <a:solidFill>
                  <a:srgbClr val="00B0F0"/>
                </a:solidFill>
              </a:rPr>
              <a:t>Hipnotik</a:t>
            </a:r>
            <a:r>
              <a:rPr lang="tr-TR" dirty="0" smtClean="0">
                <a:solidFill>
                  <a:srgbClr val="00B0F0"/>
                </a:solidFill>
              </a:rPr>
              <a:t> veya narkotik ajan kullanımı;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Kokain bağımlılarında </a:t>
            </a:r>
            <a:r>
              <a:rPr lang="tr-TR" dirty="0" err="1" smtClean="0">
                <a:solidFill>
                  <a:schemeClr val="tx1"/>
                </a:solidFill>
              </a:rPr>
              <a:t>buruksizm</a:t>
            </a:r>
            <a:r>
              <a:rPr lang="tr-TR" dirty="0" smtClean="0">
                <a:solidFill>
                  <a:schemeClr val="tx1"/>
                </a:solidFill>
              </a:rPr>
              <a:t> ve buna bağlı olarak dişlerde aşınma ile </a:t>
            </a:r>
            <a:r>
              <a:rPr lang="tr-TR" dirty="0" err="1" smtClean="0">
                <a:solidFill>
                  <a:schemeClr val="tx1"/>
                </a:solidFill>
              </a:rPr>
              <a:t>temporomandibular</a:t>
            </a:r>
            <a:r>
              <a:rPr lang="tr-TR" dirty="0" smtClean="0">
                <a:solidFill>
                  <a:schemeClr val="tx1"/>
                </a:solidFill>
              </a:rPr>
              <a:t> eklem sorunları görülebilir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Bu tip madde bağımlılarında damar yoluyla ilgili maddelerin alınması nedeniyle bulaşıcı hastalık taşıma riski yüksektir.</a:t>
            </a:r>
          </a:p>
          <a:p>
            <a:pPr lvl="1"/>
            <a:r>
              <a:rPr lang="tr-TR" dirty="0" smtClean="0">
                <a:solidFill>
                  <a:schemeClr val="tx1"/>
                </a:solidFill>
              </a:rPr>
              <a:t>Ayrıca hasta klinikte maddeyi kullanamamasına bağlı kriz geçirebilir.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Madde bağımlısı olan hastalara yaklaşım;</a:t>
            </a: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448</Words>
  <Application>Microsoft Office PowerPoint</Application>
  <PresentationFormat>Ekran Gösterisi (4:3)</PresentationFormat>
  <Paragraphs>54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Klinikte Engelli Hastalara Yaklaşım</vt:lpstr>
      <vt:lpstr>Slayt 2</vt:lpstr>
      <vt:lpstr>Slayt 3</vt:lpstr>
      <vt:lpstr>Slayt 4</vt:lpstr>
      <vt:lpstr>Slayt 5</vt:lpstr>
      <vt:lpstr>Madde bağımlısı olan hastalara yaklaşım;</vt:lpstr>
      <vt:lpstr>Slayt 7</vt:lpstr>
      <vt:lpstr>Madde bağımlısı olan hastalara yaklaşım;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Klinikte Engelli Hastalara Yaklaşım</dc:title>
  <dc:creator>Asus</dc:creator>
  <cp:lastModifiedBy>Asus</cp:lastModifiedBy>
  <cp:revision>1</cp:revision>
  <dcterms:created xsi:type="dcterms:W3CDTF">2018-03-13T11:32:00Z</dcterms:created>
  <dcterms:modified xsi:type="dcterms:W3CDTF">2018-03-13T11:32:28Z</dcterms:modified>
</cp:coreProperties>
</file>