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sldIdLst>
    <p:sldId id="293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defRPr>
            </a:lvl1pPr>
          </a:lstStyle>
          <a:p>
            <a:endParaRPr lang="tr-T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tr-TR" smtClean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defRPr>
            </a:lvl1pPr>
          </a:lstStyle>
          <a:p>
            <a:fld id="{95E0DDB1-E420-4349-941B-094ECD1EFF7E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D7D5F48-5D05-42F2-A72A-86BC13DF86E8}" type="slidenum">
              <a:rPr lang="tr-TR"/>
              <a:pPr/>
              <a:t>1</a:t>
            </a:fld>
            <a:endParaRPr lang="tr-TR"/>
          </a:p>
        </p:txBody>
      </p:sp>
      <p:sp>
        <p:nvSpPr>
          <p:cNvPr id="9523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3AD1618-3158-476E-86B1-8E7F3ACE8543}" type="slidenum">
              <a:rPr lang="tr-TR"/>
              <a:pPr/>
              <a:t>10</a:t>
            </a:fld>
            <a:endParaRPr lang="tr-TR"/>
          </a:p>
        </p:txBody>
      </p:sp>
      <p:sp>
        <p:nvSpPr>
          <p:cNvPr id="10444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2DF7BDB-20E0-4C44-B24B-A7196C5D3045}" type="slidenum">
              <a:rPr lang="tr-TR"/>
              <a:pPr/>
              <a:t>11</a:t>
            </a:fld>
            <a:endParaRPr lang="tr-TR"/>
          </a:p>
        </p:txBody>
      </p:sp>
      <p:sp>
        <p:nvSpPr>
          <p:cNvPr id="10547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A685DA7-5D4D-4DA9-93D9-468592260506}" type="slidenum">
              <a:rPr lang="tr-TR"/>
              <a:pPr/>
              <a:t>12</a:t>
            </a:fld>
            <a:endParaRPr lang="tr-TR"/>
          </a:p>
        </p:txBody>
      </p:sp>
      <p:sp>
        <p:nvSpPr>
          <p:cNvPr id="10649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5322E05-4F53-4171-A349-74D7BD8B3019}" type="slidenum">
              <a:rPr lang="tr-TR"/>
              <a:pPr/>
              <a:t>13</a:t>
            </a:fld>
            <a:endParaRPr lang="tr-TR"/>
          </a:p>
        </p:txBody>
      </p:sp>
      <p:sp>
        <p:nvSpPr>
          <p:cNvPr id="10752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F172AB7-5329-413A-9A85-260E13ED76C2}" type="slidenum">
              <a:rPr lang="tr-TR"/>
              <a:pPr/>
              <a:t>14</a:t>
            </a:fld>
            <a:endParaRPr lang="tr-TR"/>
          </a:p>
        </p:txBody>
      </p:sp>
      <p:sp>
        <p:nvSpPr>
          <p:cNvPr id="10854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7767849-2F6A-46AB-8353-685B36B5CC4D}" type="slidenum">
              <a:rPr lang="tr-TR"/>
              <a:pPr/>
              <a:t>15</a:t>
            </a:fld>
            <a:endParaRPr lang="tr-TR"/>
          </a:p>
        </p:txBody>
      </p:sp>
      <p:sp>
        <p:nvSpPr>
          <p:cNvPr id="10956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70E12B2-7421-42F5-ACB1-21A41B2B406C}" type="slidenum">
              <a:rPr lang="tr-TR"/>
              <a:pPr/>
              <a:t>16</a:t>
            </a:fld>
            <a:endParaRPr lang="tr-TR"/>
          </a:p>
        </p:txBody>
      </p:sp>
      <p:sp>
        <p:nvSpPr>
          <p:cNvPr id="11059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4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/>
          <a:lstStyle/>
          <a:p>
            <a:pPr marL="228600" indent="-228600" eaLnBrk="1" hangingPunct="1">
              <a:spcBef>
                <a:spcPct val="0"/>
              </a:spcBef>
              <a:buFont typeface="Times New Roman" pitchFamily="18" charset="0"/>
              <a:buAutoNum type="arabicPeriod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  <a:tab pos="9372600" algn="l"/>
                <a:tab pos="10287000" algn="l"/>
              </a:tabLst>
            </a:pPr>
            <a:r>
              <a:rPr lang="tr-TR">
                <a:latin typeface="Calibri" pitchFamily="34" charset="0"/>
              </a:rPr>
              <a:t>Araştırmacı varsayımlarını, deneyimlerini, önyargılarını belirtmeli ki okuyucu datadan yorumun nasıl çıkarıldığını daha iyi anlayabilsin</a:t>
            </a:r>
          </a:p>
          <a:p>
            <a:pPr marL="228600" indent="-228600" eaLnBrk="1" hangingPunct="1">
              <a:spcBef>
                <a:spcPct val="0"/>
              </a:spcBef>
              <a:buFont typeface="Times New Roman" pitchFamily="18" charset="0"/>
              <a:buAutoNum type="arabicPeriod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  <a:tab pos="9372600" algn="l"/>
                <a:tab pos="10287000" algn="l"/>
              </a:tabLst>
            </a:pPr>
            <a:r>
              <a:rPr lang="tr-TR">
                <a:latin typeface="Calibri" pitchFamily="34" charset="0"/>
              </a:rPr>
              <a:t>Alanda uzun süre kal ki, olguyu derinlemesine anlayabil</a:t>
            </a:r>
          </a:p>
          <a:p>
            <a:pPr marL="228600" indent="-228600" eaLnBrk="1" hangingPunct="1">
              <a:spcBef>
                <a:spcPct val="0"/>
              </a:spcBef>
              <a:buFont typeface="Times New Roman" pitchFamily="18" charset="0"/>
              <a:buAutoNum type="arabicPeriod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  <a:tab pos="9372600" algn="l"/>
                <a:tab pos="10287000" algn="l"/>
              </a:tabLst>
            </a:pPr>
            <a:r>
              <a:rPr lang="tr-TR">
                <a:latin typeface="Calibri" pitchFamily="34" charset="0"/>
              </a:rPr>
              <a:t>Birçok farklı data kaynağı, yöntem kullan</a:t>
            </a:r>
          </a:p>
          <a:p>
            <a:pPr marL="228600" indent="-228600" eaLnBrk="1" hangingPunct="1">
              <a:spcBef>
                <a:spcPct val="0"/>
              </a:spcBef>
              <a:buFont typeface="Times New Roman" pitchFamily="18" charset="0"/>
              <a:buAutoNum type="arabicPeriod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  <a:tab pos="9372600" algn="l"/>
                <a:tab pos="10287000" algn="l"/>
              </a:tabLst>
            </a:pPr>
            <a:r>
              <a:rPr lang="tr-TR">
                <a:latin typeface="Calibri" pitchFamily="34" charset="0"/>
              </a:rPr>
              <a:t>Uzmanlara veya çalışma arkadaşlarına ortaya çıkan sonuçları ve datayı incelemelerini söyle</a:t>
            </a:r>
          </a:p>
          <a:p>
            <a:pPr marL="228600" indent="-228600" eaLnBrk="1" hangingPunct="1">
              <a:spcBef>
                <a:spcPct val="0"/>
              </a:spcBef>
              <a:buFont typeface="Times New Roman" pitchFamily="18" charset="0"/>
              <a:buAutoNum type="arabicPeriod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  <a:tab pos="9372600" algn="l"/>
                <a:tab pos="10287000" algn="l"/>
              </a:tabLst>
            </a:pPr>
            <a:r>
              <a:rPr lang="tr-TR">
                <a:latin typeface="Calibri" pitchFamily="34" charset="0"/>
              </a:rPr>
              <a:t>Datanın toplandığı kişilere dönüp yorumun doğru olup olmadığını sorma</a:t>
            </a:r>
          </a:p>
          <a:p>
            <a:pPr marL="228600" indent="-228600" eaLnBrk="1" hangingPunct="1">
              <a:spcBef>
                <a:spcPct val="0"/>
              </a:spcBef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  <a:tab pos="9372600" algn="l"/>
                <a:tab pos="10287000" algn="l"/>
              </a:tabLst>
            </a:pPr>
            <a:endParaRPr lang="tr-TR">
              <a:latin typeface="Calibri" pitchFamily="34" charset="0"/>
            </a:endParaRPr>
          </a:p>
          <a:p>
            <a:pPr marL="228600" indent="-228600" eaLnBrk="1" hangingPunct="1">
              <a:spcBef>
                <a:spcPct val="0"/>
              </a:spcBef>
              <a:buFont typeface="Times New Roman" pitchFamily="18" charset="0"/>
              <a:buAutoNum type="arabicPeriod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  <a:tab pos="9372600" algn="l"/>
                <a:tab pos="10287000" algn="l"/>
              </a:tabLst>
            </a:pPr>
            <a:r>
              <a:rPr lang="tr-TR">
                <a:latin typeface="Calibri" pitchFamily="34" charset="0"/>
              </a:rPr>
              <a:t>Olay hakkında geniş bilgi ver ki, okuyucu kendi durumlarıyla olayın ne kadar örtüştüğünü (yani olayın ne kadar genellenebileceğini) anlayabilsin</a:t>
            </a:r>
          </a:p>
          <a:p>
            <a:pPr marL="228600" indent="-228600" eaLnBrk="1" hangingPunct="1">
              <a:spcBef>
                <a:spcPct val="0"/>
              </a:spcBef>
              <a:buFont typeface="Times New Roman" pitchFamily="18" charset="0"/>
              <a:buAutoNum type="arabicPeriod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  <a:tab pos="9372600" algn="l"/>
                <a:tab pos="10287000" algn="l"/>
              </a:tabLst>
            </a:pPr>
            <a:r>
              <a:rPr lang="tr-TR">
                <a:latin typeface="Calibri" pitchFamily="34" charset="0"/>
              </a:rPr>
              <a:t>Özellikle birtakım değişiklikler gösteren alan, durum ve olayları seç ki araştırma sonuçlarının aktarılabilirliği artsın</a:t>
            </a:r>
          </a:p>
          <a:p>
            <a:pPr marL="228600" indent="-228600" eaLnBrk="1" hangingPunct="1">
              <a:spcBef>
                <a:spcPct val="0"/>
              </a:spcBef>
              <a:buFont typeface="Times New Roman" pitchFamily="18" charset="0"/>
              <a:buAutoNum type="arabicPeriod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  <a:tab pos="9372600" algn="l"/>
                <a:tab pos="10287000" algn="l"/>
              </a:tabLst>
            </a:pPr>
            <a:r>
              <a:rPr lang="tr-TR">
                <a:latin typeface="Calibri" pitchFamily="34" charset="0"/>
              </a:rPr>
              <a:t>Olayın benzerlerine kıyasla ne kadar tipik olduğunu belirt</a:t>
            </a:r>
          </a:p>
          <a:p>
            <a:pPr marL="228600" indent="-228600" eaLnBrk="1" hangingPunct="1">
              <a:spcBef>
                <a:spcPct val="0"/>
              </a:spcBef>
              <a:buFont typeface="Times New Roman" pitchFamily="18" charset="0"/>
              <a:buAutoNum type="arabicPeriod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  <a:tab pos="9372600" algn="l"/>
                <a:tab pos="10287000" algn="l"/>
              </a:tabLst>
            </a:pPr>
            <a:r>
              <a:rPr lang="tr-TR">
                <a:latin typeface="Calibri" pitchFamily="34" charset="0"/>
              </a:rPr>
              <a:t>Örneklemine hem tipik olayları hem de farklılık gösteren durumları dahil et</a:t>
            </a:r>
          </a:p>
        </p:txBody>
      </p:sp>
      <p:sp>
        <p:nvSpPr>
          <p:cNvPr id="110595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599E3D-C193-44F9-8CD4-1B5DF7DD135A}" type="slidenum">
              <a:rPr lang="tr-TR" sz="1200">
                <a:solidFill>
                  <a:srgbClr val="000000"/>
                </a:solidFill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16</a:t>
            </a:fld>
            <a:endParaRPr lang="tr-T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554B26F-4C8C-4B04-8225-F15D384C8162}" type="slidenum">
              <a:rPr lang="tr-TR"/>
              <a:pPr/>
              <a:t>2</a:t>
            </a:fld>
            <a:endParaRPr lang="tr-TR"/>
          </a:p>
        </p:txBody>
      </p:sp>
      <p:sp>
        <p:nvSpPr>
          <p:cNvPr id="9625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B22049E-0002-42C4-9D97-B98AD09F654E}" type="slidenum">
              <a:rPr lang="tr-TR"/>
              <a:pPr/>
              <a:t>3</a:t>
            </a:fld>
            <a:endParaRPr lang="tr-TR"/>
          </a:p>
        </p:txBody>
      </p:sp>
      <p:sp>
        <p:nvSpPr>
          <p:cNvPr id="9728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BBFB615-857B-4FFB-9A9E-EADC053275F3}" type="slidenum">
              <a:rPr lang="tr-TR"/>
              <a:pPr/>
              <a:t>4</a:t>
            </a:fld>
            <a:endParaRPr lang="tr-TR"/>
          </a:p>
        </p:txBody>
      </p:sp>
      <p:sp>
        <p:nvSpPr>
          <p:cNvPr id="9830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BF8CC45-9F6E-48EA-A6D3-984B5C6B903F}" type="slidenum">
              <a:rPr lang="tr-TR"/>
              <a:pPr/>
              <a:t>5</a:t>
            </a:fld>
            <a:endParaRPr lang="tr-TR"/>
          </a:p>
        </p:txBody>
      </p:sp>
      <p:sp>
        <p:nvSpPr>
          <p:cNvPr id="9932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1FC7B4E-FBDA-4536-AA3A-72D583629015}" type="slidenum">
              <a:rPr lang="tr-TR"/>
              <a:pPr/>
              <a:t>6</a:t>
            </a:fld>
            <a:endParaRPr lang="tr-TR"/>
          </a:p>
        </p:txBody>
      </p:sp>
      <p:sp>
        <p:nvSpPr>
          <p:cNvPr id="10035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6F2CA8D-8F24-4418-965E-7F53EC71AFEC}" type="slidenum">
              <a:rPr lang="tr-TR"/>
              <a:pPr/>
              <a:t>7</a:t>
            </a:fld>
            <a:endParaRPr lang="tr-TR"/>
          </a:p>
        </p:txBody>
      </p:sp>
      <p:sp>
        <p:nvSpPr>
          <p:cNvPr id="10137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16AEF03-6C3B-4960-BBA7-AE40EE677087}" type="slidenum">
              <a:rPr lang="tr-TR"/>
              <a:pPr/>
              <a:t>8</a:t>
            </a:fld>
            <a:endParaRPr lang="tr-TR"/>
          </a:p>
        </p:txBody>
      </p:sp>
      <p:sp>
        <p:nvSpPr>
          <p:cNvPr id="10240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0DA192-220D-4A03-86D3-0C337EB94116}" type="slidenum">
              <a:rPr lang="tr-TR"/>
              <a:pPr/>
              <a:t>9</a:t>
            </a:fld>
            <a:endParaRPr lang="tr-TR"/>
          </a:p>
        </p:txBody>
      </p:sp>
      <p:sp>
        <p:nvSpPr>
          <p:cNvPr id="10342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5C06193-6A82-42A6-B451-866E7C67A224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AF1FBCC-1BD8-490C-941D-9E73ED64BB07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128588"/>
            <a:ext cx="2055813" cy="5995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9800" cy="5995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57F013E-DDC0-4053-96CE-5C7A454AF190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50DF26B-0F04-423D-8905-E8FBF7B37D15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564F2F3-EA5F-40BC-94EB-43BA09325AD0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860448B-1A37-4FD2-AE04-60D5374EBC07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360EB3B-35C0-4876-9273-96C6EADD9E96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9C3EAA4-869B-43A3-92E3-BB19BDA87CA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Numarası Yer Tutucusu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E0C7FB4-076C-40F7-8688-283BAE85256C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81D42E9-A508-4658-8ABF-974E757D89BE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DAD4E97-BAD2-427E-A540-794A7C5D2361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8013" cy="1433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Ana başlık metnini düzenlemek için tıklayın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Anahat metninin biçimini düzenlemek için tıklayın</a:t>
            </a:r>
          </a:p>
          <a:p>
            <a:pPr lvl="1"/>
            <a:r>
              <a:rPr lang="en-GB" smtClean="0"/>
              <a:t>İkinci Anahat Düzeyi</a:t>
            </a:r>
          </a:p>
          <a:p>
            <a:pPr lvl="2"/>
            <a:r>
              <a:rPr lang="en-GB" smtClean="0"/>
              <a:t>Üçüncü Anahat Düzeyi</a:t>
            </a:r>
          </a:p>
          <a:p>
            <a:pPr lvl="3"/>
            <a:r>
              <a:rPr lang="en-GB" smtClean="0"/>
              <a:t>Dördüncü Anahat Düzeyi</a:t>
            </a:r>
          </a:p>
          <a:p>
            <a:pPr lvl="4"/>
            <a:r>
              <a:rPr lang="en-GB" smtClean="0"/>
              <a:t>Beşinci Anahat Düzeyi</a:t>
            </a:r>
          </a:p>
          <a:p>
            <a:pPr lvl="4"/>
            <a:r>
              <a:rPr lang="en-GB" smtClean="0"/>
              <a:t>Altıncı Anahat Düzeyi</a:t>
            </a:r>
          </a:p>
          <a:p>
            <a:pPr lvl="4"/>
            <a:r>
              <a:rPr lang="en-GB" smtClean="0"/>
              <a:t>Yedinci Anahat Düzeyi</a:t>
            </a:r>
          </a:p>
          <a:p>
            <a:pPr lvl="4"/>
            <a:r>
              <a:rPr lang="en-GB" smtClean="0"/>
              <a:t>Sekizinci Anahat Düzeyi</a:t>
            </a:r>
          </a:p>
          <a:p>
            <a:pPr lvl="4"/>
            <a:r>
              <a:rPr lang="en-GB" smtClean="0"/>
              <a:t>Dokuzuncu Anahat Düzeyi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defRPr>
            </a:lvl1pPr>
          </a:lstStyle>
          <a:p>
            <a:fld id="{D9E061B9-B858-4433-88BE-14AE0DA89A10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NİTEL VERİLERİN ÇÖZÜMLENMESİ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Miles ve Huberman Modeli (6)</a:t>
            </a:r>
          </a:p>
        </p:txBody>
      </p:sp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94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KODLAMA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Etiket, isim, nitelendirme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Biraraya getirmek ve tekrar düzenlemek üzere verileri sıralandırır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Verilerdeki düzenlilikleri keşfetmeye yönelik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İlk temel kodlama hem çözümlemenin ilk aşamasıdır hem de verileri daha sonraki çözümleme için hazır hale getirir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sz="2800">
              <a:solidFill>
                <a:srgbClr val="000000"/>
              </a:solidFill>
            </a:endParaRPr>
          </a:p>
          <a:p>
            <a:pPr marL="741363" lvl="1" indent="-284163"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sz="28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Miles ve Huberman Modeli (7)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457200" y="1357313"/>
            <a:ext cx="8229600" cy="5002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KODLAMA(2)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Daha üst düzey kodlama verilerin bir üst soyutlama düzeyine çıkarılmasıyla olur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2 tür kod:</a:t>
            </a:r>
          </a:p>
          <a:p>
            <a:pPr lvl="2">
              <a:spcBef>
                <a:spcPts val="6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400">
                <a:solidFill>
                  <a:srgbClr val="000000"/>
                </a:solidFill>
              </a:rPr>
              <a:t>Betimleyici</a:t>
            </a:r>
          </a:p>
          <a:p>
            <a:pPr lvl="3">
              <a:spcBef>
                <a:spcPts val="5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000">
                <a:solidFill>
                  <a:srgbClr val="000000"/>
                </a:solidFill>
              </a:rPr>
              <a:t>Veri kümelerinin oluşturulmasını, verilerin özetlenmesini amaçlar</a:t>
            </a:r>
          </a:p>
          <a:p>
            <a:pPr lvl="3">
              <a:spcBef>
                <a:spcPts val="5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000">
                <a:solidFill>
                  <a:srgbClr val="000000"/>
                </a:solidFill>
              </a:rPr>
              <a:t>Verileri hissetmeyi sağlamak üzere</a:t>
            </a:r>
          </a:p>
          <a:p>
            <a:pPr lvl="2">
              <a:spcBef>
                <a:spcPts val="6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400">
                <a:solidFill>
                  <a:srgbClr val="000000"/>
                </a:solidFill>
              </a:rPr>
              <a:t>Çıkarım (örüntü)</a:t>
            </a:r>
          </a:p>
          <a:p>
            <a:pPr lvl="3">
              <a:spcBef>
                <a:spcPts val="5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000">
                <a:solidFill>
                  <a:srgbClr val="000000"/>
                </a:solidFill>
              </a:rPr>
              <a:t>nicel araştırmada faktör analizindeki faktöre benzer</a:t>
            </a:r>
          </a:p>
          <a:p>
            <a:pPr lvl="3">
              <a:spcBef>
                <a:spcPts val="5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000">
                <a:solidFill>
                  <a:srgbClr val="000000"/>
                </a:solidFill>
              </a:rPr>
              <a:t>Daha az soyut değişkenleri bir araya getiren daha üst soyutlama düzeyindeki kavram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Miles ve Huberman Modeli (8)</a:t>
            </a:r>
          </a:p>
        </p:txBody>
      </p:sp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KODLAMA (3)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sz="2800">
              <a:solidFill>
                <a:srgbClr val="000000"/>
              </a:solidFill>
            </a:endParaRPr>
          </a:p>
          <a:p>
            <a:pPr marL="741363" lvl="1" indent="-284163"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sz="2800">
              <a:solidFill>
                <a:srgbClr val="000000"/>
              </a:solidFill>
            </a:endParaRPr>
          </a:p>
        </p:txBody>
      </p:sp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75" y="1390650"/>
            <a:ext cx="6499225" cy="4076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Soyutlama ve Karşılaştırma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457200" y="17145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Karşılaştırma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Benzerlik bulma karşılaştırma ile olur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Verilerdeki farklı göstergeleri karşılaştırarak görgül verilerden daha soyut kavramlara ulaşırız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Soyutluk düzeyini artırmaya, kavramları yukarı taşımaya yarar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Soyutlama ve Karşılaştırma (2)</a:t>
            </a:r>
          </a:p>
        </p:txBody>
      </p:sp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457200" y="1535113"/>
            <a:ext cx="4040188" cy="639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b"/>
          <a:lstStyle/>
          <a:p>
            <a:pPr algn="ctr">
              <a:spcBef>
                <a:spcPts val="600"/>
              </a:spcBef>
              <a:buClrTx/>
              <a:buFontTx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tr-TR" sz="2400" b="1">
                <a:solidFill>
                  <a:srgbClr val="000000"/>
                </a:solidFill>
              </a:rPr>
              <a:t>NİTEL</a:t>
            </a:r>
          </a:p>
        </p:txBody>
      </p:sp>
      <p:grpSp>
        <p:nvGrpSpPr>
          <p:cNvPr id="54275" name="Group 3"/>
          <p:cNvGrpSpPr>
            <a:grpSpLocks/>
          </p:cNvGrpSpPr>
          <p:nvPr/>
        </p:nvGrpSpPr>
        <p:grpSpPr bwMode="auto">
          <a:xfrm>
            <a:off x="-19050" y="920750"/>
            <a:ext cx="4533900" cy="5942013"/>
            <a:chOff x="-12" y="580"/>
            <a:chExt cx="2856" cy="3743"/>
          </a:xfrm>
        </p:grpSpPr>
        <p:pic>
          <p:nvPicPr>
            <p:cNvPr id="54276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12" y="580"/>
              <a:ext cx="2856" cy="37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sp>
          <p:nvSpPr>
            <p:cNvPr id="54277" name="Text Box 5"/>
            <p:cNvSpPr txBox="1">
              <a:spLocks noChangeArrowheads="1"/>
            </p:cNvSpPr>
            <p:nvPr/>
          </p:nvSpPr>
          <p:spPr bwMode="auto">
            <a:xfrm>
              <a:off x="-12" y="580"/>
              <a:ext cx="2856" cy="37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4645025" y="1535113"/>
            <a:ext cx="4041775" cy="639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b"/>
          <a:lstStyle/>
          <a:p>
            <a:pPr algn="ctr">
              <a:spcBef>
                <a:spcPts val="600"/>
              </a:spcBef>
              <a:buClrTx/>
              <a:buFontTx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tr-TR" sz="2400" b="1">
                <a:solidFill>
                  <a:srgbClr val="000000"/>
                </a:solidFill>
              </a:rPr>
              <a:t>NİCEL</a:t>
            </a:r>
          </a:p>
        </p:txBody>
      </p:sp>
      <p:grpSp>
        <p:nvGrpSpPr>
          <p:cNvPr id="54279" name="Group 7"/>
          <p:cNvGrpSpPr>
            <a:grpSpLocks/>
          </p:cNvGrpSpPr>
          <p:nvPr/>
        </p:nvGrpSpPr>
        <p:grpSpPr bwMode="auto">
          <a:xfrm>
            <a:off x="4657725" y="920750"/>
            <a:ext cx="4356100" cy="5922963"/>
            <a:chOff x="2934" y="580"/>
            <a:chExt cx="2744" cy="3731"/>
          </a:xfrm>
        </p:grpSpPr>
        <p:pic>
          <p:nvPicPr>
            <p:cNvPr id="54280" name="Picture 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34" y="580"/>
              <a:ext cx="2744" cy="37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sp>
          <p:nvSpPr>
            <p:cNvPr id="54281" name="Text Box 9"/>
            <p:cNvSpPr txBox="1">
              <a:spLocks noChangeArrowheads="1"/>
            </p:cNvSpPr>
            <p:nvPr/>
          </p:nvSpPr>
          <p:spPr bwMode="auto">
            <a:xfrm>
              <a:off x="2934" y="580"/>
              <a:ext cx="2744" cy="373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Nitel yaklaşımda güvenilirlik ve geçerlilik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321" name="Group 1"/>
          <p:cNvGraphicFramePr>
            <a:graphicFrameLocks noGrp="1"/>
          </p:cNvGraphicFramePr>
          <p:nvPr/>
        </p:nvGraphicFramePr>
        <p:xfrm>
          <a:off x="457200" y="285750"/>
          <a:ext cx="8331200" cy="6503989"/>
        </p:xfrm>
        <a:graphic>
          <a:graphicData uri="http://schemas.openxmlformats.org/drawingml/2006/table">
            <a:tbl>
              <a:tblPr/>
              <a:tblGrid>
                <a:gridCol w="2185988"/>
                <a:gridCol w="1428750"/>
                <a:gridCol w="1573212"/>
                <a:gridCol w="3143250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Ölçüt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Nicel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Nitel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Kullanılan Yöntem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</a:tr>
              <a:tr h="14652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Gerçeğin doğru temsili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İç geçerlilik </a:t>
                      </a: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(internal validity)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İnandırıcılık 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1Önyargılarını vb belirtme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2Derinlik odaklı veri toplama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3Çeşitleme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4Uzman incelemesi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5Katılımcı teyidi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14652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Sonuçların benzer grup ve ortamlara aktarılması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Dış geçerlilik (genelleme)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(external validity)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Aktarılabilirlik  (Transfer edilebilirlik)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6Ayrıntılı betimleme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7Çok alanlı araştırma dizaynı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8Model karşılaştırma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9Amaçlı örnekleme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14652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Başka araştırmacılar aynı verilerle aynı sonuca ulaşabiliyor mu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İç güvenilirlik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(internal reliability)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Tutarlılık 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Çeşitleme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Uzman incelemesi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173990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Nesnel, yansız olma (benzer ortamlarda aynı sonuçlar alınabiliyor mu)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Dış güvenilirlik (tekrar edilebilirlik)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(external reliability)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Teyit edilebilirlik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Çeşitleme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Uzman incelemesi</a:t>
                      </a:r>
                    </a:p>
                    <a:p>
                      <a:pPr marL="0" marR="0" lvl="0" indent="0" algn="just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Denetçi incelemesi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Çok fazla çözümleme yöntemi var çünkü gerçeklik karmaşık ve çok boyutlu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Kullanılan yöntem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Sistematik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Disiplinli (şeffaf)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Görülebilir / tanımlanabilir olmalı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Araştırmacı bu sonuca nasıl ulaştı sorusunun yanıtı olmalı ve görülebilmeli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Çözümleme Yöntemleri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b="1">
                <a:solidFill>
                  <a:srgbClr val="000000"/>
                </a:solidFill>
              </a:rPr>
              <a:t>Çözümleyici tümevarım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b="1">
                <a:solidFill>
                  <a:srgbClr val="000000"/>
                </a:solidFill>
              </a:rPr>
              <a:t>Miles ve huberman modeli ***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i="1">
                <a:solidFill>
                  <a:srgbClr val="000000"/>
                </a:solidFill>
              </a:rPr>
              <a:t>Anlatı çözümlemesi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i="1">
                <a:solidFill>
                  <a:srgbClr val="000000"/>
                </a:solidFill>
              </a:rPr>
              <a:t>Konuşma çözümlemesi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i="1">
                <a:solidFill>
                  <a:srgbClr val="000000"/>
                </a:solidFill>
              </a:rPr>
              <a:t>Söylem sözümlemesi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i="1">
                <a:solidFill>
                  <a:srgbClr val="000000"/>
                </a:solidFill>
              </a:rPr>
              <a:t>Göstergebilim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i="1">
                <a:solidFill>
                  <a:srgbClr val="000000"/>
                </a:solidFill>
              </a:rPr>
              <a:t>Belge ve metin çözümlemesi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Çözümleyici Tümevarım</a:t>
            </a:r>
          </a:p>
        </p:txBody>
      </p:sp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Znaniecki (1934) : “amaç sosyal hayatın evrensellerini araştırmak”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Veri kaynaklı tümevarımsal hipotezler üretme ve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Olaylar arası benzerliklerin sistemli olarak incelenmesi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Doğrulama amaçlı tümdengelimsel hipotez sınama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Miles ve Huberman Modeli</a:t>
            </a:r>
          </a:p>
        </p:txBody>
      </p:sp>
      <p:grpSp>
        <p:nvGrpSpPr>
          <p:cNvPr id="45058" name="Group 2"/>
          <p:cNvGrpSpPr>
            <a:grpSpLocks/>
          </p:cNvGrpSpPr>
          <p:nvPr/>
        </p:nvGrpSpPr>
        <p:grpSpPr bwMode="auto">
          <a:xfrm>
            <a:off x="450850" y="1584325"/>
            <a:ext cx="8240713" cy="4559300"/>
            <a:chOff x="284" y="998"/>
            <a:chExt cx="5191" cy="2872"/>
          </a:xfrm>
        </p:grpSpPr>
        <p:pic>
          <p:nvPicPr>
            <p:cNvPr id="45059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4" y="998"/>
              <a:ext cx="5191" cy="28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sp>
          <p:nvSpPr>
            <p:cNvPr id="45060" name="Text Box 4"/>
            <p:cNvSpPr txBox="1">
              <a:spLocks noChangeArrowheads="1"/>
            </p:cNvSpPr>
            <p:nvPr/>
          </p:nvSpPr>
          <p:spPr bwMode="auto">
            <a:xfrm>
              <a:off x="284" y="998"/>
              <a:ext cx="5191" cy="28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45061" name="Freeform 5"/>
          <p:cNvSpPr>
            <a:spLocks/>
          </p:cNvSpPr>
          <p:nvPr/>
        </p:nvSpPr>
        <p:spPr bwMode="auto">
          <a:xfrm rot="10980000">
            <a:off x="1530350" y="2063750"/>
            <a:ext cx="4276725" cy="3727450"/>
          </a:xfrm>
          <a:custGeom>
            <a:avLst/>
            <a:gdLst>
              <a:gd name="T0" fmla="*/ 2138027 w 4276049"/>
              <a:gd name="T1" fmla="*/ 0 h 3726739"/>
              <a:gd name="T2" fmla="*/ 2138025 w 4276049"/>
              <a:gd name="T3" fmla="*/ 1863370 h 3726739"/>
              <a:gd name="T4" fmla="*/ 2371692 w 4276049"/>
              <a:gd name="T5" fmla="*/ 3715577 h 3726739"/>
              <a:gd name="T6" fmla="*/ 2138027 w 4276049"/>
              <a:gd name="T7" fmla="*/ 0 h 3726739"/>
              <a:gd name="T8" fmla="*/ 4276049 w 4276049"/>
              <a:gd name="T9" fmla="*/ 3715577 h 3726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4276049" h="3726739" stroke="0">
                <a:moveTo>
                  <a:pt x="2138027" y="0"/>
                </a:moveTo>
                <a:lnTo>
                  <a:pt x="2138026" y="0"/>
                </a:lnTo>
                <a:cubicBezTo>
                  <a:pt x="3318824" y="0"/>
                  <a:pt x="4276050" y="834259"/>
                  <a:pt x="4276050" y="1863370"/>
                </a:cubicBezTo>
                <a:cubicBezTo>
                  <a:pt x="4276050" y="2813666"/>
                  <a:pt x="3455524" y="3611721"/>
                  <a:pt x="2371688" y="3715578"/>
                </a:cubicBezTo>
                <a:lnTo>
                  <a:pt x="2138025" y="1863370"/>
                </a:lnTo>
                <a:close/>
              </a:path>
              <a:path w="4276049" h="3726739" fill="none">
                <a:moveTo>
                  <a:pt x="2138027" y="0"/>
                </a:moveTo>
                <a:lnTo>
                  <a:pt x="2138026" y="0"/>
                </a:lnTo>
                <a:cubicBezTo>
                  <a:pt x="3318824" y="0"/>
                  <a:pt x="4276050" y="834259"/>
                  <a:pt x="4276050" y="1863370"/>
                </a:cubicBezTo>
                <a:cubicBezTo>
                  <a:pt x="4276050" y="2813666"/>
                  <a:pt x="3455524" y="3611721"/>
                  <a:pt x="2371688" y="3715578"/>
                </a:cubicBezTo>
              </a:path>
            </a:pathLst>
          </a:custGeom>
          <a:noFill/>
          <a:ln w="9360">
            <a:solidFill>
              <a:srgbClr val="B6DCDF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tr-TR"/>
          </a:p>
        </p:txBody>
      </p:sp>
      <p:cxnSp>
        <p:nvCxnSpPr>
          <p:cNvPr id="45062" name="AutoShape 6"/>
          <p:cNvCxnSpPr>
            <a:cxnSpLocks noChangeShapeType="1"/>
          </p:cNvCxnSpPr>
          <p:nvPr/>
        </p:nvCxnSpPr>
        <p:spPr bwMode="auto">
          <a:xfrm>
            <a:off x="3643313" y="3786188"/>
            <a:ext cx="1785937" cy="3175"/>
          </a:xfrm>
          <a:prstGeom prst="straightConnector1">
            <a:avLst/>
          </a:prstGeom>
          <a:noFill/>
          <a:ln w="9360">
            <a:solidFill>
              <a:srgbClr val="B6DCDF"/>
            </a:solidFill>
            <a:miter lim="800000"/>
            <a:headEnd type="triangle" w="med" len="med"/>
            <a:tailEnd type="triangle" w="med" len="med"/>
          </a:ln>
          <a:effectLst/>
        </p:spPr>
      </p:cxn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Miles ve Huberman Modeli (2)</a:t>
            </a:r>
          </a:p>
        </p:txBody>
      </p:sp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Verilerin Azaltılması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Amaç verileri önemli bilgi kaybına uğratmadan azaltmak ve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Verileri kendi bağlamından uzaklaştırmamak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Miles ve Huberman Modeli (3)</a:t>
            </a:r>
          </a:p>
        </p:txBody>
      </p:sp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Verilerin Azaltılması (2)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İlk aşamalarda, verilerin düzenlenmesi, bölümlenmesi, özetlenmesi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Sonraki aşamada, temaların, kümelerin ve örüntülerin (ortaklıklar) tespiti, verilerin kodlanması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Daha sonraki aşamada, kavramsallaştırma ve soyutlama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Miles ve Huberman Modeli (4)</a:t>
            </a:r>
          </a:p>
        </p:txBody>
      </p:sp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Verilerin Sunulması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Grafikler, tablolar, ağlar, şemalar…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verilerin düzenlenmesi ve özetlenmesini sağladığından her aşamada gerekli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Verilerin tekrar tekrar sunumu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Miles ve Huberman Modeli (5)</a:t>
            </a:r>
          </a:p>
        </p:txBody>
      </p:sp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Sonuçların Betimlenmesi ve Doğrulanması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Diğer aşamalarla eş zamanlı olarak gerçekleşmeye başlar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Çözümlemenin ilk aşamalarında belirsiz, muğlak sonuçlar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1523</TotalTime>
  <Words>588</Words>
  <Application>Microsoft Office PowerPoint</Application>
  <PresentationFormat>Ekran Gösterisi (4:3)</PresentationFormat>
  <Paragraphs>126</Paragraphs>
  <Slides>16</Slides>
  <Notes>16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Times New Roman</vt:lpstr>
      <vt:lpstr>Arial Unicode MS</vt:lpstr>
      <vt:lpstr>Calibri</vt:lpstr>
      <vt:lpstr>Varsayılan Tasarım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SENAY SABAH KIYAN</dc:creator>
  <cp:lastModifiedBy>SENAY SABAH </cp:lastModifiedBy>
  <cp:revision>108</cp:revision>
  <cp:lastPrinted>1601-01-01T00:00:00Z</cp:lastPrinted>
  <dcterms:created xsi:type="dcterms:W3CDTF">2010-02-19T08:55:32Z</dcterms:created>
  <dcterms:modified xsi:type="dcterms:W3CDTF">2018-02-12T15:33:34Z</dcterms:modified>
</cp:coreProperties>
</file>