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38" autoAdjust="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12 Yuvarlatılmış Dikdörtgen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C2B37-BC9B-43E7-BA76-7126FC25C46D}" type="datetimeFigureOut">
              <a:rPr lang="tr-TR" smtClean="0"/>
              <a:pPr/>
              <a:t>21.11.2019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AC830BC0-E9AF-47B7-8497-25CB8EAE62C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C2B37-BC9B-43E7-BA76-7126FC25C46D}" type="datetimeFigureOut">
              <a:rPr lang="tr-TR" smtClean="0"/>
              <a:pPr/>
              <a:t>21.11.2019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30BC0-E9AF-47B7-8497-25CB8EAE62C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C2B37-BC9B-43E7-BA76-7126FC25C46D}" type="datetimeFigureOut">
              <a:rPr lang="tr-TR" smtClean="0"/>
              <a:pPr/>
              <a:t>21.11.2019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30BC0-E9AF-47B7-8497-25CB8EAE62C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C2B37-BC9B-43E7-BA76-7126FC25C46D}" type="datetimeFigureOut">
              <a:rPr lang="tr-TR" smtClean="0"/>
              <a:pPr/>
              <a:t>21.11.2019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30BC0-E9AF-47B7-8497-25CB8EAE62C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9 Yuvarlatılmış Dikdörtgen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C2B37-BC9B-43E7-BA76-7126FC25C46D}" type="datetimeFigureOut">
              <a:rPr lang="tr-TR" smtClean="0"/>
              <a:pPr/>
              <a:t>21.11.2019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tr-TR"/>
          </a:p>
        </p:txBody>
      </p:sp>
      <p:sp>
        <p:nvSpPr>
          <p:cNvPr id="7" name="6 Dikdörtgen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C830BC0-E9AF-47B7-8497-25CB8EAE62C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C2B37-BC9B-43E7-BA76-7126FC25C46D}" type="datetimeFigureOut">
              <a:rPr lang="tr-TR" smtClean="0"/>
              <a:pPr/>
              <a:t>21.11.2019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30BC0-E9AF-47B7-8497-25CB8EAE62C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C2B37-BC9B-43E7-BA76-7126FC25C46D}" type="datetimeFigureOut">
              <a:rPr lang="tr-TR" smtClean="0"/>
              <a:pPr/>
              <a:t>21.11.2019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30BC0-E9AF-47B7-8497-25CB8EAE62C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C2B37-BC9B-43E7-BA76-7126FC25C46D}" type="datetimeFigureOut">
              <a:rPr lang="tr-TR" smtClean="0"/>
              <a:pPr/>
              <a:t>21.11.2019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30BC0-E9AF-47B7-8497-25CB8EAE62C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C2B37-BC9B-43E7-BA76-7126FC25C46D}" type="datetimeFigureOut">
              <a:rPr lang="tr-TR" smtClean="0"/>
              <a:pPr/>
              <a:t>21.11.2019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30BC0-E9AF-47B7-8497-25CB8EAE62C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8 Yuvarlatılmış Dikdörtgen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C2B37-BC9B-43E7-BA76-7126FC25C46D}" type="datetimeFigureOut">
              <a:rPr lang="tr-TR" smtClean="0"/>
              <a:pPr/>
              <a:t>21.11.2019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30BC0-E9AF-47B7-8497-25CB8EAE62C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C2B37-BC9B-43E7-BA76-7126FC25C46D}" type="datetimeFigureOut">
              <a:rPr lang="tr-TR" smtClean="0"/>
              <a:pPr/>
              <a:t>21.11.2019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C830BC0-E9AF-47B7-8497-25CB8EAE62C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Dikdörtgen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ikdörtgen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7 Yuvarlatılmış Dikdörtgen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1FC2B37-BC9B-43E7-BA76-7126FC25C46D}" type="datetimeFigureOut">
              <a:rPr lang="tr-TR" smtClean="0"/>
              <a:pPr/>
              <a:t>21.11.2019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AC830BC0-E9AF-47B7-8497-25CB8EAE62CE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Doç.Dr.Tarık</a:t>
            </a:r>
            <a:r>
              <a:rPr lang="tr-TR" dirty="0" smtClean="0"/>
              <a:t> Soydan</a:t>
            </a:r>
          </a:p>
          <a:p>
            <a:r>
              <a:rPr lang="tr-TR" dirty="0" smtClean="0"/>
              <a:t>Ankara Üniversitesi Eğitim Bilimleri Fakültesi Eğitim Yönetimi Anabilim Dalı</a:t>
            </a:r>
          </a:p>
        </p:txBody>
      </p:sp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2200" b="1" dirty="0" smtClean="0"/>
              <a:t>Eğitim Sisteminde İstihdam Dersi Notları – </a:t>
            </a:r>
            <a:r>
              <a:rPr lang="tr-TR" sz="2200" b="1" dirty="0" smtClean="0"/>
              <a:t>4</a:t>
            </a:r>
            <a:endParaRPr lang="tr-TR" sz="22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endParaRPr lang="tr-TR" dirty="0" smtClean="0">
              <a:solidFill>
                <a:srgbClr val="0070C0"/>
              </a:solidFill>
            </a:endParaRPr>
          </a:p>
          <a:p>
            <a:pPr algn="just"/>
            <a:r>
              <a:rPr lang="tr-TR" dirty="0" smtClean="0">
                <a:solidFill>
                  <a:srgbClr val="0070C0"/>
                </a:solidFill>
              </a:rPr>
              <a:t>Birincil işgücü piyasası </a:t>
            </a:r>
            <a:r>
              <a:rPr lang="tr-TR" dirty="0" smtClean="0"/>
              <a:t>içinde olan iş ve meslekler konusunda, eğitim ile istihdam edilebilirlik arasındaki ilişkinin </a:t>
            </a:r>
            <a:r>
              <a:rPr lang="tr-TR" dirty="0" smtClean="0">
                <a:solidFill>
                  <a:srgbClr val="0070C0"/>
                </a:solidFill>
              </a:rPr>
              <a:t>daha güçlü </a:t>
            </a:r>
            <a:r>
              <a:rPr lang="tr-TR" dirty="0" smtClean="0"/>
              <a:t>olduğu söylenebilir.</a:t>
            </a:r>
          </a:p>
          <a:p>
            <a:pPr marL="0" indent="0" algn="just">
              <a:buNone/>
            </a:pPr>
            <a:endParaRPr lang="tr-TR" dirty="0" smtClean="0"/>
          </a:p>
          <a:p>
            <a:pPr algn="just"/>
            <a:r>
              <a:rPr lang="tr-TR" dirty="0" smtClean="0">
                <a:solidFill>
                  <a:srgbClr val="0070C0"/>
                </a:solidFill>
              </a:rPr>
              <a:t>İkincil işgücü piyasasında</a:t>
            </a:r>
            <a:r>
              <a:rPr lang="tr-TR" dirty="0" smtClean="0"/>
              <a:t> ise, önceden alınmış eğitimden ziyade iş başında yetişme/yetiştirilme süreçleri önemli olduğu için, eğitimle istihdam edilebilirlik arasındaki ilişki </a:t>
            </a:r>
            <a:r>
              <a:rPr lang="tr-TR" dirty="0" smtClean="0">
                <a:solidFill>
                  <a:srgbClr val="0070C0"/>
                </a:solidFill>
              </a:rPr>
              <a:t>daha zayıf</a:t>
            </a:r>
            <a:r>
              <a:rPr lang="tr-TR" dirty="0" smtClean="0"/>
              <a:t>tır.</a:t>
            </a:r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426380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Eğitimle istihdam </a:t>
            </a:r>
            <a:r>
              <a:rPr lang="tr-TR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ilişkisinin </a:t>
            </a:r>
            <a:r>
              <a:rPr lang="tr-TR" sz="28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dolayımları</a:t>
            </a:r>
            <a:endParaRPr lang="tr-TR" sz="2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tr-TR" dirty="0"/>
          </a:p>
          <a:p>
            <a:r>
              <a:rPr lang="tr-TR" dirty="0" smtClean="0"/>
              <a:t>Ülkenin demografik özellikleri (nüfus, nüfusun yapısı ve özellikleri)</a:t>
            </a:r>
          </a:p>
          <a:p>
            <a:r>
              <a:rPr lang="tr-TR" dirty="0" smtClean="0"/>
              <a:t>Ülkenin ekonomik gelişmişlik düzeyi ve ülke ekonomisinin seyri (üretim yapısı, kamu alanının büyüklüğü, bütçe büyüklüğü…)</a:t>
            </a:r>
          </a:p>
          <a:p>
            <a:r>
              <a:rPr lang="tr-TR" dirty="0" smtClean="0"/>
              <a:t>İşgücü piyasasının büyüklüğü (ülkedeki istihdam miktarı, ekonominin istihdam yaratma kapasitesi, işsiz sayısı, eğitimli işsizler…)</a:t>
            </a:r>
          </a:p>
          <a:p>
            <a:pPr marL="0" indent="0">
              <a:buNone/>
            </a:pPr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410086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Uygulanan </a:t>
            </a:r>
            <a:r>
              <a:rPr lang="tr-TR" dirty="0"/>
              <a:t>ekonomik, sosyal ve siyasal politikalar (Toplumsal düzenin özellikleri (Mülkiyet düzeni +siyasal </a:t>
            </a:r>
            <a:r>
              <a:rPr lang="tr-TR" dirty="0" smtClean="0"/>
              <a:t>sistem), sermaye </a:t>
            </a:r>
            <a:r>
              <a:rPr lang="tr-TR" dirty="0"/>
              <a:t>birikim rejimi, hakim ekonomik ve sosyal </a:t>
            </a:r>
            <a:r>
              <a:rPr lang="tr-TR" dirty="0" smtClean="0"/>
              <a:t>paradigma…)</a:t>
            </a:r>
            <a:endParaRPr lang="tr-TR" dirty="0"/>
          </a:p>
          <a:p>
            <a:r>
              <a:rPr lang="tr-TR" dirty="0"/>
              <a:t>Ülkedeki eğitim sisteminin nicel ve nitel </a:t>
            </a:r>
            <a:r>
              <a:rPr lang="tr-TR" dirty="0" smtClean="0"/>
              <a:t>özellikleri (çeşitli tür ve düzeylerde okul, öğrenci ve mezun sayıları, öğretmen sayıları, öğretmenlerin kır-kent, doğu-batı, merkez-çevre arasında dağılımı, eğitimin kişilere kazandırdığı yeterlikler…)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486384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r>
              <a:rPr lang="tr-TR" dirty="0" smtClean="0">
                <a:solidFill>
                  <a:srgbClr val="0070C0"/>
                </a:solidFill>
              </a:rPr>
              <a:t>DİNLEDİĞİNİZ İÇİN TEŞEKKÜR EDERİM.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707525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400" b="1" dirty="0" smtClean="0">
                <a:solidFill>
                  <a:srgbClr val="FF0000"/>
                </a:solidFill>
              </a:rPr>
              <a:t>Aktüel</a:t>
            </a:r>
            <a:endParaRPr lang="tr-TR" sz="24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Aralık ayı işsizlik rakamı </a:t>
            </a:r>
            <a:r>
              <a:rPr lang="tr-TR" dirty="0" smtClean="0"/>
              <a:t>açıklandı!</a:t>
            </a:r>
            <a:endParaRPr lang="tr-TR" dirty="0"/>
          </a:p>
          <a:p>
            <a:r>
              <a:rPr lang="tr-TR" dirty="0" err="1" smtClean="0"/>
              <a:t>TÜİK'in</a:t>
            </a:r>
            <a:r>
              <a:rPr lang="tr-TR" dirty="0" smtClean="0"/>
              <a:t> </a:t>
            </a:r>
            <a:r>
              <a:rPr lang="tr-TR" dirty="0"/>
              <a:t>açıkladığı iş gücü istatistiklerine göre aralık ayında </a:t>
            </a:r>
            <a:r>
              <a:rPr lang="tr-TR" u="sng" dirty="0"/>
              <a:t>işsizlik </a:t>
            </a:r>
            <a:r>
              <a:rPr lang="tr-TR" dirty="0"/>
              <a:t>yüzde 3,1 puan artışla </a:t>
            </a:r>
            <a:r>
              <a:rPr lang="tr-TR" u="sng" dirty="0"/>
              <a:t>yüzde 13,5 </a:t>
            </a:r>
            <a:r>
              <a:rPr lang="tr-TR" dirty="0"/>
              <a:t>oldu. </a:t>
            </a:r>
            <a:endParaRPr lang="tr-TR" dirty="0" smtClean="0"/>
          </a:p>
          <a:p>
            <a:r>
              <a:rPr lang="tr-TR" dirty="0"/>
              <a:t>Türkiye genelinde 15 ve daha yukarı yaştakilerde </a:t>
            </a:r>
            <a:r>
              <a:rPr lang="tr-TR" u="sng" dirty="0"/>
              <a:t>işsiz sayısı </a:t>
            </a:r>
            <a:r>
              <a:rPr lang="tr-TR" dirty="0"/>
              <a:t>2018 yılı Aralık döneminde geçen yılın aynı dönemine göre 1 milyon 11 bin kişi artarak </a:t>
            </a:r>
            <a:r>
              <a:rPr lang="tr-TR" u="sng" dirty="0"/>
              <a:t>4 </a:t>
            </a:r>
            <a:r>
              <a:rPr lang="tr-TR" u="sng" dirty="0" smtClean="0"/>
              <a:t>milyon </a:t>
            </a:r>
            <a:r>
              <a:rPr lang="tr-TR" u="sng" dirty="0"/>
              <a:t>302 bin kişi </a:t>
            </a:r>
            <a:r>
              <a:rPr lang="tr-TR" dirty="0"/>
              <a:t>oldu</a:t>
            </a:r>
            <a:r>
              <a:rPr lang="tr-TR" dirty="0" smtClean="0"/>
              <a:t>.</a:t>
            </a:r>
          </a:p>
          <a:p>
            <a:r>
              <a:rPr lang="tr-TR" dirty="0"/>
              <a:t>Aynı dönemde; </a:t>
            </a:r>
            <a:r>
              <a:rPr lang="tr-TR" u="sng" dirty="0"/>
              <a:t>tarım dışı </a:t>
            </a:r>
            <a:r>
              <a:rPr lang="tr-TR" u="sng" dirty="0" smtClean="0"/>
              <a:t>işsizlik </a:t>
            </a:r>
            <a:r>
              <a:rPr lang="tr-TR" dirty="0" smtClean="0"/>
              <a:t>oranı </a:t>
            </a:r>
            <a:r>
              <a:rPr lang="tr-TR" dirty="0"/>
              <a:t>3,3 puanlık artış ile </a:t>
            </a:r>
            <a:r>
              <a:rPr lang="tr-TR" u="sng" dirty="0"/>
              <a:t>yüzde 15,6 </a:t>
            </a:r>
            <a:r>
              <a:rPr lang="tr-TR" dirty="0"/>
              <a:t>olarak tahmin edildi. </a:t>
            </a:r>
            <a:endParaRPr lang="tr-TR" dirty="0" smtClean="0"/>
          </a:p>
          <a:p>
            <a:r>
              <a:rPr lang="tr-TR" u="sng" dirty="0" smtClean="0"/>
              <a:t>Genç </a:t>
            </a:r>
            <a:r>
              <a:rPr lang="tr-TR" u="sng" dirty="0"/>
              <a:t>nüfusta (15-24 yaş) işsizlik</a:t>
            </a:r>
            <a:r>
              <a:rPr lang="tr-TR" dirty="0"/>
              <a:t> oranı 5,3 puanlık artış ile </a:t>
            </a:r>
            <a:r>
              <a:rPr lang="tr-TR" u="sng" dirty="0"/>
              <a:t>yüzde 24,5 </a:t>
            </a:r>
            <a:r>
              <a:rPr lang="tr-TR" dirty="0"/>
              <a:t>olurken,15-64 yaş grubunda bu oran 3,1 puanlık artış ile yüzde 13,7 olarak gerçekleşti.</a:t>
            </a:r>
            <a:endParaRPr lang="tr-TR" i="1" dirty="0" smtClean="0"/>
          </a:p>
        </p:txBody>
      </p:sp>
    </p:spTree>
    <p:extLst>
      <p:ext uri="{BB962C8B-B14F-4D97-AF65-F5344CB8AC3E}">
        <p14:creationId xmlns:p14="http://schemas.microsoft.com/office/powerpoint/2010/main" val="9478343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tr-TR" u="sng" dirty="0"/>
              <a:t>İstihdam edilenlerin sayısı </a:t>
            </a:r>
            <a:r>
              <a:rPr lang="tr-TR" dirty="0"/>
              <a:t>2018 yılı Aralık döneminde, bir önceki yılın aynı dönemine göre </a:t>
            </a:r>
            <a:r>
              <a:rPr lang="tr-TR" u="sng" dirty="0"/>
              <a:t>633 bin kişi azalarak 27 milyon 655 bin kişi</a:t>
            </a:r>
            <a:r>
              <a:rPr lang="tr-TR" dirty="0"/>
              <a:t>, </a:t>
            </a:r>
            <a:r>
              <a:rPr lang="tr-TR" u="sng" dirty="0"/>
              <a:t>istihdam oranı </a:t>
            </a:r>
            <a:r>
              <a:rPr lang="tr-TR" dirty="0"/>
              <a:t>ise 1,5 puanlık azalış ile </a:t>
            </a:r>
            <a:r>
              <a:rPr lang="tr-TR" u="sng" dirty="0"/>
              <a:t>yüzde 45,4 </a:t>
            </a:r>
            <a:r>
              <a:rPr lang="tr-TR" dirty="0"/>
              <a:t>oldu</a:t>
            </a:r>
            <a:r>
              <a:rPr lang="tr-TR" dirty="0" smtClean="0"/>
              <a:t>.</a:t>
            </a:r>
          </a:p>
          <a:p>
            <a:r>
              <a:rPr lang="tr-TR" dirty="0"/>
              <a:t>Bu dönemde, tarım sektöründe çalışan sayısı 375 bin, tarım dışı sektörlerde çalışan sayısı 258 bin kişi azaldı</a:t>
            </a:r>
            <a:r>
              <a:rPr lang="tr-TR" dirty="0" smtClean="0"/>
              <a:t>.</a:t>
            </a:r>
          </a:p>
          <a:p>
            <a:r>
              <a:rPr lang="tr-TR" dirty="0" smtClean="0"/>
              <a:t> </a:t>
            </a:r>
            <a:r>
              <a:rPr lang="tr-TR" dirty="0"/>
              <a:t>İstihdam edilenlerin yüzde 17,3'ü tarım, yüzde 19,8'i sanayi, yüzde 5,8'i inşaat, yüzde 57'si ise hizmet sektöründe yer aldı</a:t>
            </a:r>
            <a:r>
              <a:rPr lang="tr-TR" dirty="0" smtClean="0"/>
              <a:t>.</a:t>
            </a:r>
          </a:p>
          <a:p>
            <a:r>
              <a:rPr lang="tr-TR" dirty="0" smtClean="0"/>
              <a:t> </a:t>
            </a:r>
            <a:r>
              <a:rPr lang="tr-TR" dirty="0"/>
              <a:t>Önceki yılın aynı dönemi ile karşılaştırıldığında tarım sektörünün istihdam edilenler içindeki payı 1 puan, inşaat sektörünün payı 1,5 puan azalırken, sanayi sektörünün payı 0,3 puan, hizmet sektörünün payı 2 puan arttı.</a:t>
            </a:r>
          </a:p>
        </p:txBody>
      </p:sp>
    </p:spTree>
    <p:extLst>
      <p:ext uri="{BB962C8B-B14F-4D97-AF65-F5344CB8AC3E}">
        <p14:creationId xmlns:p14="http://schemas.microsoft.com/office/powerpoint/2010/main" val="32977666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İşgücü 2018 yılı Aralık döneminde bir önceki yılın aynı dönemine göre 378 bin kişi artarak 31 milyon 957 bin kişi, işgücüne katılma </a:t>
            </a:r>
            <a:r>
              <a:rPr lang="tr-TR" dirty="0" smtClean="0"/>
              <a:t>oranı* </a:t>
            </a:r>
            <a:r>
              <a:rPr lang="tr-TR" dirty="0"/>
              <a:t>ise değişim göstermeyerek yüzde 52,4 olarak gerçekleşti. </a:t>
            </a:r>
            <a:endParaRPr lang="tr-TR" dirty="0" smtClean="0"/>
          </a:p>
          <a:p>
            <a:r>
              <a:rPr lang="tr-TR" dirty="0" smtClean="0"/>
              <a:t>Aynı </a:t>
            </a:r>
            <a:r>
              <a:rPr lang="tr-TR" dirty="0"/>
              <a:t>dönemler için yapılan kıyaslamalara göre; erkeklerde işgücüne katılma oranı değişim göstermeyerek yüzde 71,7, kadınlarda ise 0,1 </a:t>
            </a:r>
            <a:r>
              <a:rPr lang="tr-TR" dirty="0" smtClean="0"/>
              <a:t>puanlık </a:t>
            </a:r>
            <a:r>
              <a:rPr lang="tr-TR" dirty="0"/>
              <a:t>artışla yüzde 33,6 olarak gerçekleşti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* </a:t>
            </a:r>
            <a:r>
              <a:rPr lang="tr-TR" u="sng" dirty="0">
                <a:solidFill>
                  <a:srgbClr val="7030A0"/>
                </a:solidFill>
              </a:rPr>
              <a:t>İ</a:t>
            </a:r>
            <a:r>
              <a:rPr lang="tr-TR" u="sng" dirty="0" smtClean="0">
                <a:solidFill>
                  <a:srgbClr val="7030A0"/>
                </a:solidFill>
              </a:rPr>
              <a:t>şgücüne </a:t>
            </a:r>
            <a:r>
              <a:rPr lang="tr-TR" u="sng" dirty="0">
                <a:solidFill>
                  <a:srgbClr val="7030A0"/>
                </a:solidFill>
              </a:rPr>
              <a:t>katılma oranı</a:t>
            </a:r>
            <a:r>
              <a:rPr lang="tr-TR" dirty="0">
                <a:solidFill>
                  <a:srgbClr val="7030A0"/>
                </a:solidFill>
              </a:rPr>
              <a:t>, istihdam edilenlerle işsizlerin toplamının oluşturduğu işgücünün aktif nüfusa oranıdır.</a:t>
            </a:r>
          </a:p>
        </p:txBody>
      </p:sp>
    </p:spTree>
    <p:extLst>
      <p:ext uri="{BB962C8B-B14F-4D97-AF65-F5344CB8AC3E}">
        <p14:creationId xmlns:p14="http://schemas.microsoft.com/office/powerpoint/2010/main" val="15915796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endParaRPr lang="tr-TR" dirty="0" smtClean="0"/>
          </a:p>
          <a:p>
            <a:r>
              <a:rPr lang="tr-TR" dirty="0" smtClean="0"/>
              <a:t>Eğitim aracılığıyla,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        - bilgi aktarılır</a:t>
            </a:r>
          </a:p>
          <a:p>
            <a:pPr marL="0" indent="0">
              <a:buNone/>
            </a:pPr>
            <a:r>
              <a:rPr lang="tr-TR" dirty="0" smtClean="0"/>
              <a:t>           - beceri geliştirilir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        - tutum ve davranış şekillendirilir.</a:t>
            </a:r>
          </a:p>
          <a:p>
            <a:pPr marL="0" indent="0">
              <a:buNone/>
            </a:pPr>
            <a:r>
              <a:rPr lang="tr-TR" dirty="0" smtClean="0">
                <a:solidFill>
                  <a:srgbClr val="7030A0"/>
                </a:solidFill>
              </a:rPr>
              <a:t>Peki bu işlevlerin istihdam ile bağı nasıl kurulur?</a:t>
            </a:r>
          </a:p>
          <a:p>
            <a:pPr marL="0" indent="0">
              <a:buNone/>
            </a:pPr>
            <a:r>
              <a:rPr lang="tr-TR" dirty="0" smtClean="0"/>
              <a:t>* </a:t>
            </a:r>
            <a:r>
              <a:rPr lang="tr-TR" u="sng" dirty="0" smtClean="0"/>
              <a:t>Eğitim </a:t>
            </a:r>
            <a:r>
              <a:rPr lang="tr-TR" u="sng" dirty="0"/>
              <a:t>aracılığıyla kişiler daha kolay ve daha nitelikli işlerde istihdam edilme şansı bulabilir mi?</a:t>
            </a:r>
          </a:p>
          <a:p>
            <a:pPr marL="0" indent="0">
              <a:buNone/>
            </a:pPr>
            <a:r>
              <a:rPr lang="tr-TR" u="sng" dirty="0" smtClean="0"/>
              <a:t>* Eğitimin </a:t>
            </a:r>
            <a:r>
              <a:rPr lang="tr-TR" u="sng" dirty="0"/>
              <a:t>etkisi doğrudan gözlenmeyen dolaylı faydalarından söz edilebilir mi? (</a:t>
            </a:r>
            <a:r>
              <a:rPr lang="tr-TR" u="sng" dirty="0">
                <a:solidFill>
                  <a:srgbClr val="7030A0"/>
                </a:solidFill>
              </a:rPr>
              <a:t>Eğitimin dışsallıkları</a:t>
            </a:r>
            <a:r>
              <a:rPr lang="tr-TR" u="sng" dirty="0"/>
              <a:t>).</a:t>
            </a:r>
          </a:p>
          <a:p>
            <a:pPr marL="0" indent="0">
              <a:buNone/>
            </a:pPr>
            <a:endParaRPr lang="tr-TR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15097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400" b="1" dirty="0" smtClean="0">
                <a:solidFill>
                  <a:srgbClr val="FF0000"/>
                </a:solidFill>
                <a:latin typeface="+mn-lt"/>
                <a:cs typeface="Arial" panose="020B0604020202020204" pitchFamily="34" charset="0"/>
              </a:rPr>
              <a:t>Eğitim – İstihdam İlişkisi Konusunda </a:t>
            </a:r>
            <a:r>
              <a:rPr lang="tr-TR" sz="2400" b="1" dirty="0">
                <a:solidFill>
                  <a:srgbClr val="FF0000"/>
                </a:solidFill>
                <a:latin typeface="+mn-lt"/>
                <a:cs typeface="Arial" panose="020B0604020202020204" pitchFamily="34" charset="0"/>
              </a:rPr>
              <a:t>E</a:t>
            </a:r>
            <a:r>
              <a:rPr lang="tr-TR" sz="2400" b="1" dirty="0" smtClean="0">
                <a:solidFill>
                  <a:srgbClr val="FF0000"/>
                </a:solidFill>
                <a:latin typeface="+mn-lt"/>
                <a:cs typeface="Arial" panose="020B0604020202020204" pitchFamily="34" charset="0"/>
              </a:rPr>
              <a:t>ğitim </a:t>
            </a:r>
            <a:r>
              <a:rPr lang="tr-TR" sz="2400" b="1" dirty="0">
                <a:solidFill>
                  <a:srgbClr val="FF0000"/>
                </a:solidFill>
                <a:latin typeface="+mn-lt"/>
                <a:cs typeface="Arial" panose="020B0604020202020204" pitchFamily="34" charset="0"/>
              </a:rPr>
              <a:t>E</a:t>
            </a:r>
            <a:r>
              <a:rPr lang="tr-TR" sz="2400" b="1" dirty="0" smtClean="0">
                <a:solidFill>
                  <a:srgbClr val="FF0000"/>
                </a:solidFill>
                <a:latin typeface="+mn-lt"/>
                <a:cs typeface="Arial" panose="020B0604020202020204" pitchFamily="34" charset="0"/>
              </a:rPr>
              <a:t>konomisi </a:t>
            </a:r>
            <a:r>
              <a:rPr lang="tr-TR" sz="2400" b="1" dirty="0">
                <a:solidFill>
                  <a:srgbClr val="FF0000"/>
                </a:solidFill>
                <a:latin typeface="+mn-lt"/>
                <a:cs typeface="Arial" panose="020B0604020202020204" pitchFamily="34" charset="0"/>
              </a:rPr>
              <a:t>K</a:t>
            </a:r>
            <a:r>
              <a:rPr lang="tr-TR" sz="2400" b="1" dirty="0" smtClean="0">
                <a:solidFill>
                  <a:srgbClr val="FF0000"/>
                </a:solidFill>
                <a:latin typeface="+mn-lt"/>
                <a:cs typeface="Arial" panose="020B0604020202020204" pitchFamily="34" charset="0"/>
              </a:rPr>
              <a:t>uramları</a:t>
            </a:r>
            <a:endParaRPr lang="tr-TR" sz="2400" b="1" dirty="0">
              <a:solidFill>
                <a:srgbClr val="FF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tr-TR" dirty="0" smtClean="0">
                <a:solidFill>
                  <a:srgbClr val="FF0000"/>
                </a:solidFill>
              </a:rPr>
              <a:t>İnsan sermayesi* kuramı </a:t>
            </a:r>
            <a:r>
              <a:rPr lang="tr-TR" dirty="0" smtClean="0"/>
              <a:t>–İnsan sermayesi kuramına göre eğitim ile istihdam arasında doğrusal bir bağ vardır. Kişi ne kadar eğitim almışsa o kadar istihdam edilme şansı artar.</a:t>
            </a:r>
          </a:p>
          <a:p>
            <a:pPr marL="0" indent="0" algn="just">
              <a:buNone/>
            </a:pPr>
            <a:r>
              <a:rPr lang="tr-TR" dirty="0" smtClean="0"/>
              <a:t>Ayrıca daha fazla ve daha nitelikli eğitim almak demek daha elverişli koşullarda istihdam edilmeyi beraberinde getirir.</a:t>
            </a:r>
          </a:p>
          <a:p>
            <a:pPr marL="0" indent="0" algn="just">
              <a:buNone/>
            </a:pPr>
            <a:r>
              <a:rPr lang="tr-TR" dirty="0" smtClean="0"/>
              <a:t>Bu nasıl olur?</a:t>
            </a:r>
          </a:p>
          <a:p>
            <a:pPr marL="0" indent="0" algn="just">
              <a:buNone/>
            </a:pPr>
            <a:r>
              <a:rPr lang="tr-TR" dirty="0" smtClean="0"/>
              <a:t>Kişiler eğitim aracılığıyla işe yönelik </a:t>
            </a:r>
            <a:r>
              <a:rPr lang="tr-TR" dirty="0" smtClean="0">
                <a:solidFill>
                  <a:srgbClr val="0070C0"/>
                </a:solidFill>
              </a:rPr>
              <a:t>belirli kalifiye özellikler</a:t>
            </a:r>
            <a:r>
              <a:rPr lang="tr-TR" dirty="0" smtClean="0"/>
              <a:t> kazanırlar. Mesela mühendislik eğitimi alan bir kişi alanında daha </a:t>
            </a:r>
            <a:r>
              <a:rPr lang="tr-TR" dirty="0" smtClean="0">
                <a:solidFill>
                  <a:srgbClr val="0070C0"/>
                </a:solidFill>
              </a:rPr>
              <a:t>üretken ve yaratıcı </a:t>
            </a:r>
            <a:r>
              <a:rPr lang="tr-TR" dirty="0" smtClean="0"/>
              <a:t>bir eleman olur. </a:t>
            </a:r>
          </a:p>
          <a:p>
            <a:pPr marL="0" indent="0" algn="just">
              <a:buNone/>
            </a:pPr>
            <a:r>
              <a:rPr lang="tr-TR" dirty="0" smtClean="0"/>
              <a:t>Dolayısıyla istihdam edilmesi kolaylaşır.</a:t>
            </a:r>
          </a:p>
          <a:p>
            <a:pPr marL="0" indent="0" algn="just">
              <a:buNone/>
            </a:pPr>
            <a:r>
              <a:rPr lang="tr-TR" dirty="0" smtClean="0"/>
              <a:t>*</a:t>
            </a:r>
            <a:r>
              <a:rPr lang="tr-TR" dirty="0">
                <a:solidFill>
                  <a:srgbClr val="7030A0"/>
                </a:solidFill>
              </a:rPr>
              <a:t>Amerikalı ekonomist Theodore </a:t>
            </a:r>
            <a:r>
              <a:rPr lang="tr-TR" dirty="0" err="1">
                <a:solidFill>
                  <a:srgbClr val="7030A0"/>
                </a:solidFill>
              </a:rPr>
              <a:t>Schultz’un</a:t>
            </a:r>
            <a:r>
              <a:rPr lang="tr-TR" dirty="0">
                <a:solidFill>
                  <a:srgbClr val="7030A0"/>
                </a:solidFill>
              </a:rPr>
              <a:t> 1960’ların ilk yıllarında dile getirdiği ve 1962’de </a:t>
            </a:r>
            <a:r>
              <a:rPr lang="tr-TR" dirty="0" err="1">
                <a:solidFill>
                  <a:srgbClr val="7030A0"/>
                </a:solidFill>
              </a:rPr>
              <a:t>Gary</a:t>
            </a:r>
            <a:r>
              <a:rPr lang="tr-TR" dirty="0">
                <a:solidFill>
                  <a:srgbClr val="7030A0"/>
                </a:solidFill>
              </a:rPr>
              <a:t> </a:t>
            </a:r>
            <a:r>
              <a:rPr lang="tr-TR" dirty="0" err="1">
                <a:solidFill>
                  <a:srgbClr val="7030A0"/>
                </a:solidFill>
              </a:rPr>
              <a:t>Becker’ın</a:t>
            </a:r>
            <a:r>
              <a:rPr lang="tr-TR" dirty="0">
                <a:solidFill>
                  <a:srgbClr val="7030A0"/>
                </a:solidFill>
              </a:rPr>
              <a:t> geliştirdiği bir kavram.</a:t>
            </a:r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3258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dirty="0" smtClean="0">
                <a:solidFill>
                  <a:srgbClr val="FF0000"/>
                </a:solidFill>
              </a:rPr>
              <a:t>Eleme </a:t>
            </a:r>
            <a:r>
              <a:rPr lang="tr-TR" dirty="0">
                <a:solidFill>
                  <a:srgbClr val="FF0000"/>
                </a:solidFill>
              </a:rPr>
              <a:t>Hipotezi</a:t>
            </a:r>
            <a:r>
              <a:rPr lang="tr-TR" dirty="0"/>
              <a:t>: Eğitim bireyleri yeteneklerine göre sınıflandırır, daha yetenekli olanların istihdam edilmelerini sağlar. Eğitim bireyleri </a:t>
            </a:r>
            <a:r>
              <a:rPr lang="tr-TR" dirty="0">
                <a:solidFill>
                  <a:srgbClr val="0070C0"/>
                </a:solidFill>
              </a:rPr>
              <a:t>yeteneklerine göre sınıflandırdığı </a:t>
            </a:r>
            <a:r>
              <a:rPr lang="tr-TR" dirty="0"/>
              <a:t>için işverenler eğitim sayesinde, işe almak istedikleri personelin yeterliklerini kendileri test etmek, böylece para ve zaman kaybetmek durumunda </a:t>
            </a:r>
            <a:r>
              <a:rPr lang="tr-TR" dirty="0" smtClean="0"/>
              <a:t>kalmazlar.</a:t>
            </a:r>
          </a:p>
          <a:p>
            <a:pPr marL="0" indent="0" algn="just">
              <a:buNone/>
            </a:pPr>
            <a:r>
              <a:rPr lang="tr-TR" dirty="0"/>
              <a:t>Yani eleme hipotezine göre, kişilerin aldığı eğitimden ziyade eğitim sürecinde elde ettikleri </a:t>
            </a:r>
            <a:r>
              <a:rPr lang="tr-TR" dirty="0">
                <a:solidFill>
                  <a:srgbClr val="0070C0"/>
                </a:solidFill>
              </a:rPr>
              <a:t>diploma ve sertifikalar</a:t>
            </a:r>
            <a:r>
              <a:rPr lang="tr-TR" dirty="0"/>
              <a:t>, kişilerin istihdam edilebilirlikleri açısından işverenlere fikir verir ve istihdam edilmelerini kolaylaştırır. Elbette uygun olmayan diploma ve sertifikalar da istihdam edilmeyi zorlaştırır.</a:t>
            </a:r>
          </a:p>
          <a:p>
            <a:pPr marL="0" indent="0" algn="just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6293086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tr-TR" dirty="0" smtClean="0"/>
              <a:t>Eleme hipotezi bağlamında başka bir önerme de şudur: Eğitim</a:t>
            </a:r>
            <a:r>
              <a:rPr lang="tr-TR" dirty="0"/>
              <a:t>, kişilerin üretkenliğini artıran kalifiye nitelikler kazandırmaktan ziyade bireylere </a:t>
            </a:r>
            <a:r>
              <a:rPr lang="tr-TR" dirty="0">
                <a:solidFill>
                  <a:srgbClr val="0070C0"/>
                </a:solidFill>
              </a:rPr>
              <a:t>işe uygun bazı tutum ve davranışlar</a:t>
            </a:r>
            <a:r>
              <a:rPr lang="tr-TR" dirty="0"/>
              <a:t> kazandırır. Otoriteye itaat etme, dakik ve disiplinli olma, sorumlu iş görme </a:t>
            </a:r>
            <a:r>
              <a:rPr lang="tr-TR" dirty="0" smtClean="0"/>
              <a:t>gibi. Böylece </a:t>
            </a:r>
            <a:r>
              <a:rPr lang="tr-TR" dirty="0"/>
              <a:t>eğitilmiş kişi daha kolayca istihdam edilme şansı bulur</a:t>
            </a:r>
            <a:r>
              <a:rPr lang="tr-TR" dirty="0" smtClean="0"/>
              <a:t>.</a:t>
            </a:r>
            <a:endParaRPr lang="tr-TR" dirty="0" smtClean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tr-TR" dirty="0" smtClean="0">
                <a:solidFill>
                  <a:srgbClr val="FF0000"/>
                </a:solidFill>
              </a:rPr>
              <a:t>Bölünmüş İşgücü Piyasaları Kuramı:</a:t>
            </a:r>
          </a:p>
          <a:p>
            <a:pPr marL="0" indent="0" algn="just">
              <a:buNone/>
            </a:pPr>
            <a:r>
              <a:rPr lang="tr-TR" dirty="0"/>
              <a:t>İ</a:t>
            </a:r>
            <a:r>
              <a:rPr lang="tr-TR" dirty="0" smtClean="0"/>
              <a:t>şgücü piyasaları ikiye ayrılır: Birincil piyasalar ve ikincil piyasalar.</a:t>
            </a:r>
          </a:p>
          <a:p>
            <a:pPr marL="0" indent="0" algn="just">
              <a:buNone/>
            </a:pPr>
            <a:r>
              <a:rPr lang="tr-TR" dirty="0" smtClean="0"/>
              <a:t>Ayrımda etkili olan etkenler, işlerin </a:t>
            </a:r>
            <a:r>
              <a:rPr lang="tr-TR" dirty="0" smtClean="0">
                <a:solidFill>
                  <a:srgbClr val="0070C0"/>
                </a:solidFill>
              </a:rPr>
              <a:t>çalışma koşulları</a:t>
            </a:r>
            <a:r>
              <a:rPr lang="tr-TR" dirty="0" smtClean="0"/>
              <a:t>, </a:t>
            </a:r>
            <a:r>
              <a:rPr lang="tr-TR" dirty="0" smtClean="0">
                <a:solidFill>
                  <a:srgbClr val="0070C0"/>
                </a:solidFill>
              </a:rPr>
              <a:t>ödeme yapıları, yükselme koşulları, getirileri </a:t>
            </a:r>
            <a:r>
              <a:rPr lang="tr-TR" dirty="0" smtClean="0"/>
              <a:t>gibi unsurlardır.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477658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Birincil işgücü piyasası </a:t>
            </a:r>
            <a:r>
              <a:rPr lang="tr-TR" dirty="0" smtClean="0">
                <a:solidFill>
                  <a:srgbClr val="0070C0"/>
                </a:solidFill>
              </a:rPr>
              <a:t>iyi koşullarla </a:t>
            </a:r>
            <a:r>
              <a:rPr lang="tr-TR" dirty="0" smtClean="0"/>
              <a:t>belirlenen piyasadır. </a:t>
            </a:r>
            <a:r>
              <a:rPr lang="tr-TR" dirty="0" smtClean="0">
                <a:solidFill>
                  <a:srgbClr val="0070C0"/>
                </a:solidFill>
              </a:rPr>
              <a:t>İleri teknoloji </a:t>
            </a:r>
            <a:r>
              <a:rPr lang="tr-TR" dirty="0" smtClean="0"/>
              <a:t>kullanılan, </a:t>
            </a:r>
            <a:r>
              <a:rPr lang="tr-TR" dirty="0" smtClean="0">
                <a:solidFill>
                  <a:srgbClr val="0070C0"/>
                </a:solidFill>
              </a:rPr>
              <a:t>iş ve kariyer güvencesi</a:t>
            </a:r>
            <a:r>
              <a:rPr lang="tr-TR" dirty="0" smtClean="0"/>
              <a:t>nin olduğu, </a:t>
            </a:r>
            <a:r>
              <a:rPr lang="tr-TR" dirty="0" smtClean="0">
                <a:solidFill>
                  <a:srgbClr val="0070C0"/>
                </a:solidFill>
              </a:rPr>
              <a:t>saygınlığı yüksek</a:t>
            </a:r>
            <a:r>
              <a:rPr lang="tr-TR" dirty="0" smtClean="0"/>
              <a:t>, göreli olarak </a:t>
            </a:r>
            <a:r>
              <a:rPr lang="tr-TR" dirty="0" smtClean="0">
                <a:solidFill>
                  <a:srgbClr val="0070C0"/>
                </a:solidFill>
              </a:rPr>
              <a:t>yüksek ücretli işler </a:t>
            </a:r>
            <a:r>
              <a:rPr lang="tr-TR" dirty="0" smtClean="0"/>
              <a:t>bu piyasadadır. Mesela, elektrik elektronik mühendisliği, doktorluk, mimarlık birincil işgücü piyasasının işleridir.</a:t>
            </a:r>
          </a:p>
          <a:p>
            <a:r>
              <a:rPr lang="tr-TR" dirty="0" smtClean="0"/>
              <a:t>İkincil işgücü piyasası ise </a:t>
            </a:r>
            <a:r>
              <a:rPr lang="tr-TR" dirty="0" smtClean="0">
                <a:solidFill>
                  <a:srgbClr val="0070C0"/>
                </a:solidFill>
              </a:rPr>
              <a:t>kötü koşullarla </a:t>
            </a:r>
            <a:r>
              <a:rPr lang="tr-TR" dirty="0" smtClean="0"/>
              <a:t>belirlenen piyasadır.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 </a:t>
            </a:r>
            <a:r>
              <a:rPr lang="tr-TR" dirty="0" smtClean="0">
                <a:solidFill>
                  <a:srgbClr val="0070C0"/>
                </a:solidFill>
              </a:rPr>
              <a:t>İleri teknoloji kullanılmayan</a:t>
            </a:r>
            <a:r>
              <a:rPr lang="tr-TR" dirty="0" smtClean="0"/>
              <a:t>, </a:t>
            </a:r>
            <a:r>
              <a:rPr lang="tr-TR" dirty="0" smtClean="0">
                <a:solidFill>
                  <a:srgbClr val="0070C0"/>
                </a:solidFill>
              </a:rPr>
              <a:t>iş ve kariyer güvencesinin pek   gelişmediği</a:t>
            </a:r>
            <a:r>
              <a:rPr lang="tr-TR" dirty="0" smtClean="0"/>
              <a:t>, göreli olarak </a:t>
            </a:r>
            <a:r>
              <a:rPr lang="tr-TR" dirty="0" smtClean="0">
                <a:solidFill>
                  <a:srgbClr val="0070C0"/>
                </a:solidFill>
              </a:rPr>
              <a:t>saygınlığı az </a:t>
            </a:r>
            <a:r>
              <a:rPr lang="tr-TR" dirty="0" smtClean="0"/>
              <a:t>ve </a:t>
            </a:r>
            <a:r>
              <a:rPr lang="tr-TR" dirty="0" smtClean="0">
                <a:solidFill>
                  <a:srgbClr val="0070C0"/>
                </a:solidFill>
              </a:rPr>
              <a:t>düşük ücretli  </a:t>
            </a:r>
            <a:r>
              <a:rPr lang="tr-TR" dirty="0" smtClean="0"/>
              <a:t>işler bu piyasadadır. Mesela, kasiyerlik, tekstil işleri, inşaat işçiliği gibi işler ikincil işgücü piyasasının  işleridir.</a:t>
            </a:r>
          </a:p>
          <a:p>
            <a:pPr marL="0" indent="0">
              <a:buNone/>
            </a:pPr>
            <a:r>
              <a:rPr lang="tr-TR" dirty="0" smtClean="0"/>
              <a:t>*</a:t>
            </a:r>
            <a:r>
              <a:rPr lang="tr-TR" dirty="0" smtClean="0">
                <a:solidFill>
                  <a:srgbClr val="7030A0"/>
                </a:solidFill>
              </a:rPr>
              <a:t> Öğretmenlik hangi işgücü piyasasında sayılır?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725448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isse Senedi">
  <a:themeElements>
    <a:clrScheme name="Hisse Senedi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Hisse Senedi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Hisse Senedi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697</TotalTime>
  <Words>866</Words>
  <Application>Microsoft Office PowerPoint</Application>
  <PresentationFormat>Ekran Gösterisi (4:3)</PresentationFormat>
  <Paragraphs>63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8" baseType="lpstr">
      <vt:lpstr>Arial</vt:lpstr>
      <vt:lpstr>Franklin Gothic Book</vt:lpstr>
      <vt:lpstr>Perpetua</vt:lpstr>
      <vt:lpstr>Wingdings 2</vt:lpstr>
      <vt:lpstr>Hisse Senedi</vt:lpstr>
      <vt:lpstr>Eğitim Sisteminde İstihdam Dersi Notları – 4</vt:lpstr>
      <vt:lpstr>Aktüel</vt:lpstr>
      <vt:lpstr>PowerPoint Sunusu</vt:lpstr>
      <vt:lpstr>PowerPoint Sunusu</vt:lpstr>
      <vt:lpstr>PowerPoint Sunusu</vt:lpstr>
      <vt:lpstr>Eğitim – İstihdam İlişkisi Konusunda Eğitim Ekonomisi Kuramları</vt:lpstr>
      <vt:lpstr>PowerPoint Sunusu</vt:lpstr>
      <vt:lpstr>PowerPoint Sunusu</vt:lpstr>
      <vt:lpstr>PowerPoint Sunusu</vt:lpstr>
      <vt:lpstr>PowerPoint Sunusu</vt:lpstr>
      <vt:lpstr>Eğitimle istihdam ilişkisinin dolayımları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Eğitim Alanında Performans Değerlendirme Sistemine İlişkin Okul Yöneticilerinin  Görüşleri</dc:title>
  <dc:creator>TARIKSOYDAN</dc:creator>
  <cp:lastModifiedBy>Tarik soydan</cp:lastModifiedBy>
  <cp:revision>186</cp:revision>
  <dcterms:created xsi:type="dcterms:W3CDTF">2014-05-05T08:01:07Z</dcterms:created>
  <dcterms:modified xsi:type="dcterms:W3CDTF">2019-11-21T06:49:39Z</dcterms:modified>
</cp:coreProperties>
</file>