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30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8" r:id="rId40"/>
    <p:sldId id="299" r:id="rId41"/>
    <p:sldId id="301" r:id="rId42"/>
    <p:sldId id="302" r:id="rId4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64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10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6924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6060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6460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51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662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86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488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4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56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76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29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52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530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8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E7DFF-2BCC-45BB-AE05-D8672B8675C9}" type="datetimeFigureOut">
              <a:rPr lang="tr-TR" smtClean="0"/>
              <a:t>25.4.2018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B320344-1715-4D2D-AB3B-71C6602FF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69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tx1"/>
                </a:solidFill>
                <a:latin typeface="Algerian" panose="04020705040A02060702" pitchFamily="82" charset="0"/>
              </a:rPr>
              <a:t>ÇOCUK </a:t>
            </a:r>
            <a:r>
              <a:rPr lang="tr-TR" b="1" i="1" dirty="0" smtClean="0">
                <a:solidFill>
                  <a:schemeClr val="tx1"/>
                </a:solidFill>
                <a:latin typeface="Algerian" panose="04020705040A02060702" pitchFamily="82" charset="0"/>
              </a:rPr>
              <a:t> </a:t>
            </a:r>
            <a:r>
              <a:rPr lang="en-GB" b="1" i="1" dirty="0" smtClean="0">
                <a:solidFill>
                  <a:schemeClr val="tx1"/>
                </a:solidFill>
                <a:latin typeface="Algerian" panose="04020705040A02060702" pitchFamily="82" charset="0"/>
              </a:rPr>
              <a:t>İSTİSMARI</a:t>
            </a:r>
            <a:r>
              <a:rPr lang="tr-TR" b="1" i="1" dirty="0" smtClean="0">
                <a:solidFill>
                  <a:schemeClr val="tx1"/>
                </a:solidFill>
                <a:latin typeface="Algerian" panose="04020705040A02060702" pitchFamily="82" charset="0"/>
              </a:rPr>
              <a:t>*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endParaRPr lang="tr-TR" dirty="0" smtClean="0"/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0500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Cinsel İhmal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Çocuğa verilmesi gereken cinsel eğitimin verilmemesi ise cinsel ihmal olarak nitelendirilmektedir.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2062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Duygusal İhmal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Çocuğun ihtiyaç duyduğu sevgi, ilgi ve yakınlığın gösterilmemesi duygusal ihmal olarak tanımlanabilir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982397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İhmal </a:t>
            </a:r>
            <a:r>
              <a:rPr lang="tr-TR" sz="4000" b="1" dirty="0" smtClean="0">
                <a:solidFill>
                  <a:schemeClr val="tx1"/>
                </a:solidFill>
              </a:rPr>
              <a:t>Sonucu </a:t>
            </a:r>
            <a:r>
              <a:rPr lang="tr-TR" b="1" dirty="0" smtClean="0">
                <a:solidFill>
                  <a:schemeClr val="tx1"/>
                </a:solidFill>
              </a:rPr>
              <a:t>Suça Yönelme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latin typeface="Times New Roman" panose="02020603050405020304" pitchFamily="18" charset="0"/>
              </a:rPr>
              <a:t>Çocuklarına karşı ilgisiz, sevgi ve şefkatten yoksun ya da onları açık bir şekilde reddeden 42 annenin %33,3’ü, </a:t>
            </a:r>
          </a:p>
          <a:p>
            <a:pPr>
              <a:lnSpc>
                <a:spcPct val="10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latin typeface="Times New Roman" panose="02020603050405020304" pitchFamily="18" charset="0"/>
              </a:rPr>
              <a:t>68 babanın %30,9’unun çocukları suça itilirken; </a:t>
            </a:r>
          </a:p>
          <a:p>
            <a:pPr>
              <a:lnSpc>
                <a:spcPct val="10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latin typeface="Times New Roman" panose="02020603050405020304" pitchFamily="18" charset="0"/>
              </a:rPr>
              <a:t>İlgili, normal bir ailede ise 339 annenin %17,4’ü, </a:t>
            </a:r>
          </a:p>
          <a:p>
            <a:pPr>
              <a:lnSpc>
                <a:spcPct val="100000"/>
              </a:lnSpc>
              <a:spcBef>
                <a:spcPts val="5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latin typeface="Times New Roman" panose="02020603050405020304" pitchFamily="18" charset="0"/>
              </a:rPr>
              <a:t>286 babanın %16,1’inin çocuklarının suça itildiği ortaya çıkmıştır.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0277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8800" b="1" dirty="0" smtClean="0"/>
              <a:t>İstismar</a:t>
            </a:r>
            <a:endParaRPr lang="tr-TR" sz="8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97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Fiziksel </a:t>
            </a:r>
            <a:r>
              <a:rPr lang="en-GB" sz="48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istismar</a:t>
            </a:r>
            <a:endParaRPr lang="en-GB" sz="48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97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8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Cinsel</a:t>
            </a:r>
            <a:r>
              <a:rPr lang="en-GB" sz="4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sz="48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istismar</a:t>
            </a:r>
            <a:endParaRPr lang="en-GB" sz="48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97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8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Duygusal</a:t>
            </a:r>
            <a:r>
              <a:rPr lang="en-GB" sz="4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sz="48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istismar</a:t>
            </a:r>
            <a:endParaRPr lang="en-GB" sz="48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561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Fiziksel İstismar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200" dirty="0" smtClean="0"/>
              <a:t>Çocuğun; dayak atma, yakma, ısırma, sarsma, haşlanma gibi olaylar sonucunda kaza dışı her türlü yaralanmasıdır. </a:t>
            </a:r>
          </a:p>
          <a:p>
            <a:pPr lvl="1"/>
            <a:r>
              <a:rPr lang="en-AU" sz="3200" dirty="0" smtClean="0"/>
              <a:t>Anne baba, </a:t>
            </a:r>
            <a:r>
              <a:rPr lang="en-AU" sz="3200" dirty="0" err="1" smtClean="0"/>
              <a:t>öğretmen</a:t>
            </a:r>
            <a:r>
              <a:rPr lang="en-AU" sz="3200" dirty="0" smtClean="0"/>
              <a:t>, </a:t>
            </a:r>
            <a:r>
              <a:rPr lang="en-AU" sz="3200" dirty="0" err="1" smtClean="0"/>
              <a:t>bakıcı</a:t>
            </a:r>
            <a:r>
              <a:rPr lang="en-AU" sz="3200" dirty="0" smtClean="0"/>
              <a:t> </a:t>
            </a:r>
            <a:r>
              <a:rPr lang="en-AU" sz="3200" dirty="0" err="1" smtClean="0"/>
              <a:t>gibi</a:t>
            </a:r>
            <a:r>
              <a:rPr lang="en-AU" sz="3200" dirty="0" smtClean="0"/>
              <a:t> </a:t>
            </a:r>
            <a:r>
              <a:rPr lang="en-AU" sz="3200" dirty="0" err="1" smtClean="0"/>
              <a:t>çocuğa</a:t>
            </a:r>
            <a:r>
              <a:rPr lang="en-AU" sz="3200" dirty="0" smtClean="0"/>
              <a:t> </a:t>
            </a:r>
            <a:r>
              <a:rPr lang="en-AU" sz="3200" dirty="0" err="1" smtClean="0"/>
              <a:t>bakıp</a:t>
            </a:r>
            <a:r>
              <a:rPr lang="en-AU" sz="3200" dirty="0" smtClean="0"/>
              <a:t> </a:t>
            </a:r>
            <a:r>
              <a:rPr lang="en-AU" sz="3200" dirty="0" err="1" smtClean="0"/>
              <a:t>yetiştirmekle</a:t>
            </a:r>
            <a:r>
              <a:rPr lang="en-AU" sz="3200" dirty="0" smtClean="0"/>
              <a:t> </a:t>
            </a:r>
            <a:r>
              <a:rPr lang="en-AU" sz="3200" dirty="0" err="1" smtClean="0"/>
              <a:t>yükümlü</a:t>
            </a:r>
            <a:r>
              <a:rPr lang="en-AU" sz="3200" dirty="0" smtClean="0"/>
              <a:t> </a:t>
            </a:r>
            <a:r>
              <a:rPr lang="en-AU" sz="3200" dirty="0" err="1" smtClean="0"/>
              <a:t>kişiler</a:t>
            </a:r>
            <a:r>
              <a:rPr lang="tr-TR" sz="3200" dirty="0" smtClean="0"/>
              <a:t> yada yabancı kişiler</a:t>
            </a:r>
            <a:r>
              <a:rPr lang="en-AU" sz="3200" dirty="0" smtClean="0"/>
              <a:t> </a:t>
            </a:r>
            <a:r>
              <a:rPr lang="en-AU" sz="3200" dirty="0" err="1" smtClean="0"/>
              <a:t>tarafından</a:t>
            </a:r>
            <a:r>
              <a:rPr lang="en-AU" sz="3200" dirty="0" smtClean="0"/>
              <a:t> </a:t>
            </a:r>
            <a:r>
              <a:rPr lang="en-AU" sz="3200" dirty="0" err="1" smtClean="0"/>
              <a:t>gerçekleştirilebilir</a:t>
            </a:r>
            <a:endParaRPr lang="en-AU" sz="3200" dirty="0" smtClean="0"/>
          </a:p>
          <a:p>
            <a:pPr lvl="1"/>
            <a:r>
              <a:rPr lang="en-AU" sz="3200" dirty="0" err="1" smtClean="0"/>
              <a:t>Çocuğu</a:t>
            </a:r>
            <a:r>
              <a:rPr lang="en-AU" sz="3200" dirty="0" smtClean="0"/>
              <a:t> </a:t>
            </a:r>
            <a:r>
              <a:rPr lang="en-AU" sz="3200" dirty="0" err="1" smtClean="0"/>
              <a:t>terbiye</a:t>
            </a:r>
            <a:r>
              <a:rPr lang="en-AU" sz="3200" dirty="0" smtClean="0"/>
              <a:t> </a:t>
            </a:r>
            <a:r>
              <a:rPr lang="en-AU" sz="3200" dirty="0" err="1" smtClean="0"/>
              <a:t>etmek</a:t>
            </a:r>
            <a:r>
              <a:rPr lang="en-AU" sz="3200" dirty="0" smtClean="0"/>
              <a:t> </a:t>
            </a:r>
            <a:r>
              <a:rPr lang="en-AU" sz="3200" dirty="0" err="1" smtClean="0"/>
              <a:t>amacıyla</a:t>
            </a:r>
            <a:r>
              <a:rPr lang="en-AU" sz="3200" dirty="0" smtClean="0"/>
              <a:t> </a:t>
            </a:r>
            <a:r>
              <a:rPr lang="en-AU" sz="3200" dirty="0" err="1" smtClean="0"/>
              <a:t>ya</a:t>
            </a:r>
            <a:r>
              <a:rPr lang="en-AU" sz="3200" dirty="0" smtClean="0"/>
              <a:t> da </a:t>
            </a:r>
            <a:r>
              <a:rPr lang="en-AU" sz="3200" dirty="0" err="1" smtClean="0"/>
              <a:t>öfke</a:t>
            </a:r>
            <a:r>
              <a:rPr lang="en-AU" sz="3200" dirty="0" smtClean="0"/>
              <a:t> </a:t>
            </a:r>
            <a:r>
              <a:rPr lang="en-AU" sz="3200" dirty="0" err="1" smtClean="0"/>
              <a:t>ile</a:t>
            </a:r>
            <a:r>
              <a:rPr lang="en-AU" sz="3200" dirty="0" smtClean="0"/>
              <a:t> </a:t>
            </a:r>
            <a:r>
              <a:rPr lang="en-AU" sz="3200" dirty="0" err="1" smtClean="0"/>
              <a:t>yetişkinin</a:t>
            </a:r>
            <a:r>
              <a:rPr lang="en-AU" sz="3200" dirty="0" smtClean="0"/>
              <a:t> </a:t>
            </a:r>
            <a:r>
              <a:rPr lang="en-AU" sz="3200" dirty="0" err="1" smtClean="0"/>
              <a:t>kontrolünü</a:t>
            </a:r>
            <a:r>
              <a:rPr lang="en-AU" sz="3200" dirty="0" smtClean="0"/>
              <a:t> </a:t>
            </a:r>
            <a:r>
              <a:rPr lang="en-AU" sz="3200" dirty="0" err="1" smtClean="0"/>
              <a:t>kaybetmesi</a:t>
            </a:r>
            <a:r>
              <a:rPr lang="en-AU" sz="3200" dirty="0" smtClean="0"/>
              <a:t> </a:t>
            </a:r>
            <a:r>
              <a:rPr lang="en-AU" sz="3200" dirty="0" err="1" smtClean="0"/>
              <a:t>sonucunda</a:t>
            </a:r>
            <a:r>
              <a:rPr lang="en-AU" sz="3200" dirty="0" smtClean="0"/>
              <a:t> </a:t>
            </a:r>
            <a:r>
              <a:rPr lang="en-AU" sz="3200" dirty="0" err="1" smtClean="0"/>
              <a:t>gelişebilir</a:t>
            </a:r>
            <a:endParaRPr lang="en-AU" sz="32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8885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Fiziksel istismar olasılığını artıran </a:t>
            </a:r>
            <a:r>
              <a:rPr lang="tr-TR" sz="4800" b="1" dirty="0" smtClean="0"/>
              <a:t>riskler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Çocuğa ilişkin riskler:</a:t>
            </a:r>
          </a:p>
          <a:p>
            <a:pPr lvl="1"/>
            <a:r>
              <a:rPr lang="en-AU" sz="2800" i="1" dirty="0" err="1" smtClean="0"/>
              <a:t>Hiperaktif</a:t>
            </a:r>
            <a:r>
              <a:rPr lang="en-AU" sz="2800" i="1" dirty="0" smtClean="0"/>
              <a:t> </a:t>
            </a:r>
            <a:r>
              <a:rPr lang="en-AU" sz="2800" i="1" dirty="0" err="1" smtClean="0"/>
              <a:t>çocuk</a:t>
            </a:r>
            <a:endParaRPr lang="tr-TR" sz="2800" i="1" dirty="0" smtClean="0"/>
          </a:p>
          <a:p>
            <a:pPr lvl="1"/>
            <a:r>
              <a:rPr lang="tr-TR" sz="2800" i="1" dirty="0" smtClean="0"/>
              <a:t>İstenmeyen bir gebelik</a:t>
            </a:r>
            <a:r>
              <a:rPr lang="tr-TR" sz="2800" dirty="0" smtClean="0"/>
              <a:t> </a:t>
            </a:r>
            <a:r>
              <a:rPr lang="tr-TR" sz="2800" i="1" dirty="0" smtClean="0"/>
              <a:t>sonrası dünyaya gelen çocuk</a:t>
            </a:r>
          </a:p>
          <a:p>
            <a:pPr lvl="1"/>
            <a:r>
              <a:rPr lang="tr-TR" sz="2800" i="1" dirty="0" smtClean="0"/>
              <a:t>Engelli</a:t>
            </a:r>
            <a:r>
              <a:rPr lang="en-AU" sz="2800" i="1" dirty="0" smtClean="0"/>
              <a:t> </a:t>
            </a:r>
            <a:r>
              <a:rPr lang="en-AU" sz="2800" i="1" dirty="0" err="1" smtClean="0"/>
              <a:t>çocuk</a:t>
            </a:r>
            <a:endParaRPr lang="en-AU" sz="2800" i="1" dirty="0" smtClean="0"/>
          </a:p>
          <a:p>
            <a:pPr lvl="1"/>
            <a:r>
              <a:rPr lang="en-AU" sz="2800" i="1" dirty="0" err="1" smtClean="0"/>
              <a:t>Özel</a:t>
            </a:r>
            <a:r>
              <a:rPr lang="en-AU" sz="2800" i="1" dirty="0" smtClean="0"/>
              <a:t> </a:t>
            </a:r>
            <a:r>
              <a:rPr lang="en-AU" sz="2800" i="1" dirty="0" err="1" smtClean="0"/>
              <a:t>bir</a:t>
            </a:r>
            <a:r>
              <a:rPr lang="en-AU" sz="2800" i="1" dirty="0" smtClean="0"/>
              <a:t> </a:t>
            </a:r>
            <a:r>
              <a:rPr lang="en-AU" sz="2800" i="1" dirty="0" err="1" smtClean="0"/>
              <a:t>bakım</a:t>
            </a:r>
            <a:r>
              <a:rPr lang="en-AU" sz="2800" i="1" dirty="0" smtClean="0"/>
              <a:t> </a:t>
            </a:r>
            <a:r>
              <a:rPr lang="en-AU" sz="2800" i="1" dirty="0" err="1" smtClean="0"/>
              <a:t>gerektiren</a:t>
            </a:r>
            <a:r>
              <a:rPr lang="en-AU" sz="2800" i="1" dirty="0" smtClean="0"/>
              <a:t> (</a:t>
            </a:r>
            <a:r>
              <a:rPr lang="en-AU" sz="2800" i="1" dirty="0" err="1" smtClean="0"/>
              <a:t>örn</a:t>
            </a:r>
            <a:r>
              <a:rPr lang="en-AU" sz="2800" i="1" dirty="0" smtClean="0"/>
              <a:t>: </a:t>
            </a:r>
            <a:r>
              <a:rPr lang="en-AU" sz="2800" i="1" dirty="0" err="1" smtClean="0"/>
              <a:t>çok</a:t>
            </a:r>
            <a:r>
              <a:rPr lang="en-AU" sz="2800" i="1" dirty="0" smtClean="0"/>
              <a:t> </a:t>
            </a:r>
            <a:r>
              <a:rPr lang="en-AU" sz="2800" i="1" dirty="0" err="1" smtClean="0"/>
              <a:t>küçük</a:t>
            </a:r>
            <a:r>
              <a:rPr lang="en-AU" sz="2800" i="1" dirty="0" smtClean="0"/>
              <a:t> </a:t>
            </a:r>
            <a:r>
              <a:rPr lang="en-AU" sz="2800" i="1" dirty="0" err="1" smtClean="0"/>
              <a:t>prematüre</a:t>
            </a:r>
            <a:r>
              <a:rPr lang="en-AU" sz="2800" i="1" dirty="0" smtClean="0"/>
              <a:t>, </a:t>
            </a:r>
            <a:r>
              <a:rPr lang="en-AU" sz="2800" i="1" dirty="0" err="1" smtClean="0"/>
              <a:t>hastalığı</a:t>
            </a:r>
            <a:r>
              <a:rPr lang="en-AU" sz="2800" i="1" dirty="0" smtClean="0"/>
              <a:t> </a:t>
            </a:r>
            <a:r>
              <a:rPr lang="en-AU" sz="2800" i="1" dirty="0" err="1" smtClean="0"/>
              <a:t>olan</a:t>
            </a:r>
            <a:r>
              <a:rPr lang="en-AU" sz="2800" i="1" dirty="0" smtClean="0"/>
              <a:t>) </a:t>
            </a:r>
            <a:r>
              <a:rPr lang="en-AU" sz="2800" i="1" dirty="0" err="1" smtClean="0"/>
              <a:t>çocuk</a:t>
            </a:r>
            <a:endParaRPr lang="en-AU" sz="2800" i="1" dirty="0" smtClean="0"/>
          </a:p>
          <a:p>
            <a:pPr lvl="1"/>
            <a:endParaRPr lang="en-AU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1410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Fiziksel istismar olasılığını  artıran riskler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3200" dirty="0" smtClean="0"/>
              <a:t>Aileye ilişkin riskler:</a:t>
            </a:r>
          </a:p>
          <a:p>
            <a:pPr lvl="1"/>
            <a:r>
              <a:rPr lang="tr-TR" sz="3200" i="1" dirty="0"/>
              <a:t>Psikiyatrik sorunlu ebeveyn</a:t>
            </a:r>
          </a:p>
          <a:p>
            <a:pPr lvl="1"/>
            <a:r>
              <a:rPr lang="tr-TR" sz="3200" i="1" dirty="0"/>
              <a:t>Üvey ebeveyn</a:t>
            </a:r>
            <a:r>
              <a:rPr lang="tr-TR" sz="3200" dirty="0"/>
              <a:t> </a:t>
            </a:r>
          </a:p>
          <a:p>
            <a:pPr lvl="1"/>
            <a:r>
              <a:rPr lang="tr-TR" sz="3200" i="1" dirty="0"/>
              <a:t>Alkol ve/veya uyuşturucu bağımlısı ebeveyn</a:t>
            </a:r>
          </a:p>
          <a:p>
            <a:pPr lvl="1"/>
            <a:r>
              <a:rPr lang="tr-TR" sz="3200" i="1" dirty="0"/>
              <a:t>Çocuk sayısının fazla olması</a:t>
            </a:r>
            <a:r>
              <a:rPr lang="tr-TR" sz="3200" dirty="0"/>
              <a:t> </a:t>
            </a:r>
          </a:p>
          <a:p>
            <a:pPr lvl="1"/>
            <a:r>
              <a:rPr lang="tr-TR" sz="3200" i="1" dirty="0"/>
              <a:t>Küçük yaşta anne-baba olunması</a:t>
            </a:r>
          </a:p>
          <a:p>
            <a:pPr lvl="1"/>
            <a:r>
              <a:rPr lang="tr-TR" sz="3200" i="1" dirty="0"/>
              <a:t>Aile içi geçimsizlik ve şiddet</a:t>
            </a:r>
            <a:r>
              <a:rPr lang="tr-TR" sz="3200" dirty="0"/>
              <a:t> </a:t>
            </a:r>
            <a:endParaRPr lang="tr-TR" sz="3200" i="1" dirty="0"/>
          </a:p>
          <a:p>
            <a:pPr lvl="1"/>
            <a:r>
              <a:rPr lang="tr-TR" sz="3200" i="1" dirty="0"/>
              <a:t>İşsizlik-Ekonomik sıkıntılar</a:t>
            </a:r>
            <a:r>
              <a:rPr lang="tr-TR" sz="3200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44139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Hangi durumlarda fiziksel istismardan kuşkulanılmalıdır?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 smtClean="0"/>
              <a:t>Öykü yaralanmanın şiddeti ile uyumlu değilse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 smtClean="0"/>
              <a:t>Yaralanma çocuğun gelişimsel düzeyi ile uyumlu değilse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 smtClean="0"/>
              <a:t>1 yaşın altındaki bir bebekte kırık gibi ciddi bir yaralanma varsa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 smtClean="0"/>
              <a:t>Aynı çocuk sık sık kaza nedeniyle hastaneye götürülüyorsa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 smtClean="0"/>
              <a:t>Çocuğun kardeşlerinde de sık sık yaralanma öyküsü varsa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 smtClean="0"/>
              <a:t>Ailede risk etmenleri varsa</a:t>
            </a:r>
            <a:endParaRPr lang="en-AU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1722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Hangi yaralanmalarda kuşkulanılmalıdır?</a:t>
            </a:r>
            <a:endParaRPr lang="tr-TR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Farklı zamanlara ait çok sayıda çürük, morluk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İki taraflı gözaltı morarması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Bir şekle benzeyen yaralar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Ağız yaraları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Göz içi kanamalar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Simetrik yanıklar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Kalçalarda simetrik morluklar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8319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Duygusal İstismar</a:t>
            </a:r>
            <a:endParaRPr lang="tr-T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Çocuğun 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gereksinim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duyduğu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ilgi</a:t>
            </a:r>
            <a:r>
              <a:rPr lang="tr-TR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sevgi</a:t>
            </a:r>
            <a:r>
              <a:rPr lang="tr-TR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yoksun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bırakıl</a:t>
            </a:r>
            <a:r>
              <a:rPr lang="tr-TR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ması</a:t>
            </a:r>
            <a:r>
              <a:rPr lang="tr-TR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ya da çocuğun duygu ve düşüncelerine ilişkin yetişkinlerin uygun olmayan tepkiler vererek çocuğun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psikolojik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hasara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uğratılmasıdır</a:t>
            </a:r>
            <a:endParaRPr lang="tr-TR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Tanımlanması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zor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ancak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sık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rastlanılan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istismar</a:t>
            </a:r>
            <a:r>
              <a:rPr lang="en-GB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türüdür</a:t>
            </a:r>
            <a:r>
              <a:rPr lang="tr-TR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(Belirtileri hemen </a:t>
            </a:r>
            <a:r>
              <a:rPr lang="tr-TR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görülmeyebilir,uzun</a:t>
            </a:r>
            <a:r>
              <a:rPr lang="tr-TR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vadede ortaya çıkar.</a:t>
            </a:r>
            <a:endParaRPr lang="tr-T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5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İstismar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Çocuk istismarı ise en geniş anlamda, belli bir zaman dilimi içerisinde bir yetişkin tarafından çocuğun o kültürde kabul edilmeyen bir davranışa maruz kalması şeklinde tanımlanmaktadır. </a:t>
            </a:r>
          </a:p>
        </p:txBody>
      </p:sp>
    </p:spTree>
    <p:extLst>
      <p:ext uri="{BB962C8B-B14F-4D97-AF65-F5344CB8AC3E}">
        <p14:creationId xmlns:p14="http://schemas.microsoft.com/office/powerpoint/2010/main" val="5736513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Duygusal İstismar </a:t>
            </a:r>
            <a:endParaRPr lang="tr-T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dirty="0" smtClean="0"/>
              <a:t> Ç</a:t>
            </a:r>
            <a:r>
              <a:rPr lang="tr-TR" b="1" dirty="0" smtClean="0"/>
              <a:t>ocuğun;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Tehdit edilmesi (terk etme ile) Sosyal açıdan ağır zararlar verecek tehdit etmeler( çocuğu başkasına veya bir yerde bırakılacağı)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Nitelik, kapasite ve arzularının devamlı kötülenmesi, 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Çocuğun sürekli olarak insanüstü güçlerle korkutulması, 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Çocuğun yaşı ve gücünün kaldıramayacağı taleplerde bulunulması,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Çocuğun topluma aykırı düşen bakım yöntemleri ile yetiştirilmesi,</a:t>
            </a:r>
          </a:p>
          <a:p>
            <a:pPr>
              <a:buFont typeface="Wingdings" pitchFamily="2" charset="2"/>
              <a:buNone/>
            </a:pPr>
            <a:r>
              <a:rPr lang="tr-TR" dirty="0" smtClean="0"/>
              <a:t>         olarak tanımlanmaktadır.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6982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Duygusal İstismar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Y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alnız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bırakma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</a:t>
            </a: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A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yırma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 </a:t>
            </a: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Korkutma, </a:t>
            </a: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Aşağılama,</a:t>
            </a: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K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üçük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düşürme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</a:t>
            </a: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A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laylı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konuşma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 </a:t>
            </a: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Lakap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takma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</a:t>
            </a: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A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şırı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baskı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ve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otorite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kurma</a:t>
            </a: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Küfür etme</a:t>
            </a:r>
            <a:endParaRPr lang="en-GB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Y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ıldırma,</a:t>
            </a: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ehdit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etme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</a:t>
            </a:r>
            <a:endParaRPr lang="tr-TR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S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uça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yöneltme</a:t>
            </a:r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 </a:t>
            </a:r>
          </a:p>
          <a:p>
            <a:pPr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Önemsememe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42099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Duygusal İstismarın Sonuçları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>
                <a:latin typeface="Times New Roman" panose="02020603050405020304" pitchFamily="18" charset="0"/>
              </a:rPr>
              <a:t>Pasif </a:t>
            </a:r>
            <a:r>
              <a:rPr lang="tr-TR" dirty="0" err="1">
                <a:latin typeface="Times New Roman" panose="02020603050405020304" pitchFamily="18" charset="0"/>
              </a:rPr>
              <a:t>kişilik,bağımlı</a:t>
            </a:r>
            <a:r>
              <a:rPr lang="tr-TR" dirty="0">
                <a:latin typeface="Times New Roman" panose="02020603050405020304" pitchFamily="18" charset="0"/>
              </a:rPr>
              <a:t> kişilik, anti sosyal kişilik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>
                <a:latin typeface="Times New Roman" panose="02020603050405020304" pitchFamily="18" charset="0"/>
              </a:rPr>
              <a:t>Obsesif davranışlar, panik atak davranışlar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Times New Roman" panose="02020603050405020304" pitchFamily="18" charset="0"/>
              </a:rPr>
              <a:t>Kendine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güvensizlik</a:t>
            </a:r>
            <a:endParaRPr lang="en-GB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Times New Roman" panose="02020603050405020304" pitchFamily="18" charset="0"/>
              </a:rPr>
              <a:t>Dünyaya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karşı</a:t>
            </a:r>
            <a:r>
              <a:rPr lang="en-GB" dirty="0">
                <a:latin typeface="Times New Roman" panose="02020603050405020304" pitchFamily="18" charset="0"/>
              </a:rPr>
              <a:t> belli </a:t>
            </a:r>
            <a:r>
              <a:rPr lang="en-GB" dirty="0" err="1">
                <a:latin typeface="Times New Roman" panose="02020603050405020304" pitchFamily="18" charset="0"/>
              </a:rPr>
              <a:t>bir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ilgisizlik</a:t>
            </a:r>
            <a:endParaRPr lang="en-GB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Times New Roman" panose="02020603050405020304" pitchFamily="18" charset="0"/>
              </a:rPr>
              <a:t>Depresif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ve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pasif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davranış</a:t>
            </a:r>
            <a:r>
              <a:rPr lang="tr-TR" dirty="0" err="1">
                <a:latin typeface="Times New Roman" panose="02020603050405020304" pitchFamily="18" charset="0"/>
              </a:rPr>
              <a:t>lar</a:t>
            </a:r>
            <a:endParaRPr lang="en-GB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Times New Roman" panose="02020603050405020304" pitchFamily="18" charset="0"/>
              </a:rPr>
              <a:t>Karşısındakine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çok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ihtiyatlı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yaklaşmak</a:t>
            </a:r>
            <a:endParaRPr lang="en-GB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Times New Roman" panose="02020603050405020304" pitchFamily="18" charset="0"/>
              </a:rPr>
              <a:t>Korku</a:t>
            </a:r>
            <a:endParaRPr lang="tr-TR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>
                <a:latin typeface="Times New Roman" panose="02020603050405020304" pitchFamily="18" charset="0"/>
              </a:rPr>
              <a:t>Çok </a:t>
            </a:r>
            <a:r>
              <a:rPr lang="tr-TR" dirty="0">
                <a:latin typeface="Times New Roman" panose="02020603050405020304" pitchFamily="18" charset="0"/>
              </a:rPr>
              <a:t>yalan söylemesi ,hırsızlık yapması</a:t>
            </a:r>
            <a:endParaRPr lang="en-GB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Times New Roman" panose="02020603050405020304" pitchFamily="18" charset="0"/>
              </a:rPr>
              <a:t>Küçük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yaşlardaki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davranışlara</a:t>
            </a:r>
            <a:r>
              <a:rPr lang="en-GB" dirty="0">
                <a:latin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</a:rPr>
              <a:t>dönüş</a:t>
            </a:r>
            <a:endParaRPr lang="en-GB" dirty="0">
              <a:latin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2548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Cinsel İstismar</a:t>
            </a:r>
            <a:endParaRPr lang="tr-T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Çocuğun kendisinden büyük bir kişi tarafından cinsel haz amacı ile zorla ya da ikna edilerek cinsel etkileşime maruz </a:t>
            </a:r>
            <a:r>
              <a:rPr lang="tr-TR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bırakılması (kullanılması</a:t>
            </a:r>
            <a:r>
              <a:rPr lang="tr-TR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74253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Cinsel İstismarın 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1. Temas  İçermeyen  İstismar:  </a:t>
            </a:r>
          </a:p>
          <a:p>
            <a:r>
              <a:rPr lang="tr-TR" dirty="0" smtClean="0"/>
              <a:t>İstismarcının  çocuğun  cinsel özelliklerine yönelik olarak seksi konuşması, </a:t>
            </a:r>
          </a:p>
          <a:p>
            <a:r>
              <a:rPr lang="tr-TR" dirty="0" smtClean="0"/>
              <a:t>Cinsel organları gösterme (teşhircilik),</a:t>
            </a:r>
          </a:p>
          <a:p>
            <a:r>
              <a:rPr lang="tr-TR" dirty="0" smtClean="0"/>
              <a:t>Pornografik resim gösterme,</a:t>
            </a:r>
          </a:p>
          <a:p>
            <a:r>
              <a:rPr lang="tr-TR" dirty="0" smtClean="0"/>
              <a:t>Açıkça veya gizlice çocuğu çıplakken gözlemek gibi röntgencilik eylemleri</a:t>
            </a:r>
          </a:p>
          <a:p>
            <a:r>
              <a:rPr lang="tr-TR" dirty="0" smtClean="0"/>
              <a:t>Karşıt cins davranış modellerini     benimsetmeye çalışması, giydirilmesi</a:t>
            </a:r>
          </a:p>
          <a:p>
            <a:r>
              <a:rPr lang="tr-TR" dirty="0" smtClean="0"/>
              <a:t>Cinsel içerikli küfür edilmesi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9096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2.  Cinsel  İlişki  İçermeyen  Dokunma:  </a:t>
            </a:r>
            <a:r>
              <a:rPr lang="tr-TR" dirty="0" smtClean="0"/>
              <a:t>İstismarcının  ve  çocuğun giyinik  veya  çıplak  olması  halinde  cinsel  organlara  dokunma,  okşama ve/veya mastürbasyonu kapsar.</a:t>
            </a:r>
          </a:p>
          <a:p>
            <a:r>
              <a:rPr lang="tr-TR" b="1" dirty="0" smtClean="0"/>
              <a:t>3.  İstismarcının çocuğun vücuduna  yönelik eylemleri :		 </a:t>
            </a:r>
            <a:r>
              <a:rPr lang="tr-TR" dirty="0" smtClean="0"/>
              <a:t>(cinsel ilişki ve tatmin edici diğer eylemler)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6135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 </a:t>
            </a:r>
            <a:r>
              <a:rPr lang="tr-TR" b="1" dirty="0"/>
              <a:t>Cinsel Sömürü: </a:t>
            </a:r>
            <a:r>
              <a:rPr lang="tr-TR" dirty="0"/>
              <a:t>Çocuğa veya üçüncü kişilere para ve benzeri şeylerin verilmesi karşılığında çocuğun yetişkin tarafından cinsel olarak kullanılmasıdır. (Fuhuş, pornografi, cinsel sömürü amaçlı kullanma, çocuk seksi turizmi, erken evlendirme,….)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7103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Cinsel istismarcı kimdir</a:t>
            </a:r>
            <a:r>
              <a:rPr lang="en-US" b="1" dirty="0" smtClean="0"/>
              <a:t>?</a:t>
            </a:r>
            <a:r>
              <a:rPr lang="tr-TR" b="1" dirty="0" smtClean="0"/>
              <a:t> (Ya da kim değildir)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Çocuğu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cinsel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çekici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çocukla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cinsel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ilişkiyi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erişkine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tercih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eden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kişiler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pedofil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AU" dirty="0" err="1"/>
              <a:t>Aslında</a:t>
            </a:r>
            <a:r>
              <a:rPr lang="en-AU" dirty="0"/>
              <a:t> </a:t>
            </a:r>
            <a:r>
              <a:rPr lang="en-AU" dirty="0" err="1"/>
              <a:t>erişkinleri</a:t>
            </a:r>
            <a:r>
              <a:rPr lang="en-AU" dirty="0"/>
              <a:t> </a:t>
            </a:r>
            <a:r>
              <a:rPr lang="en-AU" dirty="0" err="1"/>
              <a:t>tercih</a:t>
            </a:r>
            <a:r>
              <a:rPr lang="en-AU" dirty="0"/>
              <a:t> </a:t>
            </a:r>
            <a:r>
              <a:rPr lang="en-AU" dirty="0" err="1"/>
              <a:t>ede</a:t>
            </a:r>
            <a:r>
              <a:rPr lang="tr-TR" dirty="0"/>
              <a:t>r</a:t>
            </a:r>
            <a:r>
              <a:rPr lang="en-AU" dirty="0"/>
              <a:t>, </a:t>
            </a:r>
            <a:r>
              <a:rPr lang="en-AU" dirty="0" err="1"/>
              <a:t>ancak</a:t>
            </a:r>
            <a:r>
              <a:rPr lang="en-AU" dirty="0"/>
              <a:t> </a:t>
            </a:r>
            <a:r>
              <a:rPr lang="en-AU" dirty="0" err="1"/>
              <a:t>onlarla</a:t>
            </a:r>
            <a:r>
              <a:rPr lang="en-AU" dirty="0"/>
              <a:t> </a:t>
            </a:r>
            <a:r>
              <a:rPr lang="en-AU" dirty="0" err="1"/>
              <a:t>ilişkiye</a:t>
            </a:r>
            <a:r>
              <a:rPr lang="en-AU" dirty="0"/>
              <a:t> </a:t>
            </a:r>
            <a:r>
              <a:rPr lang="en-AU" dirty="0" err="1"/>
              <a:t>giremediği</a:t>
            </a:r>
            <a:r>
              <a:rPr lang="en-AU" dirty="0"/>
              <a:t> </a:t>
            </a:r>
            <a:r>
              <a:rPr lang="en-AU" dirty="0" err="1"/>
              <a:t>için</a:t>
            </a:r>
            <a:r>
              <a:rPr lang="en-AU" dirty="0"/>
              <a:t> </a:t>
            </a:r>
            <a:r>
              <a:rPr lang="en-AU" dirty="0" err="1"/>
              <a:t>çocukları</a:t>
            </a:r>
            <a:r>
              <a:rPr lang="en-AU" dirty="0"/>
              <a:t> </a:t>
            </a:r>
            <a:r>
              <a:rPr lang="en-AU" dirty="0" err="1"/>
              <a:t>kullananlar</a:t>
            </a:r>
            <a:endParaRPr lang="tr-TR" dirty="0"/>
          </a:p>
          <a:p>
            <a:pPr algn="just">
              <a:lnSpc>
                <a:spcPct val="100000"/>
              </a:lnSpc>
            </a:pPr>
            <a:r>
              <a:rPr lang="en-AU" dirty="0" err="1"/>
              <a:t>Özgüveni</a:t>
            </a:r>
            <a:r>
              <a:rPr lang="en-AU" dirty="0"/>
              <a:t> </a:t>
            </a:r>
            <a:r>
              <a:rPr lang="en-AU" dirty="0" err="1"/>
              <a:t>düşük</a:t>
            </a:r>
            <a:r>
              <a:rPr lang="en-AU" dirty="0"/>
              <a:t>,</a:t>
            </a:r>
            <a:endParaRPr lang="tr-TR" dirty="0"/>
          </a:p>
          <a:p>
            <a:pPr algn="just">
              <a:lnSpc>
                <a:spcPct val="100000"/>
              </a:lnSpc>
            </a:pPr>
            <a:r>
              <a:rPr lang="en-AU" dirty="0"/>
              <a:t> </a:t>
            </a:r>
            <a:r>
              <a:rPr lang="tr-TR" dirty="0"/>
              <a:t>Y</a:t>
            </a:r>
            <a:r>
              <a:rPr lang="en-AU" dirty="0" err="1"/>
              <a:t>etersiz</a:t>
            </a:r>
            <a:r>
              <a:rPr lang="en-AU" dirty="0"/>
              <a:t> </a:t>
            </a:r>
            <a:r>
              <a:rPr lang="en-AU" dirty="0" err="1"/>
              <a:t>kişilikler</a:t>
            </a:r>
            <a:endParaRPr lang="tr-TR" dirty="0"/>
          </a:p>
          <a:p>
            <a:pPr algn="just">
              <a:lnSpc>
                <a:spcPct val="100000"/>
              </a:lnSpc>
            </a:pPr>
            <a:r>
              <a:rPr lang="en-AU" dirty="0" err="1"/>
              <a:t>Psikiyatrik</a:t>
            </a:r>
            <a:r>
              <a:rPr lang="en-AU" dirty="0"/>
              <a:t> </a:t>
            </a:r>
            <a:r>
              <a:rPr lang="en-AU" dirty="0" err="1"/>
              <a:t>sorun</a:t>
            </a:r>
            <a:r>
              <a:rPr lang="tr-TR" dirty="0" err="1"/>
              <a:t>lu</a:t>
            </a:r>
            <a:r>
              <a:rPr lang="tr-TR" dirty="0"/>
              <a:t> kişilerdir.</a:t>
            </a:r>
          </a:p>
          <a:p>
            <a:pPr algn="just">
              <a:lnSpc>
                <a:spcPct val="100000"/>
              </a:lnSpc>
            </a:pP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96383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AU" dirty="0" smtClean="0"/>
              <a:t>Sanılanın </a:t>
            </a:r>
            <a:r>
              <a:rPr lang="en-AU" dirty="0" err="1" smtClean="0"/>
              <a:t>aksine</a:t>
            </a:r>
            <a:r>
              <a:rPr lang="en-AU" dirty="0" smtClean="0"/>
              <a:t>, </a:t>
            </a:r>
            <a:r>
              <a:rPr lang="en-AU" dirty="0" err="1" smtClean="0"/>
              <a:t>serseri</a:t>
            </a:r>
            <a:r>
              <a:rPr lang="en-AU" dirty="0" smtClean="0"/>
              <a:t> </a:t>
            </a:r>
            <a:r>
              <a:rPr lang="en-AU" dirty="0" err="1" smtClean="0"/>
              <a:t>görünümlü</a:t>
            </a:r>
            <a:r>
              <a:rPr lang="en-AU" dirty="0" smtClean="0"/>
              <a:t>, </a:t>
            </a:r>
            <a:r>
              <a:rPr lang="en-AU" dirty="0" err="1" smtClean="0"/>
              <a:t>pis</a:t>
            </a:r>
            <a:r>
              <a:rPr lang="en-AU" dirty="0" smtClean="0"/>
              <a:t> </a:t>
            </a:r>
            <a:r>
              <a:rPr lang="en-AU" dirty="0" err="1" smtClean="0"/>
              <a:t>biri</a:t>
            </a:r>
            <a:r>
              <a:rPr lang="en-AU" dirty="0" smtClean="0"/>
              <a:t> </a:t>
            </a:r>
            <a:r>
              <a:rPr lang="en-AU" dirty="0" err="1" smtClean="0"/>
              <a:t>değildir</a:t>
            </a:r>
            <a:r>
              <a:rPr lang="en-AU" dirty="0" smtClean="0"/>
              <a:t>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AU" dirty="0" err="1" smtClean="0"/>
              <a:t>Çocukların</a:t>
            </a:r>
            <a:r>
              <a:rPr lang="en-AU" dirty="0" smtClean="0"/>
              <a:t> </a:t>
            </a:r>
            <a:r>
              <a:rPr lang="en-AU" dirty="0" err="1" smtClean="0"/>
              <a:t>güvenini</a:t>
            </a:r>
            <a:r>
              <a:rPr lang="en-AU" dirty="0" smtClean="0"/>
              <a:t> </a:t>
            </a:r>
            <a:r>
              <a:rPr lang="en-AU" dirty="0" err="1" smtClean="0"/>
              <a:t>kazanabilen</a:t>
            </a:r>
            <a:r>
              <a:rPr lang="en-AU" dirty="0" smtClean="0"/>
              <a:t>, </a:t>
            </a:r>
            <a:r>
              <a:rPr lang="en-AU" dirty="0" err="1" smtClean="0"/>
              <a:t>onlarla</a:t>
            </a:r>
            <a:r>
              <a:rPr lang="en-AU" dirty="0" smtClean="0"/>
              <a:t> </a:t>
            </a:r>
            <a:r>
              <a:rPr lang="en-AU" dirty="0" err="1" smtClean="0"/>
              <a:t>yakın</a:t>
            </a:r>
            <a:r>
              <a:rPr lang="en-AU" dirty="0" smtClean="0"/>
              <a:t> </a:t>
            </a:r>
            <a:r>
              <a:rPr lang="en-AU" dirty="0" err="1" smtClean="0"/>
              <a:t>ilişki</a:t>
            </a:r>
            <a:r>
              <a:rPr lang="en-AU" dirty="0" smtClean="0"/>
              <a:t> </a:t>
            </a:r>
            <a:r>
              <a:rPr lang="en-AU" dirty="0" err="1" smtClean="0"/>
              <a:t>kurabilen</a:t>
            </a:r>
            <a:r>
              <a:rPr lang="en-AU" dirty="0" smtClean="0"/>
              <a:t>, </a:t>
            </a:r>
            <a:r>
              <a:rPr lang="en-AU" dirty="0" err="1" smtClean="0"/>
              <a:t>düzgün</a:t>
            </a:r>
            <a:r>
              <a:rPr lang="en-AU" dirty="0" smtClean="0"/>
              <a:t> </a:t>
            </a:r>
            <a:r>
              <a:rPr lang="en-AU" dirty="0" err="1" smtClean="0"/>
              <a:t>görünümlü</a:t>
            </a:r>
            <a:r>
              <a:rPr lang="en-AU" dirty="0" smtClean="0"/>
              <a:t> </a:t>
            </a:r>
            <a:r>
              <a:rPr lang="en-AU" dirty="0" err="1" smtClean="0"/>
              <a:t>insanlardır</a:t>
            </a:r>
            <a:r>
              <a:rPr lang="en-AU" dirty="0" smtClean="0"/>
              <a:t>.</a:t>
            </a:r>
            <a:endParaRPr lang="tr-TR" dirty="0" smtClean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AU" dirty="0" err="1" smtClean="0"/>
              <a:t>Olguların</a:t>
            </a:r>
            <a:r>
              <a:rPr lang="en-AU" dirty="0" smtClean="0"/>
              <a:t> %50 </a:t>
            </a:r>
            <a:r>
              <a:rPr lang="en-AU" dirty="0" err="1" smtClean="0"/>
              <a:t>sinde</a:t>
            </a:r>
            <a:r>
              <a:rPr lang="en-AU" dirty="0" smtClean="0"/>
              <a:t> </a:t>
            </a:r>
            <a:r>
              <a:rPr lang="en-AU" dirty="0" err="1" smtClean="0"/>
              <a:t>aileden</a:t>
            </a:r>
            <a:r>
              <a:rPr lang="en-AU" dirty="0" smtClean="0"/>
              <a:t> </a:t>
            </a:r>
            <a:r>
              <a:rPr lang="en-AU" dirty="0" err="1" smtClean="0"/>
              <a:t>birisi</a:t>
            </a:r>
            <a:r>
              <a:rPr lang="tr-TR" dirty="0" smtClean="0"/>
              <a:t> , olguların % 70 inde ailenin tanıdığı birisidir,% 90’ı çocuğun tanıdığı biridir.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tr-TR" dirty="0" smtClean="0"/>
              <a:t>İstismarcının geçmişinde cinsel istismar öyküsü  olma ihtimali yüksektir.</a:t>
            </a:r>
            <a:endParaRPr lang="en-AU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25098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İstismarcı kişi mağduru elinde tutmak için her yolu dener</a:t>
            </a:r>
          </a:p>
          <a:p>
            <a:r>
              <a:rPr lang="tr-TR" dirty="0" smtClean="0"/>
              <a:t>İstismarcının eylemi devam ettiren şey mağdurun bu durumu kimseyle </a:t>
            </a:r>
            <a:r>
              <a:rPr lang="tr-TR" b="1" dirty="0" smtClean="0">
                <a:solidFill>
                  <a:srgbClr val="FF0000"/>
                </a:solidFill>
              </a:rPr>
              <a:t>paylaşmamasıdır.</a:t>
            </a:r>
          </a:p>
          <a:p>
            <a:r>
              <a:rPr lang="tr-TR" dirty="0" smtClean="0"/>
              <a:t>İstismarcı kendisini çevresine iyi kalpli, babacan, yardım sever, düşünceli, kibar, vb. biri olarak </a:t>
            </a:r>
            <a:r>
              <a:rPr lang="tr-TR" err="1" smtClean="0"/>
              <a:t>gösterir</a:t>
            </a:r>
            <a:r>
              <a:rPr lang="tr-TR" smtClean="0"/>
              <a:t>. Bu </a:t>
            </a:r>
            <a:r>
              <a:rPr lang="tr-TR" dirty="0" smtClean="0"/>
              <a:t>özelliklerinden dolayı kimse onlardan</a:t>
            </a:r>
            <a:r>
              <a:rPr lang="tr-TR" b="1" dirty="0" smtClean="0">
                <a:solidFill>
                  <a:srgbClr val="FF0000"/>
                </a:solidFill>
              </a:rPr>
              <a:t> şüphelenmez</a:t>
            </a:r>
            <a:r>
              <a:rPr lang="tr-TR" dirty="0" smtClean="0"/>
              <a:t>.</a:t>
            </a:r>
          </a:p>
          <a:p>
            <a:r>
              <a:rPr lang="tr-TR" dirty="0" smtClean="0"/>
              <a:t>Bir çok vakada istismarcı hiç </a:t>
            </a:r>
            <a:r>
              <a:rPr lang="tr-TR" b="1" dirty="0" smtClean="0">
                <a:solidFill>
                  <a:srgbClr val="FF0000"/>
                </a:solidFill>
              </a:rPr>
              <a:t>tahmin bile edilemeyen </a:t>
            </a:r>
            <a:r>
              <a:rPr lang="tr-TR" dirty="0" smtClean="0"/>
              <a:t>kişilerdir.</a:t>
            </a:r>
          </a:p>
          <a:p>
            <a:r>
              <a:rPr lang="tr-TR" dirty="0" smtClean="0"/>
              <a:t>İstismarcı genellikle kendisine karşı koyamayacak kişileri kurban olarak seçer.(</a:t>
            </a:r>
            <a:r>
              <a:rPr lang="tr-TR" b="1" dirty="0" smtClean="0">
                <a:solidFill>
                  <a:srgbClr val="FF0000"/>
                </a:solidFill>
              </a:rPr>
              <a:t>çocuk ve gücünün yettiği kişiler</a:t>
            </a:r>
            <a:r>
              <a:rPr lang="tr-TR" dirty="0" smtClean="0"/>
              <a:t>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776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Dünya Sağlık Örgütü (WHO) çocuk istismarını şöyle tanımlamaktadır: </a:t>
            </a:r>
            <a:r>
              <a:rPr lang="tr-TR" i="1" dirty="0"/>
              <a:t>"Çocuğun sağlığını, fiziksel ve </a:t>
            </a:r>
            <a:r>
              <a:rPr lang="tr-TR" i="1" dirty="0" err="1"/>
              <a:t>psikososyal</a:t>
            </a:r>
            <a:r>
              <a:rPr lang="tr-TR" i="1" dirty="0"/>
              <a:t> gelişimini olumsuz yönde etkileyen, bir yetişkin, toplum ya da devlet tarafından bilerek ya da </a:t>
            </a:r>
            <a:r>
              <a:rPr lang="tr-TR" i="1" dirty="0" smtClean="0"/>
              <a:t>bilmeyerek yapılan </a:t>
            </a:r>
            <a:r>
              <a:rPr lang="tr-TR" i="1" dirty="0"/>
              <a:t>tüm davranışlar çocuk istismarı” </a:t>
            </a:r>
            <a:r>
              <a:rPr lang="tr-TR" dirty="0"/>
              <a:t>olarak kabul edilmektedir </a:t>
            </a:r>
            <a:r>
              <a:rPr lang="tr-TR" i="1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8988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</a:t>
            </a:r>
            <a:r>
              <a:rPr lang="tr-TR" b="1" dirty="0" err="1" smtClean="0"/>
              <a:t>insel</a:t>
            </a:r>
            <a:r>
              <a:rPr lang="tr-TR" b="1" dirty="0" smtClean="0"/>
              <a:t> İstismarda Risk Etmenleri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Çocukla ilgili</a:t>
            </a:r>
            <a:r>
              <a:rPr lang="tr-TR" dirty="0" smtClean="0"/>
              <a:t>, </a:t>
            </a:r>
          </a:p>
          <a:p>
            <a:r>
              <a:rPr lang="tr-TR" dirty="0" smtClean="0"/>
              <a:t>Yaşının küçük olması</a:t>
            </a:r>
          </a:p>
          <a:p>
            <a:r>
              <a:rPr lang="tr-TR" dirty="0" smtClean="0"/>
              <a:t>Bazı ruhsal(zihinsel) ve fiziksel gelişimsel bozuklukları,</a:t>
            </a:r>
          </a:p>
          <a:p>
            <a:r>
              <a:rPr lang="tr-TR" dirty="0" smtClean="0"/>
              <a:t>Süreğen tıbbi hastalığının olması,</a:t>
            </a:r>
          </a:p>
          <a:p>
            <a:r>
              <a:rPr lang="tr-TR" dirty="0" smtClean="0"/>
              <a:t>Fiziksel yetersizliğinin bulunması,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0776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Ailesel risk etmenleri</a:t>
            </a:r>
            <a:r>
              <a:rPr lang="tr-TR" dirty="0" smtClean="0"/>
              <a:t>,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Anne babanın daha önce çocukluk döneminde istismara maruz kalması</a:t>
            </a:r>
          </a:p>
          <a:p>
            <a:r>
              <a:rPr lang="tr-TR" dirty="0" smtClean="0"/>
              <a:t>Ailede Alkol ya da madde bağımlısının olması,</a:t>
            </a:r>
          </a:p>
          <a:p>
            <a:r>
              <a:rPr lang="tr-TR" dirty="0" smtClean="0"/>
              <a:t>Annenin olmaması veya pasif olması(!)</a:t>
            </a:r>
          </a:p>
          <a:p>
            <a:r>
              <a:rPr lang="tr-TR" dirty="0" smtClean="0"/>
              <a:t>Babanın olmaması veya pasif olması(!)</a:t>
            </a:r>
          </a:p>
          <a:p>
            <a:r>
              <a:rPr lang="tr-TR" dirty="0" smtClean="0"/>
              <a:t>Ebeveyn olmayışı (ölmesi) </a:t>
            </a:r>
          </a:p>
          <a:p>
            <a:r>
              <a:rPr lang="tr-TR" dirty="0" smtClean="0"/>
              <a:t>Ebeveynlerin üvey olma durumu</a:t>
            </a:r>
          </a:p>
          <a:p>
            <a:r>
              <a:rPr lang="tr-TR" dirty="0" smtClean="0"/>
              <a:t>Ailede ruhsal ve fiziksel hastalık olması,</a:t>
            </a:r>
          </a:p>
          <a:p>
            <a:r>
              <a:rPr lang="tr-TR" dirty="0" smtClean="0"/>
              <a:t>Aynı evde birden fazla ailenin yaşaması!</a:t>
            </a:r>
          </a:p>
          <a:p>
            <a:r>
              <a:rPr lang="tr-TR" dirty="0" smtClean="0"/>
              <a:t>Parçalanmış aile,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44244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Cinsel İstismar Sonrası     	Davranış Değişiklikleri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/>
              <a:t>Uyku </a:t>
            </a:r>
            <a:r>
              <a:rPr lang="en-US" dirty="0" err="1"/>
              <a:t>bozukluklar</a:t>
            </a:r>
            <a:r>
              <a:rPr lang="tr-TR" dirty="0"/>
              <a:t>ı oluşur</a:t>
            </a:r>
          </a:p>
          <a:p>
            <a:pPr>
              <a:lnSpc>
                <a:spcPct val="110000"/>
              </a:lnSpc>
            </a:pPr>
            <a:r>
              <a:rPr lang="tr-TR" dirty="0"/>
              <a:t>İştah değişiklikleri olur</a:t>
            </a:r>
          </a:p>
          <a:p>
            <a:pPr>
              <a:lnSpc>
                <a:spcPct val="110000"/>
              </a:lnSpc>
            </a:pPr>
            <a:r>
              <a:rPr lang="tr-TR" dirty="0"/>
              <a:t>Olayı anımsatan kişilerden ve görüntülerden panikleyip kaçar, </a:t>
            </a:r>
          </a:p>
          <a:p>
            <a:pPr>
              <a:lnSpc>
                <a:spcPct val="110000"/>
              </a:lnSpc>
            </a:pPr>
            <a:r>
              <a:rPr lang="tr-TR" dirty="0"/>
              <a:t>Evden kaçar</a:t>
            </a:r>
            <a:r>
              <a:rPr lang="tr-TR" dirty="0" smtClean="0"/>
              <a:t>, aileden </a:t>
            </a:r>
            <a:r>
              <a:rPr lang="tr-TR" dirty="0"/>
              <a:t>uzaklaşır</a:t>
            </a:r>
          </a:p>
          <a:p>
            <a:pPr>
              <a:lnSpc>
                <a:spcPct val="110000"/>
              </a:lnSpc>
            </a:pPr>
            <a:r>
              <a:rPr lang="tr-TR" dirty="0"/>
              <a:t>İntihar girişiminde bulunur</a:t>
            </a:r>
          </a:p>
          <a:p>
            <a:pPr>
              <a:lnSpc>
                <a:spcPct val="110000"/>
              </a:lnSpc>
            </a:pPr>
            <a:r>
              <a:rPr lang="tr-TR" dirty="0"/>
              <a:t>Self </a:t>
            </a:r>
            <a:r>
              <a:rPr lang="tr-TR" dirty="0" err="1"/>
              <a:t>Mutilasyon</a:t>
            </a:r>
            <a:r>
              <a:rPr lang="tr-TR" dirty="0"/>
              <a:t>(kişinin vücuduna zarar </a:t>
            </a:r>
            <a:r>
              <a:rPr lang="tr-TR" dirty="0" smtClean="0"/>
              <a:t>vermesi; jilet </a:t>
            </a:r>
            <a:r>
              <a:rPr lang="tr-TR" dirty="0"/>
              <a:t>ile </a:t>
            </a:r>
            <a:r>
              <a:rPr lang="tr-TR" dirty="0" err="1"/>
              <a:t>kesme,sigara</a:t>
            </a:r>
            <a:r>
              <a:rPr lang="tr-TR" dirty="0"/>
              <a:t> </a:t>
            </a:r>
            <a:r>
              <a:rPr lang="tr-TR" dirty="0" smtClean="0"/>
              <a:t>söndürme gibi)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09685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tr-TR" dirty="0"/>
              <a:t>Histerik veya </a:t>
            </a:r>
            <a:r>
              <a:rPr lang="tr-TR" dirty="0" err="1"/>
              <a:t>konversiyonel</a:t>
            </a:r>
            <a:r>
              <a:rPr lang="tr-TR" dirty="0"/>
              <a:t> davranışlar</a:t>
            </a:r>
            <a:endParaRPr lang="tr-TR" sz="3200" dirty="0" smtClean="0"/>
          </a:p>
          <a:p>
            <a:pPr lvl="1">
              <a:lnSpc>
                <a:spcPct val="100000"/>
              </a:lnSpc>
            </a:pPr>
            <a:r>
              <a:rPr lang="tr-TR" dirty="0"/>
              <a:t>Nedensiz bayılır</a:t>
            </a:r>
          </a:p>
          <a:p>
            <a:pPr lvl="1">
              <a:lnSpc>
                <a:spcPct val="100000"/>
              </a:lnSpc>
            </a:pPr>
            <a:r>
              <a:rPr lang="tr-TR" dirty="0"/>
              <a:t>Tiklerin oluşur</a:t>
            </a:r>
          </a:p>
          <a:p>
            <a:pPr lvl="1">
              <a:lnSpc>
                <a:spcPct val="100000"/>
              </a:lnSpc>
            </a:pPr>
            <a:r>
              <a:rPr lang="tr-TR" dirty="0"/>
              <a:t>Tırnaklarını yer</a:t>
            </a:r>
          </a:p>
          <a:p>
            <a:pPr>
              <a:lnSpc>
                <a:spcPct val="100000"/>
              </a:lnSpc>
            </a:pPr>
            <a:r>
              <a:rPr lang="tr-TR" dirty="0"/>
              <a:t>Agresif davranışlar gösterir</a:t>
            </a:r>
          </a:p>
          <a:p>
            <a:pPr>
              <a:lnSpc>
                <a:spcPct val="100000"/>
              </a:lnSpc>
            </a:pPr>
            <a:r>
              <a:rPr lang="tr-TR" dirty="0"/>
              <a:t>Okuldan kaçar ve disiplin problemleri yaşar</a:t>
            </a:r>
          </a:p>
          <a:p>
            <a:pPr>
              <a:lnSpc>
                <a:spcPct val="100000"/>
              </a:lnSpc>
            </a:pPr>
            <a:r>
              <a:rPr lang="tr-TR" dirty="0"/>
              <a:t>Ders başarısında düşme olur</a:t>
            </a:r>
          </a:p>
          <a:p>
            <a:pPr>
              <a:lnSpc>
                <a:spcPct val="100000"/>
              </a:lnSpc>
            </a:pPr>
            <a:r>
              <a:rPr lang="tr-TR" dirty="0"/>
              <a:t>Madde kullanmaya başlar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17822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Olayla ilgili kabuslar görür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Saldırganlık ve öfke patlamaları olur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Konsantrasyon güçlüğü yaşar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Suçluluk ve utanç duyma hisseder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İçe kapanır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İnsanlara karşı güven kaybı yaşar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Kendini kirletilmiş </a:t>
            </a:r>
            <a:r>
              <a:rPr lang="tr-TR" dirty="0" smtClean="0"/>
              <a:t>hisseder…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92506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Uygun Olmayan Cinsel Gelişimin      	Ortaya Çıkması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Aşırı </a:t>
            </a:r>
            <a:r>
              <a:rPr lang="tr-TR" dirty="0" err="1"/>
              <a:t>masturbasyon</a:t>
            </a:r>
            <a:r>
              <a:rPr lang="tr-TR" dirty="0"/>
              <a:t> düşüncesi oluşur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Cinsel konuşma ile karşısındakini mahcup etmeye çalışır,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Cinsel içerikli oyun oynamak ister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Karşısındakinin cinsel organını görmeye çalışır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Cinsel agresif pornografi ile ilgilenir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İzinsiz cinsel alana dokunur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Cinsel istismarda  bulunmaya çalışır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Para karşılığı bedenini satmaya başlar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71410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Çocuklar yaşanan istismar olayını      	niye anlatmazlar</a:t>
            </a:r>
            <a:r>
              <a:rPr lang="en-US" b="1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1985-89 yılları arasında cinsel istismar iddiası ile gelen  630 çocuğun  %79 ı istismarı yalanlamış, açıklama yapanların da ¾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en-US" sz="4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kazara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</a:t>
            </a:r>
            <a:r>
              <a:rPr lang="tr-TR" sz="4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çı</a:t>
            </a:r>
            <a:r>
              <a:rPr lang="en-US" sz="4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klama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yapm</a:t>
            </a:r>
            <a:r>
              <a:rPr lang="tr-TR" sz="4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ış</a:t>
            </a:r>
            <a:r>
              <a:rPr lang="tr-TR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açıklama yapanların da %22 si de ifadesini geri almıştır.</a:t>
            </a: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95267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Cinsel İstismar İle İlgili Kullanılan Yargılar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4933" y="1286933"/>
            <a:ext cx="10828867" cy="4890030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 Yanlışlar</a:t>
            </a:r>
          </a:p>
          <a:p>
            <a:r>
              <a:rPr lang="tr-TR" sz="2400" dirty="0" smtClean="0"/>
              <a:t>Cinsel istismar yalnızca çocuğun hayal gücünün uydurmasıdır. Çocuklar hikayeler uydururlar</a:t>
            </a:r>
          </a:p>
          <a:p>
            <a:r>
              <a:rPr lang="tr-TR" sz="2400" dirty="0" smtClean="0"/>
              <a:t>Sadece çekici, tatlı, güzel,  açık giyinen çocuklar; onay bekleyen kendine güveni olamayan pasif; yaramaz çocuklar İstismara  maruz kalır</a:t>
            </a:r>
          </a:p>
          <a:p>
            <a:r>
              <a:rPr lang="tr-TR" sz="2400" dirty="0" smtClean="0"/>
              <a:t>Çocuklara uslu, akıllı, açıkgöz olmalarını söyleyerek onları korumuş oluruz.</a:t>
            </a:r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b="1" dirty="0" smtClean="0"/>
              <a:t>Doğrular</a:t>
            </a:r>
          </a:p>
          <a:p>
            <a:r>
              <a:rPr lang="tr-TR" sz="2400" dirty="0" smtClean="0"/>
              <a:t>Çocuklar istismar hakkında yalan söylemezler. Bu konuda hikaye uyduranlara çok az rastlanır.</a:t>
            </a:r>
          </a:p>
          <a:p>
            <a:r>
              <a:rPr lang="tr-TR" sz="2400" dirty="0" smtClean="0"/>
              <a:t>Çocukların görünüşü yada davranışı istismara sebep olmaz. Anlamını dahi bilmedikleri olayları provoke etmekten dolayı çocuklar asla suçlanamazlar</a:t>
            </a:r>
          </a:p>
          <a:p>
            <a:r>
              <a:rPr lang="tr-TR" sz="2400" dirty="0" smtClean="0"/>
              <a:t>Çocukları bu konuda eğitmeliyiz. İstismarla karşılaştığında çocuk bağırarak yardım istemeli, koşarak kaçmalıdır.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493385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0" indent="0">
              <a:buNone/>
            </a:pPr>
            <a:r>
              <a:rPr lang="tr-TR" b="1" dirty="0" smtClean="0"/>
              <a:t>Yanlışlar</a:t>
            </a:r>
          </a:p>
          <a:p>
            <a:r>
              <a:rPr lang="tr-TR" dirty="0" smtClean="0"/>
              <a:t>Çocuk;yaşadıklarını,cinsel istismarı bile, yakın zamanda ya da büyüyünce unutur. Fazla kurcalanmamalı.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Doğrular</a:t>
            </a:r>
            <a:endParaRPr lang="tr-TR" b="1" dirty="0"/>
          </a:p>
          <a:p>
            <a:r>
              <a:rPr lang="tr-TR" dirty="0" smtClean="0"/>
              <a:t>Çocuklar cinsel İstismarı asla unutmazlar…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2471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Aşağıdakilere Benzer Sorulardan Ve</a:t>
            </a:r>
            <a:br>
              <a:rPr lang="tr-TR" b="1" dirty="0" smtClean="0"/>
            </a:br>
            <a:r>
              <a:rPr lang="tr-TR" b="1" dirty="0" smtClean="0"/>
              <a:t>	İfadelerden Kesinlikle Kaçının.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Humanst521 BT"/>
              </a:rPr>
              <a:t>“Bunun olduğundan emin misin?” </a:t>
            </a:r>
          </a:p>
          <a:p>
            <a:r>
              <a:rPr lang="tr-TR" dirty="0" smtClean="0">
                <a:latin typeface="Humanst521 BT"/>
              </a:rPr>
              <a:t>“Doğru mu söylüyorsun?” </a:t>
            </a:r>
          </a:p>
          <a:p>
            <a:r>
              <a:rPr lang="tr-TR" dirty="0" smtClean="0">
                <a:latin typeface="Humanst521 BT"/>
              </a:rPr>
              <a:t>“Bu bir daha olursa bana haber ver”. </a:t>
            </a:r>
          </a:p>
          <a:p>
            <a:r>
              <a:rPr lang="fi-FI" dirty="0" smtClean="0">
                <a:latin typeface="Humanst521 BT"/>
              </a:rPr>
              <a:t>“</a:t>
            </a:r>
            <a:r>
              <a:rPr lang="tr-TR" dirty="0" smtClean="0">
                <a:latin typeface="Humanst521 BT"/>
              </a:rPr>
              <a:t>Neden karşı koymadın</a:t>
            </a:r>
            <a:r>
              <a:rPr lang="fi-FI" dirty="0" smtClean="0">
                <a:latin typeface="Humanst521 BT"/>
              </a:rPr>
              <a:t>?”.</a:t>
            </a:r>
            <a:endParaRPr lang="tr-TR" dirty="0" smtClean="0">
              <a:latin typeface="Humanst521 BT"/>
            </a:endParaRPr>
          </a:p>
          <a:p>
            <a:r>
              <a:rPr lang="tr-TR" dirty="0" smtClean="0">
                <a:latin typeface="Humanst521 BT"/>
              </a:rPr>
              <a:t>“Şimdiye kadar neden anlatmadın</a:t>
            </a:r>
            <a:r>
              <a:rPr lang="tr-TR" sz="2400" dirty="0" smtClean="0">
                <a:latin typeface="Humanst521 BT"/>
              </a:rPr>
              <a:t>?”</a:t>
            </a:r>
          </a:p>
          <a:p>
            <a:pPr>
              <a:buFont typeface="Wingdings" pitchFamily="2" charset="2"/>
              <a:buChar char="v"/>
            </a:pPr>
            <a:r>
              <a:rPr lang="tr-TR" sz="2400" dirty="0" smtClean="0">
                <a:latin typeface="Humanst521 BT"/>
              </a:rPr>
              <a:t>Çünkü bu tip sorular çocuğun kendini suçlamasına ve anlatacağı şeylerden vazgeçmeye sebep olur.</a:t>
            </a:r>
            <a:r>
              <a:rPr lang="fi-FI" sz="2400" dirty="0" smtClean="0">
                <a:latin typeface="Humanst521 BT"/>
              </a:rPr>
              <a:t> </a:t>
            </a:r>
            <a:endParaRPr lang="tr-TR" sz="2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0499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İstismar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4800" dirty="0" smtClean="0"/>
              <a:t>İhmal</a:t>
            </a:r>
          </a:p>
          <a:p>
            <a:pPr lvl="1"/>
            <a:r>
              <a:rPr lang="tr-TR" sz="4800" dirty="0" smtClean="0"/>
              <a:t>Fiziksel İstismar</a:t>
            </a:r>
          </a:p>
          <a:p>
            <a:pPr lvl="1"/>
            <a:r>
              <a:rPr lang="tr-TR" sz="4800" dirty="0" smtClean="0"/>
              <a:t>Duygusal İstismar</a:t>
            </a:r>
          </a:p>
          <a:p>
            <a:pPr lvl="1"/>
            <a:r>
              <a:rPr lang="tr-TR" sz="4800" dirty="0" smtClean="0"/>
              <a:t>Cinsel İstismar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4962824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İstismara Dair İpuçları Olabilecek Söylemler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 smtClean="0">
                <a:latin typeface="Humanst521 BT"/>
              </a:rPr>
              <a:t>“</a:t>
            </a:r>
            <a:r>
              <a:rPr lang="tr-TR" dirty="0">
                <a:latin typeface="Humanst521 BT"/>
              </a:rPr>
              <a:t>Erkek kardeşim dün gece uyumama izin vermedi” </a:t>
            </a:r>
          </a:p>
          <a:p>
            <a:pPr>
              <a:defRPr/>
            </a:pPr>
            <a:r>
              <a:rPr lang="tr-TR" dirty="0" smtClean="0">
                <a:latin typeface="Humanst521 BT"/>
              </a:rPr>
              <a:t>“</a:t>
            </a:r>
            <a:r>
              <a:rPr lang="tr-TR" dirty="0">
                <a:latin typeface="Humanst521 BT"/>
              </a:rPr>
              <a:t>Komşumuz “X “abi çok komik iç çamaşırlar giyiniyor” </a:t>
            </a:r>
          </a:p>
          <a:p>
            <a:pPr>
              <a:defRPr/>
            </a:pPr>
            <a:r>
              <a:rPr lang="tr-TR" dirty="0" smtClean="0">
                <a:latin typeface="Humanst521 BT"/>
              </a:rPr>
              <a:t> </a:t>
            </a:r>
            <a:r>
              <a:rPr lang="tr-TR" dirty="0">
                <a:latin typeface="Humanst521 BT"/>
              </a:rPr>
              <a:t>“Annemin beni amcamla yalnız bırakmasından hiç hoşlanmıyorum” </a:t>
            </a:r>
            <a:endParaRPr lang="tr-TR" sz="2000" dirty="0">
              <a:latin typeface="Humanst521 BT"/>
            </a:endParaRPr>
          </a:p>
          <a:p>
            <a:pPr>
              <a:defRPr/>
            </a:pPr>
            <a:r>
              <a:rPr lang="tr-TR" sz="2400" dirty="0" smtClean="0">
                <a:latin typeface="Humanst521 BT"/>
              </a:rPr>
              <a:t> </a:t>
            </a:r>
            <a:r>
              <a:rPr lang="tr-TR" dirty="0">
                <a:latin typeface="Humanst521 BT"/>
              </a:rPr>
              <a:t>“Komşumuzun oğlu beni çok sıkıştırıyor” </a:t>
            </a:r>
          </a:p>
          <a:p>
            <a:pPr>
              <a:defRPr/>
            </a:pPr>
            <a:r>
              <a:rPr lang="tr-TR" dirty="0" smtClean="0">
                <a:latin typeface="Humanst521 BT"/>
              </a:rPr>
              <a:t> </a:t>
            </a:r>
            <a:r>
              <a:rPr lang="tr-TR" dirty="0">
                <a:latin typeface="Humanst521 BT"/>
              </a:rPr>
              <a:t>“Çok kötü biçimde </a:t>
            </a:r>
            <a:r>
              <a:rPr lang="tr-TR" dirty="0" err="1">
                <a:latin typeface="Humanst521 BT"/>
              </a:rPr>
              <a:t>ellenilen</a:t>
            </a:r>
            <a:r>
              <a:rPr lang="tr-TR" dirty="0">
                <a:latin typeface="Humanst521 BT"/>
              </a:rPr>
              <a:t> bir kız tanıyorum” </a:t>
            </a:r>
          </a:p>
          <a:p>
            <a:pPr>
              <a:defRPr/>
            </a:pPr>
            <a:r>
              <a:rPr lang="tr-TR" dirty="0" smtClean="0">
                <a:latin typeface="Humanst521 BT"/>
              </a:rPr>
              <a:t> </a:t>
            </a:r>
            <a:r>
              <a:rPr lang="tr-TR" dirty="0">
                <a:latin typeface="Humanst521 BT"/>
              </a:rPr>
              <a:t>“Tanıdığım bir kız var, annesine rahatsız edildiğini söyledi fakat annesi ona inanmadı”…..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dirty="0">
                <a:latin typeface="Humanst521 BT"/>
              </a:rPr>
              <a:t>Bunun gibi dolaylı ifadeler kullanıyorsa çocuğu uzman birine yönlendirin.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6629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  <a:buSzPct val="85000"/>
              <a:buFont typeface="Wingdings" pitchFamily="2" charset="2"/>
              <a:buChar char="q"/>
            </a:pPr>
            <a:r>
              <a:rPr lang="en-GB" b="1" i="1" dirty="0" smtClean="0">
                <a:solidFill>
                  <a:srgbClr val="CC0000"/>
                </a:solidFill>
              </a:rPr>
              <a:t>HER VATANDAŞ ÇOCUĞA KARŞI İŞLENMEKTE OLAN İSTİSMAR SUÇUNU BİLDİRMEKLE YÜKÜMLÜDÜR</a:t>
            </a:r>
            <a:r>
              <a:rPr lang="tr-TR" b="1" i="1" dirty="0" smtClean="0">
                <a:solidFill>
                  <a:srgbClr val="CC0000"/>
                </a:solidFill>
              </a:rPr>
              <a:t>.</a:t>
            </a:r>
            <a:r>
              <a:rPr lang="en-GB" b="1" i="1" dirty="0" smtClean="0">
                <a:solidFill>
                  <a:srgbClr val="CC0000"/>
                </a:solidFill>
              </a:rPr>
              <a:t> </a:t>
            </a:r>
          </a:p>
          <a:p>
            <a:pPr>
              <a:spcBef>
                <a:spcPts val="900"/>
              </a:spcBef>
              <a:buNone/>
            </a:pPr>
            <a:endParaRPr lang="tr-TR" b="1" i="1" dirty="0" smtClean="0">
              <a:solidFill>
                <a:srgbClr val="CC0000"/>
              </a:solidFill>
            </a:endParaRPr>
          </a:p>
          <a:p>
            <a:pPr>
              <a:spcBef>
                <a:spcPts val="900"/>
              </a:spcBef>
              <a:buSzPct val="85000"/>
              <a:buFont typeface="Wingdings" pitchFamily="2" charset="2"/>
              <a:buChar char="q"/>
            </a:pPr>
            <a:r>
              <a:rPr lang="en-GB" b="1" i="1" dirty="0" smtClean="0">
                <a:solidFill>
                  <a:srgbClr val="CC0000"/>
                </a:solidFill>
              </a:rPr>
              <a:t>T.C.K. MADDE 278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81210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1000"/>
              </a:lnSpc>
            </a:pPr>
            <a:r>
              <a:rPr lang="tr-TR" b="1" dirty="0" smtClean="0">
                <a:latin typeface="Times New Roman" panose="02020603050405020304" pitchFamily="18" charset="0"/>
              </a:rPr>
              <a:t>Suçu bildirmeme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endParaRPr lang="tr-TR" b="1" dirty="0" smtClean="0">
              <a:latin typeface="Times New Roman" panose="02020603050405020304" pitchFamily="18" charset="0"/>
            </a:endParaRPr>
          </a:p>
          <a:p>
            <a:pPr>
              <a:lnSpc>
                <a:spcPct val="91000"/>
              </a:lnSpc>
            </a:pPr>
            <a:r>
              <a:rPr lang="tr-TR" b="1" dirty="0" smtClean="0">
                <a:latin typeface="Times New Roman" panose="02020603050405020304" pitchFamily="18" charset="0"/>
              </a:rPr>
              <a:t>Madde 278 -</a:t>
            </a:r>
            <a:r>
              <a:rPr lang="tr-TR" dirty="0" smtClean="0">
                <a:latin typeface="Times New Roman" panose="02020603050405020304" pitchFamily="18" charset="0"/>
              </a:rPr>
              <a:t> (1) İşlenmekte olan bir suçu yetkili makamlara bildirmeyen kişi, </a:t>
            </a:r>
            <a:r>
              <a:rPr lang="tr-TR" b="1" i="1" u="sng" dirty="0" smtClean="0">
                <a:latin typeface="Times New Roman" panose="02020603050405020304" pitchFamily="18" charset="0"/>
              </a:rPr>
              <a:t>bir yıla kadar hapis cezası</a:t>
            </a:r>
            <a:r>
              <a:rPr lang="tr-TR" b="1" dirty="0" smtClean="0">
                <a:latin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</a:rPr>
              <a:t>ile cezalandırılır. </a:t>
            </a:r>
          </a:p>
          <a:p>
            <a:endParaRPr lang="tr-TR" dirty="0" smtClean="0"/>
          </a:p>
          <a:p>
            <a:r>
              <a:rPr lang="tr-TR" b="1" dirty="0" smtClean="0">
                <a:latin typeface="Times New Roman" panose="02020603050405020304" pitchFamily="18" charset="0"/>
              </a:rPr>
              <a:t>Kamu görevlisinin suçu bildirmemesi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endParaRPr lang="tr-TR" b="1" dirty="0" smtClean="0">
              <a:latin typeface="Times New Roman" panose="02020603050405020304" pitchFamily="18" charset="0"/>
            </a:endParaRPr>
          </a:p>
          <a:p>
            <a:pPr>
              <a:lnSpc>
                <a:spcPct val="91000"/>
              </a:lnSpc>
            </a:pPr>
            <a:r>
              <a:rPr lang="tr-TR" b="1" smtClean="0">
                <a:latin typeface="Times New Roman" panose="02020603050405020304" pitchFamily="18" charset="0"/>
              </a:rPr>
              <a:t>Madde 279 -</a:t>
            </a:r>
            <a:r>
              <a:rPr lang="tr-TR" smtClean="0">
                <a:latin typeface="Times New Roman" panose="02020603050405020304" pitchFamily="18" charset="0"/>
              </a:rPr>
              <a:t> (1) Kamu adına soruşturma ve kovuşturmayı gerektiren bir suçun işlendiğini </a:t>
            </a:r>
            <a:r>
              <a:rPr lang="tr-TR" b="1" i="1" u="sng" smtClean="0">
                <a:latin typeface="Times New Roman" panose="02020603050405020304" pitchFamily="18" charset="0"/>
              </a:rPr>
              <a:t>göreviyle bağlantılı olarak öğrenip</a:t>
            </a:r>
            <a:r>
              <a:rPr lang="tr-TR" b="1" smtClean="0">
                <a:latin typeface="Times New Roman" panose="02020603050405020304" pitchFamily="18" charset="0"/>
              </a:rPr>
              <a:t> </a:t>
            </a:r>
            <a:r>
              <a:rPr lang="tr-TR" smtClean="0">
                <a:latin typeface="Times New Roman" panose="02020603050405020304" pitchFamily="18" charset="0"/>
              </a:rPr>
              <a:t>de yetkili makamlara bildirimde bulunmayı ihmal eden veya bu hususta gecikme gösteren kamu görevlisi</a:t>
            </a:r>
            <a:r>
              <a:rPr lang="tr-TR" b="1" smtClean="0">
                <a:latin typeface="Times New Roman" panose="02020603050405020304" pitchFamily="18" charset="0"/>
              </a:rPr>
              <a:t>, </a:t>
            </a:r>
            <a:r>
              <a:rPr lang="tr-TR" b="1" i="1" u="sng" smtClean="0">
                <a:latin typeface="Times New Roman" panose="02020603050405020304" pitchFamily="18" charset="0"/>
              </a:rPr>
              <a:t>altı aydan iki yıla kadar hapis cezası</a:t>
            </a:r>
            <a:r>
              <a:rPr lang="tr-TR" b="1" smtClean="0">
                <a:latin typeface="Times New Roman" panose="02020603050405020304" pitchFamily="18" charset="0"/>
              </a:rPr>
              <a:t> </a:t>
            </a:r>
            <a:r>
              <a:rPr lang="tr-TR" smtClean="0">
                <a:latin typeface="Times New Roman" panose="02020603050405020304" pitchFamily="18" charset="0"/>
              </a:rPr>
              <a:t>ile cezalandırılır.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642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Türkiye’de Görülme Sıklığı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 smtClean="0">
                <a:latin typeface="Comic Sans MS" panose="030F0702030302020204" pitchFamily="66" charset="0"/>
              </a:rPr>
              <a:t>Bilir ‘85, 16000 </a:t>
            </a:r>
            <a:r>
              <a:rPr lang="tr-TR" dirty="0" smtClean="0">
                <a:latin typeface="Comic Sans MS" panose="030F0702030302020204" pitchFamily="66" charset="0"/>
              </a:rPr>
              <a:t>çocuk</a:t>
            </a:r>
            <a:r>
              <a:rPr lang="en-US" dirty="0" smtClean="0">
                <a:latin typeface="Comic Sans MS" panose="030F0702030302020204" pitchFamily="66" charset="0"/>
              </a:rPr>
              <a:t>, </a:t>
            </a:r>
            <a:r>
              <a:rPr lang="en-US" dirty="0" smtClean="0">
                <a:solidFill>
                  <a:srgbClr val="200BA1"/>
                </a:solidFill>
                <a:latin typeface="Comic Sans MS" panose="030F0702030302020204" pitchFamily="66" charset="0"/>
              </a:rPr>
              <a:t>34%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fiziksel istismar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 err="1" smtClean="0">
                <a:latin typeface="Comic Sans MS" panose="030F0702030302020204" pitchFamily="66" charset="0"/>
              </a:rPr>
              <a:t>Zeytinoglu</a:t>
            </a:r>
            <a:r>
              <a:rPr lang="en-US" dirty="0" smtClean="0">
                <a:latin typeface="Comic Sans MS" panose="030F0702030302020204" pitchFamily="66" charset="0"/>
              </a:rPr>
              <a:t> ‘89, 785 </a:t>
            </a:r>
            <a:r>
              <a:rPr lang="tr-TR" dirty="0" smtClean="0">
                <a:latin typeface="Comic Sans MS" panose="030F0702030302020204" pitchFamily="66" charset="0"/>
              </a:rPr>
              <a:t>aile</a:t>
            </a:r>
            <a:r>
              <a:rPr lang="en-US" dirty="0" smtClean="0">
                <a:latin typeface="Comic Sans MS" panose="030F0702030302020204" pitchFamily="66" charset="0"/>
              </a:rPr>
              <a:t>, </a:t>
            </a:r>
            <a:r>
              <a:rPr lang="en-US" dirty="0" smtClean="0">
                <a:solidFill>
                  <a:srgbClr val="200BA1"/>
                </a:solidFill>
                <a:latin typeface="Comic Sans MS" panose="030F0702030302020204" pitchFamily="66" charset="0"/>
              </a:rPr>
              <a:t>35%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fiz. İst.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 smtClean="0">
                <a:latin typeface="Comic Sans MS" panose="030F0702030302020204" pitchFamily="66" charset="0"/>
              </a:rPr>
              <a:t>Oral ‘94, 800 </a:t>
            </a:r>
            <a:r>
              <a:rPr lang="tr-TR" dirty="0" smtClean="0">
                <a:latin typeface="Comic Sans MS" panose="030F0702030302020204" pitchFamily="66" charset="0"/>
              </a:rPr>
              <a:t>çocuk</a:t>
            </a:r>
            <a:r>
              <a:rPr lang="en-US" dirty="0" smtClean="0">
                <a:latin typeface="Comic Sans MS" panose="030F0702030302020204" pitchFamily="66" charset="0"/>
              </a:rPr>
              <a:t>, </a:t>
            </a:r>
            <a:r>
              <a:rPr lang="en-US" dirty="0" smtClean="0">
                <a:solidFill>
                  <a:srgbClr val="200BA1"/>
                </a:solidFill>
                <a:latin typeface="Comic Sans MS" panose="030F0702030302020204" pitchFamily="66" charset="0"/>
              </a:rPr>
              <a:t>36%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fiz./</a:t>
            </a:r>
            <a:r>
              <a:rPr lang="tr-TR" dirty="0" err="1" smtClean="0">
                <a:latin typeface="Comic Sans MS" panose="030F0702030302020204" pitchFamily="66" charset="0"/>
              </a:rPr>
              <a:t>duyg</a:t>
            </a:r>
            <a:r>
              <a:rPr lang="tr-TR" dirty="0" smtClean="0">
                <a:latin typeface="Comic Sans MS" panose="030F0702030302020204" pitchFamily="66" charset="0"/>
              </a:rPr>
              <a:t>. </a:t>
            </a:r>
            <a:r>
              <a:rPr lang="tr-TR" dirty="0" err="1" smtClean="0">
                <a:latin typeface="Comic Sans MS" panose="030F0702030302020204" pitchFamily="66" charset="0"/>
              </a:rPr>
              <a:t>ist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 err="1" smtClean="0">
                <a:latin typeface="Comic Sans MS" panose="030F0702030302020204" pitchFamily="66" charset="0"/>
              </a:rPr>
              <a:t>Aksel</a:t>
            </a:r>
            <a:r>
              <a:rPr lang="en-US" dirty="0" smtClean="0">
                <a:latin typeface="Comic Sans MS" panose="030F0702030302020204" pitchFamily="66" charset="0"/>
              </a:rPr>
              <a:t> ‘94, 1500 </a:t>
            </a:r>
            <a:r>
              <a:rPr lang="tr-TR" dirty="0" smtClean="0">
                <a:latin typeface="Comic Sans MS" panose="030F0702030302020204" pitchFamily="66" charset="0"/>
              </a:rPr>
              <a:t>lise öğrencisi</a:t>
            </a:r>
            <a:r>
              <a:rPr lang="en-US" dirty="0" smtClean="0">
                <a:latin typeface="Comic Sans MS" panose="030F0702030302020204" pitchFamily="66" charset="0"/>
              </a:rPr>
              <a:t>,</a:t>
            </a:r>
            <a:r>
              <a:rPr lang="en-US" dirty="0" smtClean="0">
                <a:solidFill>
                  <a:schemeClr val="folHlink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200BA1"/>
                </a:solidFill>
                <a:latin typeface="Comic Sans MS" panose="030F0702030302020204" pitchFamily="66" charset="0"/>
              </a:rPr>
              <a:t>9%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cinsel </a:t>
            </a:r>
            <a:r>
              <a:rPr lang="tr-TR" dirty="0" err="1" smtClean="0">
                <a:latin typeface="Comic Sans MS" panose="030F0702030302020204" pitchFamily="66" charset="0"/>
              </a:rPr>
              <a:t>ist.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 err="1" smtClean="0">
                <a:latin typeface="Comic Sans MS" panose="030F0702030302020204" pitchFamily="66" charset="0"/>
              </a:rPr>
              <a:t>Aksel</a:t>
            </a:r>
            <a:r>
              <a:rPr lang="en-US" dirty="0" smtClean="0">
                <a:latin typeface="Comic Sans MS" panose="030F0702030302020204" pitchFamily="66" charset="0"/>
              </a:rPr>
              <a:t> ‘94, 500 </a:t>
            </a:r>
            <a:r>
              <a:rPr lang="tr-TR" dirty="0" err="1" smtClean="0">
                <a:latin typeface="Comic Sans MS" panose="030F0702030302020204" pitchFamily="66" charset="0"/>
              </a:rPr>
              <a:t>üniv</a:t>
            </a:r>
            <a:r>
              <a:rPr lang="tr-TR" dirty="0" smtClean="0">
                <a:latin typeface="Comic Sans MS" panose="030F0702030302020204" pitchFamily="66" charset="0"/>
              </a:rPr>
              <a:t>. öğrencisi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200BA1"/>
                </a:solidFill>
                <a:latin typeface="Comic Sans MS" panose="030F0702030302020204" pitchFamily="66" charset="0"/>
              </a:rPr>
              <a:t>18%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cinsel </a:t>
            </a:r>
            <a:r>
              <a:rPr lang="tr-TR" dirty="0" err="1" smtClean="0">
                <a:latin typeface="Comic Sans MS" panose="030F0702030302020204" pitchFamily="66" charset="0"/>
              </a:rPr>
              <a:t>ist.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 err="1" smtClean="0">
                <a:latin typeface="Comic Sans MS" panose="030F0702030302020204" pitchFamily="66" charset="0"/>
              </a:rPr>
              <a:t>Atamer</a:t>
            </a:r>
            <a:r>
              <a:rPr lang="en-US" dirty="0" smtClean="0">
                <a:latin typeface="Comic Sans MS" panose="030F0702030302020204" pitchFamily="66" charset="0"/>
              </a:rPr>
              <a:t> ’98, 445 </a:t>
            </a:r>
            <a:r>
              <a:rPr lang="tr-TR" dirty="0" err="1" smtClean="0">
                <a:latin typeface="Comic Sans MS" panose="030F0702030302020204" pitchFamily="66" charset="0"/>
              </a:rPr>
              <a:t>üniv</a:t>
            </a:r>
            <a:r>
              <a:rPr lang="tr-TR" dirty="0" smtClean="0">
                <a:latin typeface="Comic Sans MS" panose="030F0702030302020204" pitchFamily="66" charset="0"/>
              </a:rPr>
              <a:t>. öğrencisi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200BA1"/>
                </a:solidFill>
                <a:latin typeface="Comic Sans MS" panose="030F0702030302020204" pitchFamily="66" charset="0"/>
              </a:rPr>
              <a:t>37%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cinsel </a:t>
            </a:r>
            <a:r>
              <a:rPr lang="tr-TR" dirty="0" err="1" smtClean="0">
                <a:latin typeface="Comic Sans MS" panose="030F0702030302020204" pitchFamily="66" charset="0"/>
              </a:rPr>
              <a:t>ist.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 err="1" smtClean="0">
                <a:latin typeface="Comic Sans MS" panose="030F0702030302020204" pitchFamily="66" charset="0"/>
              </a:rPr>
              <a:t>Alikasifoglu</a:t>
            </a:r>
            <a:r>
              <a:rPr lang="en-US" dirty="0" smtClean="0">
                <a:latin typeface="Comic Sans MS" panose="030F0702030302020204" pitchFamily="66" charset="0"/>
              </a:rPr>
              <a:t> ’04, 1871 </a:t>
            </a:r>
            <a:r>
              <a:rPr lang="tr-TR" dirty="0" smtClean="0">
                <a:latin typeface="Comic Sans MS" panose="030F0702030302020204" pitchFamily="66" charset="0"/>
              </a:rPr>
              <a:t>kız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lise öğrencisi</a:t>
            </a:r>
            <a:r>
              <a:rPr lang="en-US" dirty="0" smtClean="0">
                <a:latin typeface="Comic Sans MS" panose="030F0702030302020204" pitchFamily="66" charset="0"/>
              </a:rPr>
              <a:t>, </a:t>
            </a:r>
            <a:r>
              <a:rPr lang="en-US" dirty="0" smtClean="0">
                <a:solidFill>
                  <a:srgbClr val="200BA1"/>
                </a:solidFill>
                <a:latin typeface="Comic Sans MS" panose="030F0702030302020204" pitchFamily="66" charset="0"/>
              </a:rPr>
              <a:t>4%</a:t>
            </a:r>
            <a:r>
              <a:rPr lang="en-US" dirty="0" smtClean="0">
                <a:solidFill>
                  <a:schemeClr val="hlink"/>
                </a:solidFill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cinsel </a:t>
            </a:r>
            <a:r>
              <a:rPr lang="tr-TR" dirty="0" err="1" smtClean="0">
                <a:latin typeface="Comic Sans MS" panose="030F0702030302020204" pitchFamily="66" charset="0"/>
              </a:rPr>
              <a:t>ist.</a:t>
            </a:r>
            <a:endParaRPr lang="en-US" dirty="0" smtClean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1626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Çocuk İhmali…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8313" indent="-468313">
              <a:lnSpc>
                <a:spcPct val="101000"/>
              </a:lnSpc>
              <a:spcBef>
                <a:spcPts val="750"/>
              </a:spcBef>
              <a:buClr>
                <a:srgbClr val="CC0000"/>
              </a:buClr>
              <a:buSzPct val="65000"/>
              <a:buFont typeface="Wingdings" pitchFamily="2" charset="2"/>
              <a:buChar char=""/>
              <a:defRPr/>
            </a:pPr>
            <a:r>
              <a:rPr lang="tr-TR" kern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Çocuğun beslenme, barınma, giyim, temizlik, oyun, eğitim, güvenlik ve sağlık hizmetini sağlama görevinin reddedilmesi ya da yerine getirilmemesidir. </a:t>
            </a:r>
          </a:p>
          <a:p>
            <a:pPr marL="468313" indent="-468313">
              <a:lnSpc>
                <a:spcPct val="101000"/>
              </a:lnSpc>
              <a:spcBef>
                <a:spcPts val="750"/>
              </a:spcBef>
              <a:buClr>
                <a:srgbClr val="CC0000"/>
              </a:buClr>
              <a:buSzPct val="65000"/>
              <a:buFont typeface="Wingdings" pitchFamily="2" charset="2"/>
              <a:buChar char=""/>
              <a:defRPr/>
            </a:pPr>
            <a:r>
              <a:rPr lang="tr-TR" kern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Çocuğa fiziksel ya da duygusal, bilinçli ve isteyerek sorumlulukları yerine getirilmediği taktirde “</a:t>
            </a:r>
            <a:r>
              <a:rPr lang="tr-TR" b="1" kern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aktif ihmal</a:t>
            </a:r>
            <a:endParaRPr lang="tr-TR" kern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468313" indent="-468313">
              <a:lnSpc>
                <a:spcPct val="101000"/>
              </a:lnSpc>
              <a:spcBef>
                <a:spcPts val="750"/>
              </a:spcBef>
              <a:buClr>
                <a:srgbClr val="CC0000"/>
              </a:buClr>
              <a:buSzPct val="65000"/>
              <a:buFont typeface="Wingdings" pitchFamily="2" charset="2"/>
              <a:buChar char=""/>
              <a:defRPr/>
            </a:pPr>
            <a:r>
              <a:rPr lang="tr-TR" kern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Bilgisizlik, imkansızlıklardan dolayı sorumluluklar yerine getirilmiyorsa “</a:t>
            </a:r>
            <a:r>
              <a:rPr lang="tr-TR" b="1" kern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pasif ihmal</a:t>
            </a:r>
            <a:r>
              <a:rPr lang="tr-TR" kern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” çocuk ihmalinden söz edilir.</a:t>
            </a:r>
            <a:endParaRPr lang="en-US" kern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840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Çocuk İhmali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Fiziksel ihmal</a:t>
            </a:r>
          </a:p>
          <a:p>
            <a:r>
              <a:rPr lang="tr-TR" dirty="0" smtClean="0"/>
              <a:t>Cinsel ihmal</a:t>
            </a:r>
          </a:p>
          <a:p>
            <a:r>
              <a:rPr lang="tr-TR" dirty="0" smtClean="0"/>
              <a:t>Duygusal ihmal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0835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Fiziksel İhmal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İhmalin pasif bir olgu  olması yapılması gereken şeyler yapılmaması, denetlenmemesi, </a:t>
            </a:r>
          </a:p>
          <a:p>
            <a:r>
              <a:rPr lang="tr-TR" dirty="0"/>
              <a:t>Sağlık kontrolünün </a:t>
            </a:r>
            <a:r>
              <a:rPr lang="tr-TR" dirty="0" smtClean="0"/>
              <a:t>yapılmaması</a:t>
            </a:r>
          </a:p>
          <a:p>
            <a:r>
              <a:rPr lang="tr-TR" dirty="0"/>
              <a:t> Çocuğun terk edilmesi veya kendine zarar verebileceği durumlarda denetimsiz </a:t>
            </a:r>
            <a:r>
              <a:rPr lang="tr-TR" dirty="0" smtClean="0"/>
              <a:t>bırakılması</a:t>
            </a:r>
          </a:p>
          <a:p>
            <a:r>
              <a:rPr lang="tr-TR" dirty="0"/>
              <a:t> Gereğince bakımın sağlanmaması, beslenmemesi, mevsim şartlarına göre giydirilmemesi</a:t>
            </a:r>
            <a:r>
              <a:rPr lang="tr-TR" dirty="0" smtClean="0"/>
              <a:t>.</a:t>
            </a:r>
          </a:p>
          <a:p>
            <a:r>
              <a:rPr lang="tr-TR" dirty="0"/>
              <a:t>Okula gönderilmemesi veya okula gönderildiği halde okuldaki durumu ile ilgilenilmemesi</a:t>
            </a:r>
            <a:r>
              <a:rPr lang="tr-TR" dirty="0" smtClean="0"/>
              <a:t>, eğitim </a:t>
            </a:r>
            <a:r>
              <a:rPr lang="tr-TR" dirty="0"/>
              <a:t>gereksinimlerinin </a:t>
            </a:r>
            <a:r>
              <a:rPr lang="tr-TR" dirty="0" smtClean="0"/>
              <a:t>göz ardı </a:t>
            </a:r>
            <a:r>
              <a:rPr lang="tr-TR" dirty="0"/>
              <a:t>edilmesi.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270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Picture 7" descr="npo00000b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845" y="1695186"/>
            <a:ext cx="3832755" cy="4027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npo00000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690688"/>
            <a:ext cx="4932362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Dikdörtgen 8"/>
          <p:cNvSpPr/>
          <p:nvPr/>
        </p:nvSpPr>
        <p:spPr>
          <a:xfrm>
            <a:off x="2032000" y="5780782"/>
            <a:ext cx="85682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tr-TR" dirty="0">
                <a:latin typeface="Tahoma" panose="020B0604030504040204" pitchFamily="34" charset="0"/>
              </a:rPr>
              <a:t>Beslenme yetersizliği </a:t>
            </a:r>
            <a:r>
              <a:rPr lang="tr-TR" dirty="0" smtClean="0">
                <a:latin typeface="Tahoma" panose="020B0604030504040204" pitchFamily="34" charset="0"/>
              </a:rPr>
              <a:t>yaşayan  		</a:t>
            </a:r>
            <a:r>
              <a:rPr lang="tr-TR" smtClean="0">
                <a:latin typeface="Tahoma" panose="020B0604030504040204" pitchFamily="34" charset="0"/>
              </a:rPr>
              <a:t>Besin desteği başlandıktan </a:t>
            </a:r>
            <a:r>
              <a:rPr lang="tr-TR" dirty="0">
                <a:latin typeface="Tahoma" panose="020B0604030504040204" pitchFamily="34" charset="0"/>
              </a:rPr>
              <a:t>3 ay</a:t>
            </a:r>
          </a:p>
          <a:p>
            <a:pPr>
              <a:spcBef>
                <a:spcPct val="0"/>
              </a:spcBef>
            </a:pPr>
            <a:r>
              <a:rPr lang="tr-TR" dirty="0">
                <a:latin typeface="Tahoma" panose="020B0604030504040204" pitchFamily="34" charset="0"/>
              </a:rPr>
              <a:t>18 aylık çocuk beyni (BT)			sonraki hali (BT)</a:t>
            </a:r>
          </a:p>
          <a:p>
            <a:pPr>
              <a:spcBef>
                <a:spcPct val="0"/>
              </a:spcBef>
            </a:pPr>
            <a:endParaRPr lang="tr-TR" sz="1400" dirty="0" smtClean="0">
              <a:solidFill>
                <a:schemeClr val="tx1"/>
              </a:solidFill>
              <a:latin typeface="Batang" panose="02030600000101010101" pitchFamily="18" charset="-127"/>
            </a:endParaRPr>
          </a:p>
          <a:p>
            <a:pPr>
              <a:spcBef>
                <a:spcPct val="0"/>
              </a:spcBef>
            </a:pPr>
            <a:r>
              <a:rPr lang="tr-TR" sz="1400" dirty="0" err="1" smtClean="0">
                <a:solidFill>
                  <a:schemeClr val="tx1"/>
                </a:solidFill>
                <a:latin typeface="Batang" panose="02030600000101010101" pitchFamily="18" charset="-127"/>
              </a:rPr>
              <a:t>Unicef</a:t>
            </a:r>
            <a:r>
              <a:rPr lang="tr-TR" sz="1400" dirty="0" smtClean="0">
                <a:solidFill>
                  <a:schemeClr val="tx1"/>
                </a:solidFill>
                <a:latin typeface="Batang" panose="02030600000101010101" pitchFamily="18" charset="-127"/>
              </a:rPr>
              <a:t> : </a:t>
            </a:r>
            <a:r>
              <a:rPr lang="tr-TR" sz="1400" i="1" dirty="0" err="1" smtClean="0">
                <a:solidFill>
                  <a:schemeClr val="tx1"/>
                </a:solidFill>
                <a:latin typeface="Batang" panose="02030600000101010101" pitchFamily="18" charset="-127"/>
              </a:rPr>
              <a:t>The</a:t>
            </a:r>
            <a:r>
              <a:rPr lang="tr-TR" sz="1400" i="1" dirty="0" smtClean="0">
                <a:solidFill>
                  <a:schemeClr val="tx1"/>
                </a:solidFill>
                <a:latin typeface="Batang" panose="02030600000101010101" pitchFamily="18" charset="-127"/>
              </a:rPr>
              <a:t> </a:t>
            </a:r>
            <a:r>
              <a:rPr lang="tr-TR" sz="1400" i="1" dirty="0" err="1" smtClean="0">
                <a:solidFill>
                  <a:schemeClr val="tx1"/>
                </a:solidFill>
                <a:latin typeface="Batang" panose="02030600000101010101" pitchFamily="18" charset="-127"/>
              </a:rPr>
              <a:t>State</a:t>
            </a:r>
            <a:r>
              <a:rPr lang="tr-TR" sz="1400" i="1" dirty="0" smtClean="0">
                <a:solidFill>
                  <a:schemeClr val="tx1"/>
                </a:solidFill>
                <a:latin typeface="Batang" panose="02030600000101010101" pitchFamily="18" charset="-127"/>
              </a:rPr>
              <a:t> of </a:t>
            </a:r>
            <a:r>
              <a:rPr lang="tr-TR" sz="1400" i="1" dirty="0" err="1" smtClean="0">
                <a:solidFill>
                  <a:schemeClr val="tx1"/>
                </a:solidFill>
                <a:latin typeface="Batang" panose="02030600000101010101" pitchFamily="18" charset="-127"/>
              </a:rPr>
              <a:t>the</a:t>
            </a:r>
            <a:r>
              <a:rPr lang="tr-TR" sz="1400" i="1" dirty="0" smtClean="0">
                <a:solidFill>
                  <a:schemeClr val="tx1"/>
                </a:solidFill>
                <a:latin typeface="Batang" panose="02030600000101010101" pitchFamily="18" charset="-127"/>
              </a:rPr>
              <a:t> </a:t>
            </a:r>
            <a:r>
              <a:rPr lang="tr-TR" sz="1400" i="1" dirty="0" err="1" smtClean="0">
                <a:solidFill>
                  <a:schemeClr val="tx1"/>
                </a:solidFill>
                <a:latin typeface="Batang" panose="02030600000101010101" pitchFamily="18" charset="-127"/>
              </a:rPr>
              <a:t>World’s</a:t>
            </a:r>
            <a:r>
              <a:rPr lang="tr-TR" sz="1400" i="1" dirty="0" smtClean="0">
                <a:solidFill>
                  <a:schemeClr val="tx1"/>
                </a:solidFill>
                <a:latin typeface="Batang" panose="02030600000101010101" pitchFamily="18" charset="-127"/>
              </a:rPr>
              <a:t> </a:t>
            </a:r>
            <a:r>
              <a:rPr lang="tr-TR" sz="1400" i="1" dirty="0" err="1" smtClean="0">
                <a:solidFill>
                  <a:schemeClr val="tx1"/>
                </a:solidFill>
                <a:latin typeface="Batang" panose="02030600000101010101" pitchFamily="18" charset="-127"/>
              </a:rPr>
              <a:t>Children</a:t>
            </a:r>
            <a:r>
              <a:rPr lang="tr-TR" sz="1400" dirty="0" smtClean="0">
                <a:solidFill>
                  <a:schemeClr val="tx1"/>
                </a:solidFill>
                <a:latin typeface="Batang" panose="02030600000101010101" pitchFamily="18" charset="-127"/>
              </a:rPr>
              <a:t>, 2001. New York, </a:t>
            </a:r>
            <a:r>
              <a:rPr lang="tr-TR" sz="1400" dirty="0" err="1" smtClean="0">
                <a:solidFill>
                  <a:schemeClr val="tx1"/>
                </a:solidFill>
                <a:latin typeface="Batang" panose="02030600000101010101" pitchFamily="18" charset="-127"/>
              </a:rPr>
              <a:t>Unicef</a:t>
            </a:r>
            <a:r>
              <a:rPr lang="tr-TR" sz="1400" dirty="0" smtClean="0">
                <a:solidFill>
                  <a:schemeClr val="tx1"/>
                </a:solidFill>
                <a:latin typeface="Batang" panose="02030600000101010101" pitchFamily="18" charset="-127"/>
              </a:rPr>
              <a:t>, 2001.</a:t>
            </a:r>
            <a:endParaRPr lang="tr-TR" sz="1400" dirty="0">
              <a:solidFill>
                <a:schemeClr val="tx1"/>
              </a:solidFill>
              <a:latin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816970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</TotalTime>
  <Words>1716</Words>
  <Application>Microsoft Office PowerPoint</Application>
  <PresentationFormat>Geniş ekran</PresentationFormat>
  <Paragraphs>238</Paragraphs>
  <Slides>42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55" baseType="lpstr">
      <vt:lpstr>Aharoni</vt:lpstr>
      <vt:lpstr>Algerian</vt:lpstr>
      <vt:lpstr>Arial</vt:lpstr>
      <vt:lpstr>Batang</vt:lpstr>
      <vt:lpstr>Century Gothic</vt:lpstr>
      <vt:lpstr>Comic Sans MS</vt:lpstr>
      <vt:lpstr>Humanst521 BT</vt:lpstr>
      <vt:lpstr>Tahoma</vt:lpstr>
      <vt:lpstr>Times New Roman</vt:lpstr>
      <vt:lpstr>Verdana</vt:lpstr>
      <vt:lpstr>Wingdings</vt:lpstr>
      <vt:lpstr>Wingdings 3</vt:lpstr>
      <vt:lpstr>Duman</vt:lpstr>
      <vt:lpstr>ÇOCUK  İSTİSMARI*</vt:lpstr>
      <vt:lpstr>İstismar</vt:lpstr>
      <vt:lpstr>PowerPoint Sunusu</vt:lpstr>
      <vt:lpstr>İstismar türleri</vt:lpstr>
      <vt:lpstr>Türkiye’de Görülme Sıklığı</vt:lpstr>
      <vt:lpstr>Çocuk İhmali…</vt:lpstr>
      <vt:lpstr>Çocuk İhmali</vt:lpstr>
      <vt:lpstr>Fiziksel İhmal</vt:lpstr>
      <vt:lpstr>PowerPoint Sunusu</vt:lpstr>
      <vt:lpstr>Cinsel İhmal</vt:lpstr>
      <vt:lpstr>Duygusal İhmal</vt:lpstr>
      <vt:lpstr>İhmal Sonucu Suça Yönelme </vt:lpstr>
      <vt:lpstr>İstismar</vt:lpstr>
      <vt:lpstr>Fiziksel İstismar</vt:lpstr>
      <vt:lpstr>Fiziksel istismar olasılığını artıran riskler</vt:lpstr>
      <vt:lpstr>Fiziksel istismar olasılığını  artıran riskler</vt:lpstr>
      <vt:lpstr>Hangi durumlarda fiziksel istismardan kuşkulanılmalıdır?</vt:lpstr>
      <vt:lpstr>Hangi yaralanmalarda kuşkulanılmalıdır?</vt:lpstr>
      <vt:lpstr>Duygusal İstismar</vt:lpstr>
      <vt:lpstr>Duygusal İstismar </vt:lpstr>
      <vt:lpstr>Duygusal İstismar</vt:lpstr>
      <vt:lpstr>Duygusal İstismarın Sonuçları</vt:lpstr>
      <vt:lpstr>Cinsel İstismar</vt:lpstr>
      <vt:lpstr>Cinsel İstismarın Sınıflandırılması</vt:lpstr>
      <vt:lpstr>PowerPoint Sunusu</vt:lpstr>
      <vt:lpstr>PowerPoint Sunusu</vt:lpstr>
      <vt:lpstr>Cinsel istismarcı kimdir? (Ya da kim değildir)</vt:lpstr>
      <vt:lpstr>PowerPoint Sunusu</vt:lpstr>
      <vt:lpstr>PowerPoint Sunusu</vt:lpstr>
      <vt:lpstr>Cinsel İstismarda Risk Etmenleri</vt:lpstr>
      <vt:lpstr>Ailesel risk etmenleri, </vt:lpstr>
      <vt:lpstr>Cinsel İstismar Sonrası      Davranış Değişiklikleri</vt:lpstr>
      <vt:lpstr>PowerPoint Sunusu</vt:lpstr>
      <vt:lpstr>PowerPoint Sunusu</vt:lpstr>
      <vt:lpstr>Uygun Olmayan Cinsel Gelişimin       Ortaya Çıkması</vt:lpstr>
      <vt:lpstr>Çocuklar yaşanan istismar olayını       niye anlatmazlar?</vt:lpstr>
      <vt:lpstr>Cinsel İstismar İle İlgili Kullanılan Yargılar</vt:lpstr>
      <vt:lpstr>PowerPoint Sunusu</vt:lpstr>
      <vt:lpstr>Aşağıdakilere Benzer Sorulardan Ve  İfadelerden Kesinlikle Kaçının.</vt:lpstr>
      <vt:lpstr>İstismara Dair İpuçları Olabilecek Söylemler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 İSTİSMARI*</dc:title>
  <dc:creator>EYLEM</dc:creator>
  <cp:lastModifiedBy>EYLEMTURK</cp:lastModifiedBy>
  <cp:revision>26</cp:revision>
  <dcterms:created xsi:type="dcterms:W3CDTF">2014-03-26T10:24:29Z</dcterms:created>
  <dcterms:modified xsi:type="dcterms:W3CDTF">2018-04-25T14:47:59Z</dcterms:modified>
</cp:coreProperties>
</file>