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86" d="100"/>
          <a:sy n="86" d="100"/>
        </p:scale>
        <p:origin x="1524" y="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22" name="Subtitle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tr-TR" smtClean="0"/>
              <a:t>Click to edit Master subtitle style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B02A5-4FE5-49D9-9E24-09F23B90C450}" type="datetimeFigureOut">
              <a:rPr lang="en-US" smtClean="0"/>
              <a:t>1/7/2019</a:t>
            </a:fld>
            <a:endParaRPr lang="en-US"/>
          </a:p>
        </p:txBody>
      </p:sp>
      <p:sp>
        <p:nvSpPr>
          <p:cNvPr id="20" name="Footer Placeholder 1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Oval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Click to edit Master text styles</a:t>
            </a:r>
          </a:p>
          <a:p>
            <a:pPr lvl="1" eaLnBrk="1" latinLnBrk="0" hangingPunct="1"/>
            <a:r>
              <a:rPr lang="tr-TR" smtClean="0"/>
              <a:t>Second level</a:t>
            </a:r>
          </a:p>
          <a:p>
            <a:pPr lvl="2" eaLnBrk="1" latinLnBrk="0" hangingPunct="1"/>
            <a:r>
              <a:rPr lang="tr-TR" smtClean="0"/>
              <a:t>Third level</a:t>
            </a:r>
          </a:p>
          <a:p>
            <a:pPr lvl="3" eaLnBrk="1" latinLnBrk="0" hangingPunct="1"/>
            <a:r>
              <a:rPr lang="tr-TR" smtClean="0"/>
              <a:t>Fourth level</a:t>
            </a:r>
          </a:p>
          <a:p>
            <a:pPr lvl="4" eaLnBrk="1" latinLnBrk="0" hangingPunct="1"/>
            <a:r>
              <a:rPr lang="tr-TR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B02A5-4FE5-49D9-9E24-09F23B90C450}" type="datetimeFigureOut">
              <a:rPr lang="en-US" smtClean="0"/>
              <a:t>1/7/2019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/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Click to edit Master text styles</a:t>
            </a:r>
          </a:p>
          <a:p>
            <a:pPr lvl="1" eaLnBrk="1" latinLnBrk="0" hangingPunct="1"/>
            <a:r>
              <a:rPr lang="tr-TR" smtClean="0"/>
              <a:t>Second level</a:t>
            </a:r>
          </a:p>
          <a:p>
            <a:pPr lvl="2" eaLnBrk="1" latinLnBrk="0" hangingPunct="1"/>
            <a:r>
              <a:rPr lang="tr-TR" smtClean="0"/>
              <a:t>Third level</a:t>
            </a:r>
          </a:p>
          <a:p>
            <a:pPr lvl="3" eaLnBrk="1" latinLnBrk="0" hangingPunct="1"/>
            <a:r>
              <a:rPr lang="tr-TR" smtClean="0"/>
              <a:t>Fourth level</a:t>
            </a:r>
          </a:p>
          <a:p>
            <a:pPr lvl="4" eaLnBrk="1" latinLnBrk="0" hangingPunct="1"/>
            <a:r>
              <a:rPr lang="tr-TR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B02A5-4FE5-49D9-9E24-09F23B90C450}" type="datetimeFigureOut">
              <a:rPr lang="en-US" smtClean="0"/>
              <a:t>1/7/2019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tr-TR" smtClean="0"/>
              <a:t>Click to edit Master text styles</a:t>
            </a:r>
          </a:p>
          <a:p>
            <a:pPr lvl="1" eaLnBrk="1" latinLnBrk="0" hangingPunct="1"/>
            <a:r>
              <a:rPr lang="tr-TR" smtClean="0"/>
              <a:t>Second level</a:t>
            </a:r>
          </a:p>
          <a:p>
            <a:pPr lvl="2" eaLnBrk="1" latinLnBrk="0" hangingPunct="1"/>
            <a:r>
              <a:rPr lang="tr-TR" smtClean="0"/>
              <a:t>Third level</a:t>
            </a:r>
          </a:p>
          <a:p>
            <a:pPr lvl="3" eaLnBrk="1" latinLnBrk="0" hangingPunct="1"/>
            <a:r>
              <a:rPr lang="tr-TR" smtClean="0"/>
              <a:t>Fourth level</a:t>
            </a:r>
          </a:p>
          <a:p>
            <a:pPr lvl="4" eaLnBrk="1" latinLnBrk="0" hangingPunct="1"/>
            <a:r>
              <a:rPr lang="tr-TR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B02A5-4FE5-49D9-9E24-09F23B90C450}" type="datetimeFigureOut">
              <a:rPr lang="en-US" smtClean="0"/>
              <a:t>1/7/2019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tr-T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B02A5-4FE5-49D9-9E24-09F23B90C450}" type="datetimeFigureOut">
              <a:rPr lang="en-US" smtClean="0"/>
              <a:t>1/7/2019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  <p:sp>
        <p:nvSpPr>
          <p:cNvPr id="10" name="Rectangle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Oval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/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Click to edit Master text styles</a:t>
            </a:r>
          </a:p>
          <a:p>
            <a:pPr lvl="1" eaLnBrk="1" latinLnBrk="0" hangingPunct="1"/>
            <a:r>
              <a:rPr lang="tr-TR" smtClean="0"/>
              <a:t>Second level</a:t>
            </a:r>
          </a:p>
          <a:p>
            <a:pPr lvl="2" eaLnBrk="1" latinLnBrk="0" hangingPunct="1"/>
            <a:r>
              <a:rPr lang="tr-TR" smtClean="0"/>
              <a:t>Third level</a:t>
            </a:r>
          </a:p>
          <a:p>
            <a:pPr lvl="3" eaLnBrk="1" latinLnBrk="0" hangingPunct="1"/>
            <a:r>
              <a:rPr lang="tr-TR" smtClean="0"/>
              <a:t>Fourth level</a:t>
            </a:r>
          </a:p>
          <a:p>
            <a:pPr lvl="4" eaLnBrk="1" latinLnBrk="0" hangingPunct="1"/>
            <a:r>
              <a:rPr lang="tr-TR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Click to edit Master text styles</a:t>
            </a:r>
          </a:p>
          <a:p>
            <a:pPr lvl="1" eaLnBrk="1" latinLnBrk="0" hangingPunct="1"/>
            <a:r>
              <a:rPr lang="tr-TR" smtClean="0"/>
              <a:t>Second level</a:t>
            </a:r>
          </a:p>
          <a:p>
            <a:pPr lvl="2" eaLnBrk="1" latinLnBrk="0" hangingPunct="1"/>
            <a:r>
              <a:rPr lang="tr-TR" smtClean="0"/>
              <a:t>Third level</a:t>
            </a:r>
          </a:p>
          <a:p>
            <a:pPr lvl="3" eaLnBrk="1" latinLnBrk="0" hangingPunct="1"/>
            <a:r>
              <a:rPr lang="tr-TR" smtClean="0"/>
              <a:t>Fourth level</a:t>
            </a:r>
          </a:p>
          <a:p>
            <a:pPr lvl="4" eaLnBrk="1" latinLnBrk="0" hangingPunct="1"/>
            <a:r>
              <a:rPr lang="tr-TR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B02A5-4FE5-49D9-9E24-09F23B90C450}" type="datetimeFigureOut">
              <a:rPr lang="en-US" smtClean="0"/>
              <a:t>1/7/2019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Click to edit Master text styles</a:t>
            </a:r>
          </a:p>
          <a:p>
            <a:pPr lvl="1" eaLnBrk="1" latinLnBrk="0" hangingPunct="1"/>
            <a:r>
              <a:rPr lang="tr-TR" smtClean="0"/>
              <a:t>Second level</a:t>
            </a:r>
          </a:p>
          <a:p>
            <a:pPr lvl="2" eaLnBrk="1" latinLnBrk="0" hangingPunct="1"/>
            <a:r>
              <a:rPr lang="tr-TR" smtClean="0"/>
              <a:t>Third level</a:t>
            </a:r>
          </a:p>
          <a:p>
            <a:pPr lvl="3" eaLnBrk="1" latinLnBrk="0" hangingPunct="1"/>
            <a:r>
              <a:rPr lang="tr-TR" smtClean="0"/>
              <a:t>Fourth level</a:t>
            </a:r>
          </a:p>
          <a:p>
            <a:pPr lvl="4" eaLnBrk="1" latinLnBrk="0" hangingPunct="1"/>
            <a:r>
              <a:rPr lang="tr-TR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Click to edit Master text styles</a:t>
            </a:r>
          </a:p>
          <a:p>
            <a:pPr lvl="1" eaLnBrk="1" latinLnBrk="0" hangingPunct="1"/>
            <a:r>
              <a:rPr lang="tr-TR" smtClean="0"/>
              <a:t>Second level</a:t>
            </a:r>
          </a:p>
          <a:p>
            <a:pPr lvl="2" eaLnBrk="1" latinLnBrk="0" hangingPunct="1"/>
            <a:r>
              <a:rPr lang="tr-TR" smtClean="0"/>
              <a:t>Third level</a:t>
            </a:r>
          </a:p>
          <a:p>
            <a:pPr lvl="3" eaLnBrk="1" latinLnBrk="0" hangingPunct="1"/>
            <a:r>
              <a:rPr lang="tr-TR" smtClean="0"/>
              <a:t>Fourth level</a:t>
            </a:r>
          </a:p>
          <a:p>
            <a:pPr lvl="4" eaLnBrk="1" latinLnBrk="0" hangingPunct="1"/>
            <a:r>
              <a:rPr lang="tr-TR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B02A5-4FE5-49D9-9E24-09F23B90C450}" type="datetimeFigureOut">
              <a:rPr lang="en-US" smtClean="0"/>
              <a:t>1/7/2019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/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B02A5-4FE5-49D9-9E24-09F23B90C450}" type="datetimeFigureOut">
              <a:rPr lang="en-US" smtClean="0"/>
              <a:t>1/7/2019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B02A5-4FE5-49D9-9E24-09F23B90C450}" type="datetimeFigureOut">
              <a:rPr lang="en-US" smtClean="0"/>
              <a:t>1/7/2019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  <p:sp>
        <p:nvSpPr>
          <p:cNvPr id="6" name="Rectangle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tr-TR" smtClean="0"/>
              <a:t>Click to edit Master text styles</a:t>
            </a:r>
          </a:p>
          <a:p>
            <a:pPr lvl="1" eaLnBrk="1" latinLnBrk="0" hangingPunct="1"/>
            <a:r>
              <a:rPr lang="tr-TR" smtClean="0"/>
              <a:t>Second level</a:t>
            </a:r>
          </a:p>
          <a:p>
            <a:pPr lvl="2" eaLnBrk="1" latinLnBrk="0" hangingPunct="1"/>
            <a:r>
              <a:rPr lang="tr-TR" smtClean="0"/>
              <a:t>Third level</a:t>
            </a:r>
          </a:p>
          <a:p>
            <a:pPr lvl="3" eaLnBrk="1" latinLnBrk="0" hangingPunct="1"/>
            <a:r>
              <a:rPr lang="tr-TR" smtClean="0"/>
              <a:t>Fourth level</a:t>
            </a:r>
          </a:p>
          <a:p>
            <a:pPr lvl="4" eaLnBrk="1" latinLnBrk="0" hangingPunct="1"/>
            <a:r>
              <a:rPr lang="tr-TR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B02A5-4FE5-49D9-9E24-09F23B90C450}" type="datetimeFigureOut">
              <a:rPr lang="en-US" smtClean="0"/>
              <a:t>1/7/2019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B02A5-4FE5-49D9-9E24-09F23B90C450}" type="datetimeFigureOut">
              <a:rPr lang="en-US" smtClean="0"/>
              <a:t>1/7/2019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/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tr-TR" smtClean="0"/>
              <a:t>Drag picture to placeholder or click icon to add</a:t>
            </a:r>
            <a:endParaRPr kumimoji="0" lang="en-US" dirty="0"/>
          </a:p>
        </p:txBody>
      </p:sp>
      <p:sp>
        <p:nvSpPr>
          <p:cNvPr id="9" name="Process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Process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600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e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Donut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5" name="Title Placeholder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9" name="Text Placeholder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tr-TR" smtClean="0"/>
              <a:t>Click to edit Master text styles</a:t>
            </a:r>
          </a:p>
          <a:p>
            <a:pPr lvl="1" eaLnBrk="1" latinLnBrk="0" hangingPunct="1"/>
            <a:r>
              <a:rPr kumimoji="0" lang="tr-TR" smtClean="0"/>
              <a:t>Second level</a:t>
            </a:r>
          </a:p>
          <a:p>
            <a:pPr lvl="2" eaLnBrk="1" latinLnBrk="0" hangingPunct="1"/>
            <a:r>
              <a:rPr kumimoji="0" lang="tr-TR" smtClean="0"/>
              <a:t>Third level</a:t>
            </a:r>
          </a:p>
          <a:p>
            <a:pPr lvl="3" eaLnBrk="1" latinLnBrk="0" hangingPunct="1"/>
            <a:r>
              <a:rPr kumimoji="0" lang="tr-TR" smtClean="0"/>
              <a:t>Fourth level</a:t>
            </a:r>
          </a:p>
          <a:p>
            <a:pPr lvl="4" eaLnBrk="1" latinLnBrk="0" hangingPunct="1"/>
            <a:r>
              <a:rPr kumimoji="0" lang="tr-TR" smtClean="0"/>
              <a:t>Fifth level</a:t>
            </a:r>
            <a:endParaRPr kumimoji="0" lang="en-US"/>
          </a:p>
        </p:txBody>
      </p:sp>
      <p:sp>
        <p:nvSpPr>
          <p:cNvPr id="24" name="Date Placeholder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pPr algn="r" eaLnBrk="1" latinLnBrk="0" hangingPunct="1"/>
            <a:fld id="{54AB02A5-4FE5-49D9-9E24-09F23B90C450}" type="datetimeFigureOut">
              <a:rPr lang="en-US" smtClean="0"/>
              <a:t>1/7/2019</a:t>
            </a:fld>
            <a:endParaRPr lang="en-US" sz="1200">
              <a:solidFill>
                <a:schemeClr val="bg2">
                  <a:shade val="50000"/>
                </a:schemeClr>
              </a:solidFill>
            </a:endParaRPr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kumimoji="0" lang="en-US" sz="1200">
              <a:solidFill>
                <a:schemeClr val="bg2">
                  <a:shade val="50000"/>
                </a:schemeClr>
              </a:solidFill>
              <a:effectLst/>
            </a:endParaRPr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pPr algn="ctr" eaLnBrk="1" latinLnBrk="0" hangingPunct="1"/>
            <a:fld id="{6294C92D-0306-4E69-9CD3-20855E849650}" type="slidenum">
              <a:rPr kumimoji="0" lang="en-US" smtClean="0"/>
              <a:t>‹#›</a:t>
            </a:fld>
            <a:endParaRPr kumimoji="0" lang="en-US" sz="1200">
              <a:solidFill>
                <a:schemeClr val="bg2">
                  <a:shade val="50000"/>
                </a:schemeClr>
              </a:solidFill>
              <a:effectLst/>
            </a:endParaRPr>
          </a:p>
        </p:txBody>
      </p:sp>
      <p:sp>
        <p:nvSpPr>
          <p:cNvPr id="15" name="Rectangle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600" dirty="0">
                <a:solidFill>
                  <a:srgbClr val="7030A0"/>
                </a:solidFill>
              </a:rPr>
              <a:t>TÜRK DIŞ POLİTİKASI (</a:t>
            </a:r>
            <a:r>
              <a:rPr lang="en-US" sz="3600" dirty="0" err="1">
                <a:solidFill>
                  <a:srgbClr val="7030A0"/>
                </a:solidFill>
              </a:rPr>
              <a:t>Güz</a:t>
            </a:r>
            <a:r>
              <a:rPr lang="en-US" sz="3600" dirty="0">
                <a:solidFill>
                  <a:srgbClr val="7030A0"/>
                </a:solidFill>
              </a:rPr>
              <a:t> 2018)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2543516"/>
          </a:xfrm>
        </p:spPr>
        <p:txBody>
          <a:bodyPr>
            <a:normAutofit/>
          </a:bodyPr>
          <a:lstStyle/>
          <a:p>
            <a:endParaRPr lang="en-US" dirty="0" smtClean="0"/>
          </a:p>
          <a:p>
            <a:endParaRPr lang="en-US" dirty="0"/>
          </a:p>
          <a:p>
            <a:pPr algn="ctr"/>
            <a:endParaRPr lang="tr-TR" sz="2800" dirty="0" smtClean="0">
              <a:solidFill>
                <a:srgbClr val="660066"/>
              </a:solidFill>
            </a:endParaRPr>
          </a:p>
          <a:p>
            <a:pPr algn="ctr"/>
            <a:r>
              <a:rPr lang="en-US" sz="2800" dirty="0" smtClean="0">
                <a:solidFill>
                  <a:srgbClr val="7030A0"/>
                </a:solidFill>
              </a:rPr>
              <a:t>11</a:t>
            </a:r>
            <a:r>
              <a:rPr lang="en-US" sz="2800" dirty="0" smtClean="0">
                <a:solidFill>
                  <a:srgbClr val="7030A0"/>
                </a:solidFill>
              </a:rPr>
              <a:t>. </a:t>
            </a:r>
            <a:r>
              <a:rPr lang="en-US" sz="2800" dirty="0" err="1" smtClean="0">
                <a:solidFill>
                  <a:srgbClr val="7030A0"/>
                </a:solidFill>
              </a:rPr>
              <a:t>Hafta</a:t>
            </a:r>
            <a:r>
              <a:rPr lang="en-US" sz="2800" dirty="0" smtClean="0">
                <a:solidFill>
                  <a:srgbClr val="7030A0"/>
                </a:solidFill>
              </a:rPr>
              <a:t>: </a:t>
            </a:r>
            <a:r>
              <a:rPr lang="tr-TR" sz="2800" dirty="0" smtClean="0">
                <a:solidFill>
                  <a:srgbClr val="7030A0"/>
                </a:solidFill>
              </a:rPr>
              <a:t> AKP </a:t>
            </a:r>
            <a:r>
              <a:rPr lang="tr-TR" sz="2800" dirty="0">
                <a:solidFill>
                  <a:srgbClr val="7030A0"/>
                </a:solidFill>
              </a:rPr>
              <a:t>Döneminde Türk Dış Politikası</a:t>
            </a:r>
            <a:r>
              <a:rPr lang="tr-TR" dirty="0">
                <a:solidFill>
                  <a:srgbClr val="7030A0"/>
                </a:solidFill>
              </a:rPr>
              <a:t> </a:t>
            </a:r>
            <a:r>
              <a:rPr lang="tr-TR" dirty="0" smtClean="0">
                <a:solidFill>
                  <a:srgbClr val="7030A0"/>
                </a:solidFill>
              </a:rPr>
              <a:t>(I)</a:t>
            </a:r>
            <a:endParaRPr lang="en-US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387135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tr-TR" sz="3600" dirty="0">
                <a:solidFill>
                  <a:srgbClr val="7030A0"/>
                </a:solidFill>
              </a:rPr>
              <a:t>2002-2011 Yılları Arasında Ortadoğu’yla İlişkiler</a:t>
            </a:r>
            <a:endParaRPr lang="tr-TR" sz="36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§"/>
            </a:pPr>
            <a:endParaRPr lang="tr-TR" dirty="0" smtClean="0"/>
          </a:p>
          <a:p>
            <a:pPr>
              <a:buFont typeface="Wingdings" panose="05000000000000000000" pitchFamily="2" charset="2"/>
              <a:buChar char="§"/>
            </a:pPr>
            <a:r>
              <a:rPr lang="tr-TR" dirty="0" smtClean="0"/>
              <a:t>İran’la İlişkiler</a:t>
            </a:r>
          </a:p>
          <a:p>
            <a:pPr marL="82296" indent="0">
              <a:buNone/>
            </a:pPr>
            <a:r>
              <a:rPr lang="tr-TR" dirty="0" smtClean="0"/>
              <a:t>-Güvenlik boyutu: Teröre karşı işbirliği</a:t>
            </a:r>
          </a:p>
          <a:p>
            <a:pPr marL="82296" indent="0">
              <a:buNone/>
            </a:pPr>
            <a:r>
              <a:rPr lang="tr-TR" dirty="0" smtClean="0"/>
              <a:t>-Rejim sorunlarının aşılması</a:t>
            </a:r>
          </a:p>
          <a:p>
            <a:pPr marL="82296" indent="0">
              <a:buNone/>
            </a:pPr>
            <a:r>
              <a:rPr lang="tr-TR" dirty="0" smtClean="0"/>
              <a:t>-Nükleer kriz ve Türkiye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01229930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tr-TR" sz="3600" dirty="0">
                <a:solidFill>
                  <a:srgbClr val="7030A0"/>
                </a:solidFill>
              </a:rPr>
              <a:t>2002-2011 Yılları Arasında </a:t>
            </a:r>
            <a:r>
              <a:rPr lang="tr-TR" sz="3600" dirty="0" smtClean="0">
                <a:solidFill>
                  <a:srgbClr val="7030A0"/>
                </a:solidFill>
              </a:rPr>
              <a:t>Rusya’yla </a:t>
            </a:r>
            <a:r>
              <a:rPr lang="tr-TR" sz="3600" dirty="0">
                <a:solidFill>
                  <a:srgbClr val="7030A0"/>
                </a:solidFill>
              </a:rPr>
              <a:t>İlişkiler</a:t>
            </a:r>
            <a:endParaRPr lang="tr-TR" sz="36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§"/>
            </a:pPr>
            <a:endParaRPr lang="tr-TR" dirty="0" smtClean="0"/>
          </a:p>
          <a:p>
            <a:pPr>
              <a:buFont typeface="Wingdings" panose="05000000000000000000" pitchFamily="2" charset="2"/>
              <a:buChar char="§"/>
            </a:pPr>
            <a:r>
              <a:rPr lang="tr-TR" dirty="0" smtClean="0"/>
              <a:t>İkili İşbirliği Alanları</a:t>
            </a:r>
          </a:p>
          <a:p>
            <a:pPr marL="82296" indent="0">
              <a:buNone/>
            </a:pPr>
            <a:r>
              <a:rPr lang="tr-TR" dirty="0" smtClean="0"/>
              <a:t>-Ekonomik ve ticari ilişkiler</a:t>
            </a:r>
          </a:p>
          <a:p>
            <a:pPr marL="82296" indent="0">
              <a:buNone/>
            </a:pPr>
            <a:r>
              <a:rPr lang="tr-TR" dirty="0" smtClean="0"/>
              <a:t>-Enerji alanında işbirliği</a:t>
            </a:r>
          </a:p>
          <a:p>
            <a:pPr marL="82296" indent="0">
              <a:buNone/>
            </a:pPr>
            <a:r>
              <a:rPr lang="tr-TR" dirty="0" smtClean="0"/>
              <a:t>-Güvenlik işbirliği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61864570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tr-TR" sz="3600" dirty="0">
                <a:solidFill>
                  <a:srgbClr val="7030A0"/>
                </a:solidFill>
              </a:rPr>
              <a:t>2002-2011 Yılları Arasında </a:t>
            </a:r>
            <a:r>
              <a:rPr lang="tr-TR" sz="3600" dirty="0" smtClean="0">
                <a:solidFill>
                  <a:srgbClr val="7030A0"/>
                </a:solidFill>
              </a:rPr>
              <a:t>Yunanistan’la </a:t>
            </a:r>
            <a:r>
              <a:rPr lang="tr-TR" sz="3600" dirty="0">
                <a:solidFill>
                  <a:srgbClr val="7030A0"/>
                </a:solidFill>
              </a:rPr>
              <a:t>İlişkiler</a:t>
            </a:r>
            <a:endParaRPr lang="tr-TR" sz="36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§"/>
            </a:pPr>
            <a:endParaRPr lang="tr-TR" smtClean="0"/>
          </a:p>
          <a:p>
            <a:pPr>
              <a:buFont typeface="Wingdings" panose="05000000000000000000" pitchFamily="2" charset="2"/>
              <a:buChar char="§"/>
            </a:pPr>
            <a:r>
              <a:rPr lang="tr-TR" smtClean="0"/>
              <a:t>Devam </a:t>
            </a:r>
            <a:r>
              <a:rPr lang="tr-TR" dirty="0" smtClean="0"/>
              <a:t>Eden Yakınlaşma Çabaları</a:t>
            </a:r>
          </a:p>
          <a:p>
            <a:pPr marL="82296" indent="0">
              <a:buNone/>
            </a:pPr>
            <a:r>
              <a:rPr lang="tr-TR" dirty="0" smtClean="0"/>
              <a:t>-Sorunlara çözüm arayışları: Ege sorunları ve gerginliği giderme çabaları, azınlık sorunları</a:t>
            </a:r>
          </a:p>
          <a:p>
            <a:pPr marL="82296" indent="0">
              <a:buNone/>
            </a:pPr>
            <a:r>
              <a:rPr lang="tr-TR" dirty="0" smtClean="0"/>
              <a:t>-AKP’nin yeni Kıbrıs politikası: Annan Planı, 24 Nisan 2004 referandumları, referandumlar ekseninde Türkiye’nin Kıbrıs politikası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1534053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200" dirty="0" err="1" smtClean="0">
                <a:solidFill>
                  <a:srgbClr val="7030A0"/>
                </a:solidFill>
              </a:rPr>
              <a:t>Dönemin</a:t>
            </a:r>
            <a:r>
              <a:rPr lang="en-US" sz="3200" dirty="0" smtClean="0">
                <a:solidFill>
                  <a:srgbClr val="7030A0"/>
                </a:solidFill>
              </a:rPr>
              <a:t> </a:t>
            </a:r>
            <a:r>
              <a:rPr lang="en-US" sz="3200" dirty="0" err="1" smtClean="0">
                <a:solidFill>
                  <a:srgbClr val="7030A0"/>
                </a:solidFill>
              </a:rPr>
              <a:t>Bilançosu</a:t>
            </a:r>
            <a:endParaRPr lang="en-US" sz="3200" dirty="0">
              <a:solidFill>
                <a:srgbClr val="7030A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charset="2"/>
              <a:buChar char="u"/>
            </a:pPr>
            <a:endParaRPr lang="tr-TR" dirty="0" smtClean="0"/>
          </a:p>
          <a:p>
            <a:pPr>
              <a:buFont typeface="Wingdings" panose="05000000000000000000" pitchFamily="2" charset="2"/>
              <a:buChar char="§"/>
            </a:pPr>
            <a:r>
              <a:rPr lang="en-US" dirty="0" err="1" smtClean="0"/>
              <a:t>Uluslararası</a:t>
            </a:r>
            <a:r>
              <a:rPr lang="en-US" dirty="0" smtClean="0"/>
              <a:t> </a:t>
            </a:r>
            <a:r>
              <a:rPr lang="en-US" dirty="0" err="1" smtClean="0"/>
              <a:t>Ortam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Dinamikler</a:t>
            </a:r>
            <a:endParaRPr lang="tr-TR" dirty="0" smtClean="0"/>
          </a:p>
          <a:p>
            <a:pPr marL="82296" indent="0">
              <a:buNone/>
            </a:pPr>
            <a:r>
              <a:rPr lang="tr-TR" dirty="0" smtClean="0"/>
              <a:t>-21. </a:t>
            </a:r>
            <a:r>
              <a:rPr lang="tr-TR" dirty="0"/>
              <a:t>y</a:t>
            </a:r>
            <a:r>
              <a:rPr lang="tr-TR" dirty="0" smtClean="0"/>
              <a:t>üzyıl </a:t>
            </a:r>
            <a:r>
              <a:rPr lang="tr-TR" dirty="0"/>
              <a:t>b</a:t>
            </a:r>
            <a:r>
              <a:rPr lang="tr-TR" dirty="0" smtClean="0"/>
              <a:t>aşında dünya</a:t>
            </a:r>
          </a:p>
          <a:p>
            <a:pPr marL="82296" indent="0">
              <a:buNone/>
            </a:pPr>
            <a:r>
              <a:rPr lang="tr-TR" dirty="0" smtClean="0"/>
              <a:t>-11 Eylül 2001 Olayı:  Bush </a:t>
            </a:r>
            <a:r>
              <a:rPr lang="tr-TR" dirty="0" err="1" smtClean="0"/>
              <a:t>doktirini</a:t>
            </a:r>
            <a:r>
              <a:rPr lang="tr-TR" dirty="0" smtClean="0"/>
              <a:t>, Afganistan ve Irak işgalleri</a:t>
            </a:r>
          </a:p>
          <a:p>
            <a:pPr marL="82296" indent="0">
              <a:buNone/>
            </a:pPr>
            <a:r>
              <a:rPr lang="tr-TR" dirty="0" smtClean="0"/>
              <a:t>-Küreselleşmenin etkileri</a:t>
            </a:r>
          </a:p>
          <a:p>
            <a:pPr marL="82296" indent="0">
              <a:buNone/>
            </a:pPr>
            <a:r>
              <a:rPr lang="tr-TR" dirty="0" smtClean="0"/>
              <a:t>-Arap Baharı ve Büyük Güçler</a:t>
            </a:r>
          </a:p>
          <a:p>
            <a:pPr marL="82296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45040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200" dirty="0" err="1">
                <a:solidFill>
                  <a:srgbClr val="7030A0"/>
                </a:solidFill>
              </a:rPr>
              <a:t>Dönemin</a:t>
            </a:r>
            <a:r>
              <a:rPr lang="en-US" sz="3200" dirty="0">
                <a:solidFill>
                  <a:srgbClr val="7030A0"/>
                </a:solidFill>
              </a:rPr>
              <a:t> </a:t>
            </a:r>
            <a:r>
              <a:rPr lang="en-US" sz="3200" dirty="0" err="1" smtClean="0">
                <a:solidFill>
                  <a:srgbClr val="7030A0"/>
                </a:solidFill>
              </a:rPr>
              <a:t>Bilançosu</a:t>
            </a:r>
            <a:r>
              <a:rPr lang="en-US" sz="3200" dirty="0" smtClean="0">
                <a:solidFill>
                  <a:srgbClr val="7030A0"/>
                </a:solidFill>
              </a:rPr>
              <a:t> </a:t>
            </a:r>
            <a:endParaRPr lang="en-US" sz="3200" dirty="0">
              <a:solidFill>
                <a:srgbClr val="7030A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charset="2"/>
              <a:buChar char="u"/>
            </a:pPr>
            <a:endParaRPr lang="tr-TR" dirty="0" smtClean="0"/>
          </a:p>
          <a:p>
            <a:pPr>
              <a:buFont typeface="Wingdings" panose="05000000000000000000" pitchFamily="2" charset="2"/>
              <a:buChar char="§"/>
            </a:pPr>
            <a:r>
              <a:rPr lang="en-US" dirty="0" err="1" smtClean="0"/>
              <a:t>İç</a:t>
            </a:r>
            <a:r>
              <a:rPr lang="en-US" dirty="0" smtClean="0"/>
              <a:t> </a:t>
            </a:r>
            <a:r>
              <a:rPr lang="en-US" dirty="0" err="1" smtClean="0"/>
              <a:t>Ortam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Dinamikler</a:t>
            </a:r>
            <a:endParaRPr lang="tr-TR" dirty="0" smtClean="0"/>
          </a:p>
          <a:p>
            <a:pPr marL="82296" indent="0">
              <a:buNone/>
            </a:pPr>
            <a:r>
              <a:rPr lang="tr-TR" dirty="0" smtClean="0"/>
              <a:t>-Ekonomi: 2001 krizi, yapısal reformlar, yüksek büyüme yılları, düşük büyüme ve küresel kriz</a:t>
            </a:r>
          </a:p>
          <a:p>
            <a:pPr marL="82296" indent="0">
              <a:buNone/>
            </a:pPr>
            <a:r>
              <a:rPr lang="tr-TR" dirty="0" smtClean="0"/>
              <a:t>-Siyaset</a:t>
            </a:r>
            <a:r>
              <a:rPr lang="tr-TR" dirty="0" smtClean="0"/>
              <a:t>: AKP iktidarı, Kürt sorunu, insan hakları reformları</a:t>
            </a: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7478284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3200" dirty="0" smtClean="0">
                <a:solidFill>
                  <a:srgbClr val="7030A0"/>
                </a:solidFill>
              </a:rPr>
              <a:t>Dönemin Bilançosu</a:t>
            </a:r>
            <a:endParaRPr lang="tr-TR" sz="3200" dirty="0">
              <a:solidFill>
                <a:srgbClr val="7030A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tr-TR" dirty="0" smtClean="0"/>
              <a:t>AKP iktidarındaki dış politika 2 dönem üzerinden incelenebilir: </a:t>
            </a:r>
          </a:p>
          <a:p>
            <a:pPr marL="82296" indent="0">
              <a:buNone/>
            </a:pPr>
            <a:r>
              <a:rPr lang="tr-TR" dirty="0" smtClean="0"/>
              <a:t>1. </a:t>
            </a:r>
            <a:r>
              <a:rPr lang="tr-TR" u="sng" dirty="0" smtClean="0"/>
              <a:t>2002-2011 Dönemi</a:t>
            </a:r>
          </a:p>
          <a:p>
            <a:pPr marL="82296" indent="0">
              <a:buNone/>
            </a:pPr>
            <a:r>
              <a:rPr lang="tr-TR" dirty="0" smtClean="0"/>
              <a:t>-Yeni bölgesel konjonktürde Türk dış politikası</a:t>
            </a:r>
          </a:p>
          <a:p>
            <a:pPr marL="82296" indent="0">
              <a:buNone/>
            </a:pPr>
            <a:r>
              <a:rPr lang="tr-TR" dirty="0" smtClean="0"/>
              <a:t>-Davutoğlu faktörü, ‘Stratejik Derinlik’</a:t>
            </a:r>
          </a:p>
          <a:p>
            <a:pPr marL="82296" indent="0">
              <a:buNone/>
            </a:pPr>
            <a:r>
              <a:rPr lang="tr-TR" dirty="0" smtClean="0"/>
              <a:t>-Yeni dış politikanın temel unsurları: Çok yönlü dış politika, yumuşak güç, komşularla sıfır sorun, ritmik diplomasi, </a:t>
            </a:r>
            <a:r>
              <a:rPr lang="tr-TR" dirty="0" err="1" smtClean="0"/>
              <a:t>arabulucuk</a:t>
            </a:r>
            <a:r>
              <a:rPr lang="tr-TR" dirty="0" smtClean="0"/>
              <a:t>, kamu diplomasisi, bölgesel güç, model ülke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4467496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3200" dirty="0" smtClean="0">
                <a:solidFill>
                  <a:srgbClr val="7030A0"/>
                </a:solidFill>
              </a:rPr>
              <a:t>Dönemin Bilançosu</a:t>
            </a:r>
            <a:endParaRPr lang="tr-TR" sz="3200" dirty="0">
              <a:solidFill>
                <a:srgbClr val="7030A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82296" indent="0">
              <a:buNone/>
            </a:pPr>
            <a:r>
              <a:rPr lang="tr-TR" dirty="0" smtClean="0"/>
              <a:t>2. </a:t>
            </a:r>
            <a:r>
              <a:rPr lang="tr-TR" u="sng" dirty="0" smtClean="0"/>
              <a:t>2011’den Bugüne</a:t>
            </a:r>
          </a:p>
          <a:p>
            <a:pPr marL="82296" indent="0">
              <a:buNone/>
            </a:pPr>
            <a:r>
              <a:rPr lang="tr-TR" dirty="0" smtClean="0"/>
              <a:t>Yumuşak güç kullanımının terki</a:t>
            </a:r>
          </a:p>
          <a:p>
            <a:pPr marL="82296" indent="0">
              <a:buNone/>
            </a:pPr>
            <a:r>
              <a:rPr lang="tr-TR" dirty="0" smtClean="0"/>
              <a:t>Komşularla sıfır politikasının çöküşü</a:t>
            </a:r>
          </a:p>
          <a:p>
            <a:pPr marL="82296" indent="0">
              <a:buNone/>
            </a:pPr>
            <a:r>
              <a:rPr lang="tr-TR" dirty="0" smtClean="0"/>
              <a:t>Bölgesel krizler ve Türkiye</a:t>
            </a:r>
          </a:p>
          <a:p>
            <a:pPr marL="82296" indent="0">
              <a:buNone/>
            </a:pPr>
            <a:r>
              <a:rPr lang="tr-TR" dirty="0" smtClean="0"/>
              <a:t>Arap Baharı ve Türkiye’nin tutumu</a:t>
            </a:r>
          </a:p>
          <a:p>
            <a:pPr marL="82296" indent="0">
              <a:buNone/>
            </a:pPr>
            <a:r>
              <a:rPr lang="tr-TR" dirty="0" smtClean="0"/>
              <a:t>Suriye İç Savaşı ve Türk dış politikası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8657226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tr-TR" sz="3600" dirty="0" smtClean="0">
                <a:solidFill>
                  <a:srgbClr val="7030A0"/>
                </a:solidFill>
              </a:rPr>
              <a:t>2002-2011 Yılları Arasında ABD ve NATO’yla İlişkiler</a:t>
            </a:r>
            <a:endParaRPr lang="tr-TR" sz="3600" dirty="0">
              <a:solidFill>
                <a:srgbClr val="7030A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tr-TR" dirty="0" smtClean="0"/>
              <a:t>ABD’de Neo-</a:t>
            </a:r>
            <a:r>
              <a:rPr lang="tr-TR" dirty="0" err="1" smtClean="0"/>
              <a:t>con</a:t>
            </a:r>
            <a:r>
              <a:rPr lang="tr-TR" dirty="0" smtClean="0"/>
              <a:t> (Yeni Muhafazakar) Yönetim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tr-TR" dirty="0" smtClean="0"/>
              <a:t>Türkiye-ABD İlişkilerinin Genel Nitelikleri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tr-TR" dirty="0" smtClean="0"/>
              <a:t>Türkiye’nin Ortadoğu’da Artan Etkinliği ve ABD: Büyük Ortadoğu Projesi ve AKP hükümeti, Irak’ın İşgali ve Türk dış politikası, Kuzey Irak gelişmeleri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tr-TR" dirty="0" smtClean="0"/>
              <a:t>Ekonomik İlişkiler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tr-TR" dirty="0" smtClean="0"/>
              <a:t>NATO’yla İlişkiler: İstanbul Zirvesi ve Ortadoğu’ya açılım, AGSP ve Türkiye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93751979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tr-TR" sz="3600" dirty="0" smtClean="0">
                <a:solidFill>
                  <a:srgbClr val="7030A0"/>
                </a:solidFill>
              </a:rPr>
              <a:t>2002-2011 Yılları Arasında AB’yle İlişkiler</a:t>
            </a:r>
            <a:endParaRPr lang="tr-TR" sz="36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§"/>
            </a:pPr>
            <a:r>
              <a:rPr lang="tr-TR" dirty="0" smtClean="0"/>
              <a:t>İlişkilerin Genel Seyri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tr-TR" dirty="0" smtClean="0"/>
              <a:t>2004 Brüksel Zirvesi ve Müzakerelere Başlanması: 2005 İlerleme raporu ve 2006 Katılım Ortaklığı Belgesi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tr-TR" dirty="0" smtClean="0"/>
              <a:t>Müzakerelerde Duraksama Dönemi: Kıbrıs </a:t>
            </a:r>
            <a:r>
              <a:rPr lang="tr-TR" dirty="0"/>
              <a:t>S</a:t>
            </a:r>
            <a:r>
              <a:rPr lang="tr-TR" dirty="0" smtClean="0"/>
              <a:t>orunun Etkisi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53779111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tr-TR" sz="3600" dirty="0" smtClean="0">
                <a:solidFill>
                  <a:srgbClr val="7030A0"/>
                </a:solidFill>
              </a:rPr>
              <a:t>2002-2011 Yılları Arasında Ortadoğu’yla İlişkiler</a:t>
            </a:r>
            <a:endParaRPr lang="tr-TR" sz="3600" dirty="0">
              <a:solidFill>
                <a:srgbClr val="7030A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 smtClean="0"/>
              <a:t>Arap Devletleriyle İlişkiler</a:t>
            </a:r>
          </a:p>
          <a:p>
            <a:pPr marL="82296" indent="0">
              <a:buNone/>
            </a:pPr>
            <a:r>
              <a:rPr lang="tr-TR" dirty="0" smtClean="0"/>
              <a:t>-Türkiye’nin Ortadoğu açılımı: Geleneksel dış politikayla hesaplaşma</a:t>
            </a:r>
          </a:p>
          <a:p>
            <a:pPr marL="82296" indent="0">
              <a:buNone/>
            </a:pPr>
            <a:r>
              <a:rPr lang="tr-TR" dirty="0" smtClean="0"/>
              <a:t>-Suriye ve Irak’la gelişen İlişkiler</a:t>
            </a:r>
          </a:p>
          <a:p>
            <a:pPr marL="82296" indent="0">
              <a:buNone/>
            </a:pPr>
            <a:r>
              <a:rPr lang="tr-TR" dirty="0" smtClean="0"/>
              <a:t>-Filistin sorunu ve Türkiye: </a:t>
            </a:r>
            <a:r>
              <a:rPr lang="tr-TR" dirty="0" err="1" smtClean="0"/>
              <a:t>Hamas’la</a:t>
            </a:r>
            <a:r>
              <a:rPr lang="tr-TR" dirty="0" smtClean="0"/>
              <a:t> ilişkiler</a:t>
            </a:r>
          </a:p>
          <a:p>
            <a:pPr marL="82296" indent="0">
              <a:buNone/>
            </a:pPr>
            <a:r>
              <a:rPr lang="tr-TR" dirty="0"/>
              <a:t>-</a:t>
            </a:r>
            <a:r>
              <a:rPr lang="tr-TR" dirty="0" smtClean="0"/>
              <a:t>Türkiye’nin bölgedeki arabuluculuk girişimleri</a:t>
            </a:r>
          </a:p>
          <a:p>
            <a:pPr marL="82296" indent="0">
              <a:buNone/>
            </a:pPr>
            <a:r>
              <a:rPr lang="tr-TR" dirty="0" smtClean="0"/>
              <a:t>-Körfez İşbirliği Konseyi ile ilişkiler</a:t>
            </a:r>
          </a:p>
          <a:p>
            <a:pPr marL="82296" indent="0">
              <a:buNone/>
            </a:pPr>
            <a:r>
              <a:rPr lang="tr-TR" dirty="0" smtClean="0"/>
              <a:t>-Kuzey Afrika devletleriyle ilişkiler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7901788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tr-TR" sz="3600" dirty="0">
                <a:solidFill>
                  <a:srgbClr val="7030A0"/>
                </a:solidFill>
              </a:rPr>
              <a:t>2002-2011 Yılları Arasında Ortadoğu’yla İlişkiler</a:t>
            </a:r>
            <a:endParaRPr lang="tr-TR" sz="36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 smtClean="0"/>
          </a:p>
          <a:p>
            <a:r>
              <a:rPr lang="tr-TR" dirty="0" smtClean="0"/>
              <a:t>Arap Olmayan Devletlerle İlişkiler</a:t>
            </a:r>
          </a:p>
          <a:p>
            <a:pPr marL="82296" indent="0">
              <a:buNone/>
            </a:pPr>
            <a:r>
              <a:rPr lang="tr-TR" dirty="0" smtClean="0"/>
              <a:t>-İsrail’le ilişkiler: Askeri ve ekonomik alanda işbirliği</a:t>
            </a:r>
          </a:p>
          <a:p>
            <a:pPr marL="82296" indent="0">
              <a:buNone/>
            </a:pPr>
            <a:r>
              <a:rPr lang="tr-TR" dirty="0"/>
              <a:t>-</a:t>
            </a:r>
            <a:r>
              <a:rPr lang="tr-TR" dirty="0" smtClean="0"/>
              <a:t>‘</a:t>
            </a:r>
            <a:r>
              <a:rPr lang="tr-TR" dirty="0" err="1" smtClean="0"/>
              <a:t>One</a:t>
            </a:r>
            <a:r>
              <a:rPr lang="tr-TR" dirty="0" smtClean="0"/>
              <a:t> Minute’, ‘Alçak Koltuk’ ve Mavi Marmara krizleri</a:t>
            </a:r>
          </a:p>
          <a:p>
            <a:pPr marL="82296" indent="0">
              <a:buNone/>
            </a:pPr>
            <a:r>
              <a:rPr lang="tr-TR" dirty="0" smtClean="0"/>
              <a:t>-Bölgesel politikada ayrışmalar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87466453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olstice">
  <a:themeElements>
    <a:clrScheme name="Solstice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Solstice">
      <a:majorFont>
        <a:latin typeface="Gill Sans MT"/>
        <a:ea typeface=""/>
        <a:cs typeface=""/>
        <a:font script="Grek" typeface="Corbel"/>
        <a:font script="Cyrl" typeface="Corbel"/>
        <a:font script="Jpan" typeface="ＭＳ ゴシック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ＭＳ ゴシック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Solstice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Solstice.thmx</Template>
  <TotalTime>334</TotalTime>
  <Words>433</Words>
  <Application>Microsoft Office PowerPoint</Application>
  <PresentationFormat>Ekran Gösterisi (4:3)</PresentationFormat>
  <Paragraphs>71</Paragraphs>
  <Slides>12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12</vt:i4>
      </vt:variant>
    </vt:vector>
  </HeadingPairs>
  <TitlesOfParts>
    <vt:vector size="17" baseType="lpstr">
      <vt:lpstr>Gill Sans MT</vt:lpstr>
      <vt:lpstr>Verdana</vt:lpstr>
      <vt:lpstr>Wingdings</vt:lpstr>
      <vt:lpstr>Wingdings 2</vt:lpstr>
      <vt:lpstr>Solstice</vt:lpstr>
      <vt:lpstr>TÜRK DIŞ POLİTİKASI (Güz 2018)</vt:lpstr>
      <vt:lpstr>Dönemin Bilançosu</vt:lpstr>
      <vt:lpstr>Dönemin Bilançosu </vt:lpstr>
      <vt:lpstr>Dönemin Bilançosu</vt:lpstr>
      <vt:lpstr>Dönemin Bilançosu</vt:lpstr>
      <vt:lpstr>2002-2011 Yılları Arasında ABD ve NATO’yla İlişkiler</vt:lpstr>
      <vt:lpstr>2002-2011 Yılları Arasında AB’yle İlişkiler</vt:lpstr>
      <vt:lpstr>2002-2011 Yılları Arasında Ortadoğu’yla İlişkiler</vt:lpstr>
      <vt:lpstr>2002-2011 Yılları Arasında Ortadoğu’yla İlişkiler</vt:lpstr>
      <vt:lpstr>2002-2011 Yılları Arasında Ortadoğu’yla İlişkiler</vt:lpstr>
      <vt:lpstr>2002-2011 Yılları Arasında Rusya’yla İlişkiler</vt:lpstr>
      <vt:lpstr>2002-2011 Yılları Arasında Yunanistan’la İlişkiler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TÜRK DIŞ POLİTİKASI (Güz 2018)</dc:title>
  <dc:creator>Ozge</dc:creator>
  <cp:lastModifiedBy>OZGE OZKOC</cp:lastModifiedBy>
  <cp:revision>13</cp:revision>
  <dcterms:created xsi:type="dcterms:W3CDTF">2019-01-06T20:54:28Z</dcterms:created>
  <dcterms:modified xsi:type="dcterms:W3CDTF">2019-01-07T13:30:29Z</dcterms:modified>
</cp:coreProperties>
</file>