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52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1/7/2019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7030A0"/>
                </a:solidFill>
              </a:rPr>
              <a:t>TÜRK DIŞ POLİTİKASI (</a:t>
            </a:r>
            <a:r>
              <a:rPr lang="en-US" sz="3600" dirty="0" err="1">
                <a:solidFill>
                  <a:srgbClr val="7030A0"/>
                </a:solidFill>
              </a:rPr>
              <a:t>Güz</a:t>
            </a:r>
            <a:r>
              <a:rPr lang="en-US" sz="3600" dirty="0">
                <a:solidFill>
                  <a:srgbClr val="7030A0"/>
                </a:solidFill>
              </a:rPr>
              <a:t> 2018)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543516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endParaRPr lang="tr-TR" sz="2800" dirty="0" smtClean="0">
              <a:solidFill>
                <a:srgbClr val="660066"/>
              </a:solidFill>
            </a:endParaRPr>
          </a:p>
          <a:p>
            <a:pPr algn="ctr"/>
            <a:r>
              <a:rPr lang="en-US" sz="2800" dirty="0" smtClean="0">
                <a:solidFill>
                  <a:srgbClr val="7030A0"/>
                </a:solidFill>
              </a:rPr>
              <a:t>11</a:t>
            </a:r>
            <a:r>
              <a:rPr lang="en-US" sz="2800" dirty="0" smtClean="0">
                <a:solidFill>
                  <a:srgbClr val="7030A0"/>
                </a:solidFill>
              </a:rPr>
              <a:t>. </a:t>
            </a:r>
            <a:r>
              <a:rPr lang="en-US" sz="2800" dirty="0" err="1" smtClean="0">
                <a:solidFill>
                  <a:srgbClr val="7030A0"/>
                </a:solidFill>
              </a:rPr>
              <a:t>Hafta</a:t>
            </a:r>
            <a:r>
              <a:rPr lang="en-US" sz="2800" dirty="0" smtClean="0">
                <a:solidFill>
                  <a:srgbClr val="7030A0"/>
                </a:solidFill>
              </a:rPr>
              <a:t>: </a:t>
            </a:r>
            <a:r>
              <a:rPr lang="tr-TR" sz="2800" dirty="0" smtClean="0">
                <a:solidFill>
                  <a:srgbClr val="7030A0"/>
                </a:solidFill>
              </a:rPr>
              <a:t> AKP </a:t>
            </a:r>
            <a:r>
              <a:rPr lang="tr-TR" sz="2800" dirty="0">
                <a:solidFill>
                  <a:srgbClr val="7030A0"/>
                </a:solidFill>
              </a:rPr>
              <a:t>Döneminde Türk Dış Politikası</a:t>
            </a:r>
            <a:r>
              <a:rPr lang="tr-TR" dirty="0">
                <a:solidFill>
                  <a:srgbClr val="7030A0"/>
                </a:solidFill>
              </a:rPr>
              <a:t> </a:t>
            </a:r>
            <a:r>
              <a:rPr lang="tr-TR" dirty="0" smtClean="0">
                <a:solidFill>
                  <a:srgbClr val="7030A0"/>
                </a:solidFill>
              </a:rPr>
              <a:t>(I)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871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rgbClr val="7030A0"/>
                </a:solidFill>
              </a:rPr>
              <a:t>2002-2011 Yılları Arasında Ortadoğu’yla İlişkiler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İran’la İlişkiler</a:t>
            </a:r>
          </a:p>
          <a:p>
            <a:pPr marL="82296" indent="0">
              <a:buNone/>
            </a:pPr>
            <a:r>
              <a:rPr lang="tr-TR" dirty="0" smtClean="0"/>
              <a:t>-Güvenlik boyutu: Teröre karşı işbirliği</a:t>
            </a:r>
          </a:p>
          <a:p>
            <a:pPr marL="82296" indent="0">
              <a:buNone/>
            </a:pPr>
            <a:r>
              <a:rPr lang="tr-TR" dirty="0" smtClean="0"/>
              <a:t>-Rejim sorunlarının aşılması</a:t>
            </a:r>
          </a:p>
          <a:p>
            <a:pPr marL="82296" indent="0">
              <a:buNone/>
            </a:pPr>
            <a:r>
              <a:rPr lang="tr-TR" dirty="0" smtClean="0"/>
              <a:t>-Nükleer kriz ve Türkiye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2299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rgbClr val="7030A0"/>
                </a:solidFill>
              </a:rPr>
              <a:t>2002-2011 Yılları Arasında </a:t>
            </a:r>
            <a:r>
              <a:rPr lang="tr-TR" sz="3600" dirty="0" smtClean="0">
                <a:solidFill>
                  <a:srgbClr val="7030A0"/>
                </a:solidFill>
              </a:rPr>
              <a:t>Rusya’yla </a:t>
            </a:r>
            <a:r>
              <a:rPr lang="tr-TR" sz="3600" dirty="0">
                <a:solidFill>
                  <a:srgbClr val="7030A0"/>
                </a:solidFill>
              </a:rPr>
              <a:t>İlişkiler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İkili İşbirliği Alanları</a:t>
            </a:r>
          </a:p>
          <a:p>
            <a:pPr marL="82296" indent="0">
              <a:buNone/>
            </a:pPr>
            <a:r>
              <a:rPr lang="tr-TR" dirty="0" smtClean="0"/>
              <a:t>-Ekonomik ve ticari ilişkiler</a:t>
            </a:r>
          </a:p>
          <a:p>
            <a:pPr marL="82296" indent="0">
              <a:buNone/>
            </a:pPr>
            <a:r>
              <a:rPr lang="tr-TR" dirty="0" smtClean="0"/>
              <a:t>-Enerji alanında işbirliği</a:t>
            </a:r>
          </a:p>
          <a:p>
            <a:pPr marL="82296" indent="0">
              <a:buNone/>
            </a:pPr>
            <a:r>
              <a:rPr lang="tr-TR" dirty="0" smtClean="0"/>
              <a:t>-Güvenlik işbirliği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86457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rgbClr val="7030A0"/>
                </a:solidFill>
              </a:rPr>
              <a:t>2002-2011 Yılları Arasında </a:t>
            </a:r>
            <a:r>
              <a:rPr lang="tr-TR" sz="3600" dirty="0" smtClean="0">
                <a:solidFill>
                  <a:srgbClr val="7030A0"/>
                </a:solidFill>
              </a:rPr>
              <a:t>Yunanistan’la </a:t>
            </a:r>
            <a:r>
              <a:rPr lang="tr-TR" sz="3600" dirty="0">
                <a:solidFill>
                  <a:srgbClr val="7030A0"/>
                </a:solidFill>
              </a:rPr>
              <a:t>İlişkiler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tr-TR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mtClean="0"/>
              <a:t>Devam </a:t>
            </a:r>
            <a:r>
              <a:rPr lang="tr-TR" dirty="0" smtClean="0"/>
              <a:t>Eden Yakınlaşma Çabaları</a:t>
            </a:r>
          </a:p>
          <a:p>
            <a:pPr marL="82296" indent="0">
              <a:buNone/>
            </a:pPr>
            <a:r>
              <a:rPr lang="tr-TR" dirty="0" smtClean="0"/>
              <a:t>-Sorunlara çözüm arayışları: Ege sorunları ve gerginliği giderme çabaları, azınlık sorunları</a:t>
            </a:r>
          </a:p>
          <a:p>
            <a:pPr marL="82296" indent="0">
              <a:buNone/>
            </a:pPr>
            <a:r>
              <a:rPr lang="tr-TR" dirty="0" smtClean="0"/>
              <a:t>-AKP’nin yeni Kıbrıs politikası: Annan Planı, 24 Nisan 2004 referandumları, referandumlar ekseninde Türkiye’nin Kıbrıs politikası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3405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7030A0"/>
                </a:solidFill>
              </a:rPr>
              <a:t>Dönemin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Bilançosu</a:t>
            </a:r>
            <a:endParaRPr lang="en-US" sz="32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tr-TR" dirty="0" smtClean="0"/>
          </a:p>
          <a:p>
            <a:pPr marL="82296" indent="0">
              <a:buNone/>
            </a:pPr>
            <a:r>
              <a:rPr lang="tr-TR" dirty="0" smtClean="0"/>
              <a:t>-21. </a:t>
            </a:r>
            <a:r>
              <a:rPr lang="tr-TR" dirty="0"/>
              <a:t>y</a:t>
            </a:r>
            <a:r>
              <a:rPr lang="tr-TR" dirty="0" smtClean="0"/>
              <a:t>üzyıl </a:t>
            </a:r>
            <a:r>
              <a:rPr lang="tr-TR" dirty="0"/>
              <a:t>b</a:t>
            </a:r>
            <a:r>
              <a:rPr lang="tr-TR" dirty="0" smtClean="0"/>
              <a:t>aşında dünya</a:t>
            </a:r>
          </a:p>
          <a:p>
            <a:pPr marL="82296" indent="0">
              <a:buNone/>
            </a:pPr>
            <a:r>
              <a:rPr lang="tr-TR" dirty="0" smtClean="0"/>
              <a:t>-11 Eylül 2001 Olayı:  Bush </a:t>
            </a:r>
            <a:r>
              <a:rPr lang="tr-TR" dirty="0" err="1" smtClean="0"/>
              <a:t>doktirini</a:t>
            </a:r>
            <a:r>
              <a:rPr lang="tr-TR" dirty="0" smtClean="0"/>
              <a:t>, Afganistan ve Irak işgalleri</a:t>
            </a:r>
          </a:p>
          <a:p>
            <a:pPr marL="82296" indent="0">
              <a:buNone/>
            </a:pPr>
            <a:r>
              <a:rPr lang="tr-TR" dirty="0" smtClean="0"/>
              <a:t>-Küreselleşmenin etkileri</a:t>
            </a:r>
          </a:p>
          <a:p>
            <a:pPr marL="82296" indent="0">
              <a:buNone/>
            </a:pPr>
            <a:r>
              <a:rPr lang="tr-TR" dirty="0" smtClean="0"/>
              <a:t>-Arap Baharı ve Büyük Güçler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504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7030A0"/>
                </a:solidFill>
              </a:rPr>
              <a:t>Dönemin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Bilançosu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endParaRPr lang="en-US" sz="32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tr-TR" dirty="0" smtClean="0"/>
          </a:p>
          <a:p>
            <a:pPr marL="82296" indent="0">
              <a:buNone/>
            </a:pPr>
            <a:r>
              <a:rPr lang="tr-TR" dirty="0" smtClean="0"/>
              <a:t>-Ekonomi: 2001 krizi, yapısal reformlar, yüksek büyüme yılları, düşük büyüme ve küresel kriz</a:t>
            </a:r>
          </a:p>
          <a:p>
            <a:pPr marL="82296" indent="0">
              <a:buNone/>
            </a:pPr>
            <a:r>
              <a:rPr lang="tr-TR" dirty="0" smtClean="0"/>
              <a:t>-Siyaset</a:t>
            </a:r>
            <a:r>
              <a:rPr lang="tr-TR" dirty="0" smtClean="0"/>
              <a:t>: AKP iktidarı, Kürt sorunu, insan hakları reformları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747828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 smtClean="0">
                <a:solidFill>
                  <a:srgbClr val="7030A0"/>
                </a:solidFill>
              </a:rPr>
              <a:t>Dönemin Bilançosu</a:t>
            </a:r>
            <a:endParaRPr lang="tr-TR" sz="3200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AKP iktidarındaki dış politika 2 dönem üzerinden incelenebilir: </a:t>
            </a:r>
          </a:p>
          <a:p>
            <a:pPr marL="82296" indent="0">
              <a:buNone/>
            </a:pPr>
            <a:r>
              <a:rPr lang="tr-TR" dirty="0" smtClean="0"/>
              <a:t>1. </a:t>
            </a:r>
            <a:r>
              <a:rPr lang="tr-TR" u="sng" dirty="0" smtClean="0"/>
              <a:t>2002-2011 Dönemi</a:t>
            </a:r>
          </a:p>
          <a:p>
            <a:pPr marL="82296" indent="0">
              <a:buNone/>
            </a:pPr>
            <a:r>
              <a:rPr lang="tr-TR" dirty="0" smtClean="0"/>
              <a:t>-Yeni bölgesel konjonktürde Türk dış politikası</a:t>
            </a:r>
          </a:p>
          <a:p>
            <a:pPr marL="82296" indent="0">
              <a:buNone/>
            </a:pPr>
            <a:r>
              <a:rPr lang="tr-TR" dirty="0" smtClean="0"/>
              <a:t>-Davutoğlu faktörü, ‘Stratejik Derinlik’</a:t>
            </a:r>
          </a:p>
          <a:p>
            <a:pPr marL="82296" indent="0">
              <a:buNone/>
            </a:pPr>
            <a:r>
              <a:rPr lang="tr-TR" dirty="0" smtClean="0"/>
              <a:t>-Yeni dış politikanın temel unsurları: Çok yönlü dış politika, yumuşak güç, komşularla sıfır sorun, ritmik diplomasi, </a:t>
            </a:r>
            <a:r>
              <a:rPr lang="tr-TR" dirty="0" err="1" smtClean="0"/>
              <a:t>arabulucuk</a:t>
            </a:r>
            <a:r>
              <a:rPr lang="tr-TR" dirty="0" smtClean="0"/>
              <a:t>, kamu diplomasisi, bölgesel güç, model ülke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6749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 smtClean="0">
                <a:solidFill>
                  <a:srgbClr val="7030A0"/>
                </a:solidFill>
              </a:rPr>
              <a:t>Dönemin Bilançosu</a:t>
            </a:r>
            <a:endParaRPr lang="tr-TR" sz="3200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tr-TR" dirty="0" smtClean="0"/>
              <a:t>2. </a:t>
            </a:r>
            <a:r>
              <a:rPr lang="tr-TR" u="sng" dirty="0" smtClean="0"/>
              <a:t>2011’den Bugüne</a:t>
            </a:r>
          </a:p>
          <a:p>
            <a:pPr marL="82296" indent="0">
              <a:buNone/>
            </a:pPr>
            <a:r>
              <a:rPr lang="tr-TR" dirty="0" smtClean="0"/>
              <a:t>Yumuşak güç kullanımının terki</a:t>
            </a:r>
          </a:p>
          <a:p>
            <a:pPr marL="82296" indent="0">
              <a:buNone/>
            </a:pPr>
            <a:r>
              <a:rPr lang="tr-TR" dirty="0" smtClean="0"/>
              <a:t>Komşularla sıfır politikasının çöküşü</a:t>
            </a:r>
          </a:p>
          <a:p>
            <a:pPr marL="82296" indent="0">
              <a:buNone/>
            </a:pPr>
            <a:r>
              <a:rPr lang="tr-TR" dirty="0" smtClean="0"/>
              <a:t>Bölgesel krizler ve Türkiye</a:t>
            </a:r>
          </a:p>
          <a:p>
            <a:pPr marL="82296" indent="0">
              <a:buNone/>
            </a:pPr>
            <a:r>
              <a:rPr lang="tr-TR" dirty="0" smtClean="0"/>
              <a:t>Arap Baharı ve Türkiye’nin tutumu</a:t>
            </a:r>
          </a:p>
          <a:p>
            <a:pPr marL="82296" indent="0">
              <a:buNone/>
            </a:pPr>
            <a:r>
              <a:rPr lang="tr-TR" dirty="0" smtClean="0"/>
              <a:t>Suriye İç Savaşı ve Türk dış politikası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5722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dirty="0" smtClean="0">
                <a:solidFill>
                  <a:srgbClr val="7030A0"/>
                </a:solidFill>
              </a:rPr>
              <a:t>2002-2011 Yılları Arasında ABD ve NATO’yla İlişkiler</a:t>
            </a:r>
            <a:endParaRPr lang="tr-TR" sz="3600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ABD’de Neo-</a:t>
            </a:r>
            <a:r>
              <a:rPr lang="tr-TR" dirty="0" err="1" smtClean="0"/>
              <a:t>con</a:t>
            </a:r>
            <a:r>
              <a:rPr lang="tr-TR" dirty="0" smtClean="0"/>
              <a:t> (Yeni Muhafazakar) Yönetim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Türkiye-ABD İlişkilerinin Genel Nitelikleri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Türkiye’nin Ortadoğu’da Artan Etkinliği ve ABD: Büyük Ortadoğu Projesi ve AKP hükümeti, Irak’ın İşgali ve Türk dış politikası, Kuzey Irak gelişmeleri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Ekonomik İlişkiler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NATO’yla İlişkiler: İstanbul Zirvesi ve Ortadoğu’ya açılım, AGSP ve Türkiye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7519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dirty="0" smtClean="0">
                <a:solidFill>
                  <a:srgbClr val="7030A0"/>
                </a:solidFill>
              </a:rPr>
              <a:t>2002-2011 Yılları Arasında AB’yle İlişkiler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İlişkilerin Genel Seyri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2004 Brüksel Zirvesi ve Müzakerelere Başlanması: 2005 İlerleme raporu ve 2006 Katılım Ortaklığı Belgesi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Müzakerelerde Duraksama Dönemi: Kıbrıs </a:t>
            </a:r>
            <a:r>
              <a:rPr lang="tr-TR" dirty="0"/>
              <a:t>S</a:t>
            </a:r>
            <a:r>
              <a:rPr lang="tr-TR" dirty="0" smtClean="0"/>
              <a:t>orunun Etkisi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7791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dirty="0" smtClean="0">
                <a:solidFill>
                  <a:srgbClr val="7030A0"/>
                </a:solidFill>
              </a:rPr>
              <a:t>2002-2011 Yılları Arasında Ortadoğu’yla İlişkiler</a:t>
            </a:r>
            <a:endParaRPr lang="tr-TR" sz="3600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Arap Devletleriyle İlişkiler</a:t>
            </a:r>
          </a:p>
          <a:p>
            <a:pPr marL="82296" indent="0">
              <a:buNone/>
            </a:pPr>
            <a:r>
              <a:rPr lang="tr-TR" dirty="0" smtClean="0"/>
              <a:t>-Türkiye’nin Ortadoğu açılımı: Geleneksel dış politikayla hesaplaşma</a:t>
            </a:r>
          </a:p>
          <a:p>
            <a:pPr marL="82296" indent="0">
              <a:buNone/>
            </a:pPr>
            <a:r>
              <a:rPr lang="tr-TR" dirty="0" smtClean="0"/>
              <a:t>-Suriye ve Irak’la gelişen İlişkiler</a:t>
            </a:r>
          </a:p>
          <a:p>
            <a:pPr marL="82296" indent="0">
              <a:buNone/>
            </a:pPr>
            <a:r>
              <a:rPr lang="tr-TR" dirty="0" smtClean="0"/>
              <a:t>-Filistin sorunu ve Türkiye: </a:t>
            </a:r>
            <a:r>
              <a:rPr lang="tr-TR" dirty="0" err="1" smtClean="0"/>
              <a:t>Hamas’la</a:t>
            </a:r>
            <a:r>
              <a:rPr lang="tr-TR" dirty="0" smtClean="0"/>
              <a:t> ilişkiler</a:t>
            </a:r>
          </a:p>
          <a:p>
            <a:pPr marL="82296" indent="0">
              <a:buNone/>
            </a:pPr>
            <a:r>
              <a:rPr lang="tr-TR" dirty="0"/>
              <a:t>-</a:t>
            </a:r>
            <a:r>
              <a:rPr lang="tr-TR" dirty="0" smtClean="0"/>
              <a:t>Türkiye’nin bölgedeki arabuluculuk girişimleri</a:t>
            </a:r>
          </a:p>
          <a:p>
            <a:pPr marL="82296" indent="0">
              <a:buNone/>
            </a:pPr>
            <a:r>
              <a:rPr lang="tr-TR" dirty="0" smtClean="0"/>
              <a:t>-Körfez İşbirliği Konseyi ile ilişkiler</a:t>
            </a:r>
          </a:p>
          <a:p>
            <a:pPr marL="82296" indent="0">
              <a:buNone/>
            </a:pPr>
            <a:r>
              <a:rPr lang="tr-TR" dirty="0" smtClean="0"/>
              <a:t>-Kuzey Afrika devletleriyle ilişkiler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0178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dirty="0">
                <a:solidFill>
                  <a:srgbClr val="7030A0"/>
                </a:solidFill>
              </a:rPr>
              <a:t>2002-2011 Yılları Arasında Ortadoğu’yla İlişkiler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Arap Olmayan Devletlerle İlişkiler</a:t>
            </a:r>
          </a:p>
          <a:p>
            <a:pPr marL="82296" indent="0">
              <a:buNone/>
            </a:pPr>
            <a:r>
              <a:rPr lang="tr-TR" dirty="0" smtClean="0"/>
              <a:t>-İsrail’le ilişkiler: Askeri ve ekonomik alanda işbirliği</a:t>
            </a:r>
          </a:p>
          <a:p>
            <a:pPr marL="82296" indent="0">
              <a:buNone/>
            </a:pPr>
            <a:r>
              <a:rPr lang="tr-TR" dirty="0"/>
              <a:t>-</a:t>
            </a:r>
            <a:r>
              <a:rPr lang="tr-TR" dirty="0" smtClean="0"/>
              <a:t>‘</a:t>
            </a:r>
            <a:r>
              <a:rPr lang="tr-TR" dirty="0" err="1" smtClean="0"/>
              <a:t>One</a:t>
            </a:r>
            <a:r>
              <a:rPr lang="tr-TR" dirty="0" smtClean="0"/>
              <a:t> Minute’, ‘Alçak Koltuk’ ve Mavi Marmara krizleri</a:t>
            </a:r>
          </a:p>
          <a:p>
            <a:pPr marL="82296" indent="0">
              <a:buNone/>
            </a:pPr>
            <a:r>
              <a:rPr lang="tr-TR" dirty="0" smtClean="0"/>
              <a:t>-Bölgesel politikada ayrışmalar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46645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334</TotalTime>
  <Words>433</Words>
  <Application>Microsoft Office PowerPoint</Application>
  <PresentationFormat>Ekran Gösterisi (4:3)</PresentationFormat>
  <Paragraphs>71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Gill Sans MT</vt:lpstr>
      <vt:lpstr>Verdana</vt:lpstr>
      <vt:lpstr>Wingdings</vt:lpstr>
      <vt:lpstr>Wingdings 2</vt:lpstr>
      <vt:lpstr>Solstice</vt:lpstr>
      <vt:lpstr>TÜRK DIŞ POLİTİKASI (Güz 2018)</vt:lpstr>
      <vt:lpstr>Dönemin Bilançosu</vt:lpstr>
      <vt:lpstr>Dönemin Bilançosu </vt:lpstr>
      <vt:lpstr>Dönemin Bilançosu</vt:lpstr>
      <vt:lpstr>Dönemin Bilançosu</vt:lpstr>
      <vt:lpstr>2002-2011 Yılları Arasında ABD ve NATO’yla İlişkiler</vt:lpstr>
      <vt:lpstr>2002-2011 Yılları Arasında AB’yle İlişkiler</vt:lpstr>
      <vt:lpstr>2002-2011 Yılları Arasında Ortadoğu’yla İlişkiler</vt:lpstr>
      <vt:lpstr>2002-2011 Yılları Arasında Ortadoğu’yla İlişkiler</vt:lpstr>
      <vt:lpstr>2002-2011 Yılları Arasında Ortadoğu’yla İlişkiler</vt:lpstr>
      <vt:lpstr>2002-2011 Yılları Arasında Rusya’yla İlişkiler</vt:lpstr>
      <vt:lpstr>2002-2011 Yılları Arasında Yunanistan’la İlişkiler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 OZKOC</cp:lastModifiedBy>
  <cp:revision>13</cp:revision>
  <dcterms:created xsi:type="dcterms:W3CDTF">2019-01-06T20:54:28Z</dcterms:created>
  <dcterms:modified xsi:type="dcterms:W3CDTF">2019-01-07T13:30:29Z</dcterms:modified>
</cp:coreProperties>
</file>