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0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0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38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345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8095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676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3481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7987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164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71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25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57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546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GB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GB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088E2A-1F08-45AC-8050-90DA40C0CEFA}" type="datetimeFigureOut">
              <a:rPr lang="en-GB" smtClean="0"/>
              <a:t>18/11/2018</a:t>
            </a:fld>
            <a:endParaRPr lang="en-GB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7239BA-196E-4E73-94A4-FF0543574CB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308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08359" y="3576118"/>
            <a:ext cx="8249217" cy="1783533"/>
          </a:xfrm>
        </p:spPr>
        <p:txBody>
          <a:bodyPr>
            <a:normAutofit fontScale="90000"/>
          </a:bodyPr>
          <a:lstStyle/>
          <a:p>
            <a:r>
              <a:rPr lang="pt-PT" b="1" dirty="0"/>
              <a:t>ISP 419 PORTEKIZ </a:t>
            </a:r>
            <a:r>
              <a:rPr lang="pt-PT" b="1" dirty="0" smtClean="0"/>
              <a:t>TARIHI</a:t>
            </a:r>
            <a:br>
              <a:rPr lang="pt-PT" b="1" dirty="0" smtClean="0"/>
            </a:br>
            <a:r>
              <a:rPr lang="pt-PT" b="1" dirty="0" smtClean="0"/>
              <a:t/>
            </a:r>
            <a:br>
              <a:rPr lang="pt-PT" b="1" dirty="0" smtClean="0"/>
            </a:br>
            <a:r>
              <a:rPr lang="pt-PT" b="1" dirty="0" smtClean="0"/>
              <a:t>HISTÓRIA DE PORTUGAL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592309" y="4952246"/>
            <a:ext cx="9144000" cy="1655762"/>
          </a:xfrm>
        </p:spPr>
        <p:txBody>
          <a:bodyPr>
            <a:normAutofit lnSpcReduction="10000"/>
          </a:bodyPr>
          <a:lstStyle/>
          <a:p>
            <a:endParaRPr lang="pt-PT" dirty="0" smtClean="0"/>
          </a:p>
          <a:p>
            <a:endParaRPr lang="pt-PT" dirty="0"/>
          </a:p>
          <a:p>
            <a:pPr algn="r"/>
            <a:r>
              <a:rPr lang="pt-PT" dirty="0" smtClean="0"/>
              <a:t>José Ribeiro</a:t>
            </a:r>
          </a:p>
          <a:p>
            <a:pPr algn="r"/>
            <a:r>
              <a:rPr lang="pt-PT" dirty="0" smtClean="0"/>
              <a:t>jribeiro@ankara.edu.tr</a:t>
            </a:r>
            <a:endParaRPr lang="en-GB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14" y="113592"/>
            <a:ext cx="2190750" cy="2085975"/>
          </a:xfrm>
          <a:prstGeom prst="rect">
            <a:avLst/>
          </a:prstGeom>
        </p:spPr>
      </p:pic>
      <p:sp>
        <p:nvSpPr>
          <p:cNvPr id="5" name="Título 1"/>
          <p:cNvSpPr txBox="1">
            <a:spLocks/>
          </p:cNvSpPr>
          <p:nvPr/>
        </p:nvSpPr>
        <p:spPr>
          <a:xfrm>
            <a:off x="2329664" y="212543"/>
            <a:ext cx="8249217" cy="178353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PT" sz="2100" b="1" dirty="0" smtClean="0"/>
              <a:t>Sub-departamento de Língua Portuguesa | Faculdade de Línguas, História e Geografia | Universidade de Ankara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161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7542" y="93521"/>
            <a:ext cx="10515600" cy="1325563"/>
          </a:xfrm>
        </p:spPr>
        <p:txBody>
          <a:bodyPr/>
          <a:lstStyle/>
          <a:p>
            <a:r>
              <a:rPr lang="pt-PT" dirty="0" smtClean="0"/>
              <a:t>SUMÁRIO: </a:t>
            </a:r>
            <a:endParaRPr lang="en-GB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3085" y="1140737"/>
            <a:ext cx="11072387" cy="537775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/>
              <a:t>Faith and Defeat</a:t>
            </a:r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reign of Dom </a:t>
            </a:r>
            <a:r>
              <a:rPr lang="en-GB" dirty="0" err="1"/>
              <a:t>João</a:t>
            </a:r>
            <a:r>
              <a:rPr lang="en-GB" dirty="0"/>
              <a:t> </a:t>
            </a:r>
            <a:r>
              <a:rPr lang="en-GB" dirty="0" smtClean="0"/>
              <a:t>III;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Counter-Reformation;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Dom </a:t>
            </a:r>
            <a:r>
              <a:rPr lang="en-GB" dirty="0" err="1"/>
              <a:t>Sebastião</a:t>
            </a:r>
            <a:r>
              <a:rPr lang="en-GB" dirty="0"/>
              <a:t>, ‘The Desired</a:t>
            </a:r>
            <a:r>
              <a:rPr lang="en-GB" dirty="0" smtClean="0"/>
              <a:t>’;</a:t>
            </a:r>
            <a:endParaRPr lang="en-GB" dirty="0"/>
          </a:p>
          <a:p>
            <a:pPr marL="0" indent="0">
              <a:buNone/>
            </a:pPr>
            <a:r>
              <a:rPr lang="en-GB" dirty="0" smtClean="0"/>
              <a:t>The </a:t>
            </a:r>
            <a:r>
              <a:rPr lang="en-GB" dirty="0"/>
              <a:t>Spanish domination: </a:t>
            </a:r>
            <a:r>
              <a:rPr lang="en-GB" dirty="0" smtClean="0"/>
              <a:t>1580–1640;</a:t>
            </a:r>
            <a:endParaRPr lang="pt-PT" dirty="0" smtClean="0"/>
          </a:p>
          <a:p>
            <a:pPr marL="0" lvl="0" indent="0">
              <a:buNone/>
            </a:pPr>
            <a:r>
              <a:rPr lang="pt-PT" b="1" dirty="0" smtClean="0"/>
              <a:t>Bibliografia:</a:t>
            </a:r>
          </a:p>
          <a:p>
            <a:pPr marL="457200" indent="-457200">
              <a:buAutoNum type="arabicPeriod"/>
            </a:pPr>
            <a:r>
              <a:rPr lang="en-GB" sz="2200" dirty="0" smtClean="0"/>
              <a:t>Disney</a:t>
            </a:r>
            <a:r>
              <a:rPr lang="en-GB" sz="2200" dirty="0"/>
              <a:t>, A.R.; History of Portugal and the Portuguese Empire, Vol. 1: From Beginnings to 1807: </a:t>
            </a:r>
            <a:r>
              <a:rPr lang="en-GB" sz="2200" dirty="0" smtClean="0"/>
              <a:t>The Portuguese Empire</a:t>
            </a:r>
            <a:r>
              <a:rPr lang="en-GB" sz="2200" dirty="0" smtClean="0"/>
              <a:t> </a:t>
            </a:r>
            <a:r>
              <a:rPr lang="en-GB" sz="2200" dirty="0"/>
              <a:t>(Volume </a:t>
            </a:r>
            <a:r>
              <a:rPr lang="en-GB" sz="2200" dirty="0" smtClean="0"/>
              <a:t>2,),</a:t>
            </a:r>
            <a:r>
              <a:rPr lang="en-GB" sz="2200" dirty="0"/>
              <a:t>Cambridge, 2009; </a:t>
            </a:r>
            <a:endParaRPr lang="en-GB" sz="2200" dirty="0" smtClean="0"/>
          </a:p>
          <a:p>
            <a:pPr marL="457200" indent="-457200">
              <a:buAutoNum type="arabicPeriod" startAt="2"/>
            </a:pPr>
            <a:r>
              <a:rPr lang="pt-PT" sz="2200" dirty="0" smtClean="0"/>
              <a:t>Oliveira </a:t>
            </a:r>
            <a:r>
              <a:rPr lang="pt-PT" sz="2200" dirty="0"/>
              <a:t>Marques, A Very Short History of Portugal, Tinta da China, </a:t>
            </a:r>
            <a:r>
              <a:rPr lang="pt-PT" sz="2200" dirty="0" smtClean="0"/>
              <a:t>2018</a:t>
            </a:r>
          </a:p>
          <a:p>
            <a:pPr marL="457200" indent="-457200">
              <a:buAutoNum type="arabicPeriod" startAt="2"/>
            </a:pPr>
            <a:r>
              <a:rPr lang="pt-PT" sz="2200" dirty="0" smtClean="0"/>
              <a:t>Saraiva, Hermano José, Portugal: a Companion History, Carcanet,  1997</a:t>
            </a:r>
            <a:endParaRPr lang="en-GB" sz="2200" dirty="0"/>
          </a:p>
          <a:p>
            <a:pPr marL="0" indent="0">
              <a:buNone/>
            </a:pPr>
            <a:endParaRPr lang="en-GB" dirty="0"/>
          </a:p>
          <a:p>
            <a:pPr marL="0" lv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44246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reign of Dom </a:t>
            </a:r>
            <a:r>
              <a:rPr lang="en-GB" sz="3200" b="1" dirty="0" err="1"/>
              <a:t>João</a:t>
            </a:r>
            <a:r>
              <a:rPr lang="en-GB" sz="3200" b="1" dirty="0"/>
              <a:t> III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When Dom Manuel died in 1521, and his eldest son succeeded him, the country</a:t>
            </a:r>
          </a:p>
          <a:p>
            <a:pPr marL="0" indent="0">
              <a:buNone/>
            </a:pPr>
            <a:r>
              <a:rPr lang="en-GB" dirty="0"/>
              <a:t>was aware neither of the magnitude of its expansion nor of the formidable</a:t>
            </a:r>
          </a:p>
          <a:p>
            <a:pPr marL="0" indent="0">
              <a:buNone/>
            </a:pPr>
            <a:r>
              <a:rPr lang="en-GB" dirty="0"/>
              <a:t>difficulties which lay ahead.</a:t>
            </a:r>
          </a:p>
          <a:p>
            <a:pPr marL="0" indent="0">
              <a:buNone/>
            </a:pPr>
            <a:r>
              <a:rPr lang="en-GB" dirty="0"/>
              <a:t>Among the epithets conferred on Dom </a:t>
            </a:r>
            <a:r>
              <a:rPr lang="en-GB" dirty="0" err="1"/>
              <a:t>João</a:t>
            </a:r>
            <a:r>
              <a:rPr lang="en-GB" dirty="0"/>
              <a:t> III was ‘The Pious’ (or ‘The</a:t>
            </a:r>
          </a:p>
          <a:p>
            <a:pPr marL="0" indent="0">
              <a:buNone/>
            </a:pPr>
            <a:r>
              <a:rPr lang="en-GB" dirty="0"/>
              <a:t>Devout’) which well describes both the king and his epoch. The year in which he</a:t>
            </a:r>
          </a:p>
          <a:p>
            <a:pPr marL="0" indent="0">
              <a:buNone/>
            </a:pPr>
            <a:r>
              <a:rPr lang="en-GB" dirty="0"/>
              <a:t>ascended the throne was that in which Luther’s condemnation of the Catholic</a:t>
            </a:r>
          </a:p>
          <a:p>
            <a:pPr marL="0" indent="0">
              <a:buNone/>
            </a:pPr>
            <a:r>
              <a:rPr lang="en-GB" dirty="0"/>
              <a:t>church precipitated the Reformation; in which the Habsburg emperor Charles V</a:t>
            </a:r>
          </a:p>
          <a:p>
            <a:pPr marL="0" indent="0">
              <a:buNone/>
            </a:pPr>
            <a:r>
              <a:rPr lang="en-GB" dirty="0"/>
              <a:t>declared war on Francis I of France, thus initiating a long period of hostility</a:t>
            </a:r>
          </a:p>
          <a:p>
            <a:pPr marL="0" indent="0">
              <a:buNone/>
            </a:pPr>
            <a:r>
              <a:rPr lang="en-GB" dirty="0"/>
              <a:t>between the two nations; and in which the first circumnavigation of the globe</a:t>
            </a:r>
          </a:p>
          <a:p>
            <a:pPr marL="0" indent="0">
              <a:buNone/>
            </a:pPr>
            <a:r>
              <a:rPr lang="en-GB" dirty="0"/>
              <a:t>was completed by ships commanded by the Portuguese navigator </a:t>
            </a:r>
            <a:r>
              <a:rPr lang="en-GB" dirty="0" err="1"/>
              <a:t>Fernão</a:t>
            </a:r>
            <a:r>
              <a:rPr lang="en-GB" dirty="0"/>
              <a:t> de</a:t>
            </a:r>
          </a:p>
          <a:p>
            <a:pPr marL="0" indent="0">
              <a:buNone/>
            </a:pPr>
            <a:r>
              <a:rPr lang="en-GB" dirty="0" err="1"/>
              <a:t>Magalhães</a:t>
            </a:r>
            <a:r>
              <a:rPr lang="en-GB" dirty="0"/>
              <a:t>, </a:t>
            </a:r>
            <a:r>
              <a:rPr lang="en-GB" dirty="0" err="1"/>
              <a:t>anglicized</a:t>
            </a:r>
            <a:r>
              <a:rPr lang="en-GB" dirty="0"/>
              <a:t> as ‘Magellan’, then in the Spanish service – a voyage</a:t>
            </a:r>
          </a:p>
          <a:p>
            <a:pPr marL="0" indent="0">
              <a:buNone/>
            </a:pPr>
            <a:r>
              <a:rPr lang="en-GB" dirty="0"/>
              <a:t>leading to territorial claims that were to cause further rivalry between Portugal</a:t>
            </a:r>
          </a:p>
          <a:p>
            <a:pPr marL="0" indent="0">
              <a:buNone/>
            </a:pPr>
            <a:r>
              <a:rPr lang="en-GB" dirty="0"/>
              <a:t>and Spain.</a:t>
            </a:r>
            <a:r>
              <a:rPr lang="en-GB" dirty="0" smtClean="0"/>
              <a:t>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p.50)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4982092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reign of Dom </a:t>
            </a:r>
            <a:r>
              <a:rPr lang="en-GB" sz="3200" b="1" dirty="0" err="1"/>
              <a:t>João</a:t>
            </a:r>
            <a:r>
              <a:rPr lang="en-GB" sz="3200" b="1" dirty="0"/>
              <a:t> III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The enormous effort required to hold together a world empire, and actively </a:t>
            </a:r>
            <a:r>
              <a:rPr lang="en-GB" dirty="0" smtClean="0"/>
              <a:t>to support </a:t>
            </a:r>
            <a:r>
              <a:rPr lang="en-GB" dirty="0"/>
              <a:t>a militant Faith, were the two outstanding features of </a:t>
            </a:r>
            <a:r>
              <a:rPr lang="en-GB" dirty="0" smtClean="0"/>
              <a:t>Portugal’s evolution </a:t>
            </a:r>
            <a:r>
              <a:rPr lang="en-GB" dirty="0"/>
              <a:t>which – as will be described later – caused the disaster of </a:t>
            </a:r>
            <a:r>
              <a:rPr lang="en-GB" dirty="0" err="1" smtClean="0"/>
              <a:t>Alcácer</a:t>
            </a:r>
            <a:r>
              <a:rPr lang="en-GB" dirty="0" smtClean="0"/>
              <a:t>- </a:t>
            </a:r>
            <a:r>
              <a:rPr lang="en-GB" dirty="0" err="1" smtClean="0"/>
              <a:t>Quiber</a:t>
            </a:r>
            <a:r>
              <a:rPr lang="en-GB" dirty="0"/>
              <a:t>, and the collapse of the Avis dynasty in 1580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p.50)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829645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Counter-Reformation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A king with such deep religious convictions as Dom </a:t>
            </a:r>
            <a:r>
              <a:rPr lang="en-GB" dirty="0" err="1"/>
              <a:t>João</a:t>
            </a:r>
            <a:r>
              <a:rPr lang="en-GB" dirty="0"/>
              <a:t> III needed little </a:t>
            </a:r>
            <a:r>
              <a:rPr lang="en-GB" dirty="0" smtClean="0"/>
              <a:t>excuse to </a:t>
            </a:r>
            <a:r>
              <a:rPr lang="en-GB" dirty="0"/>
              <a:t>petition the pope in 1531 to introduce the Inquisition into Portugal. He </a:t>
            </a:r>
            <a:r>
              <a:rPr lang="en-GB" dirty="0" smtClean="0"/>
              <a:t>had also </a:t>
            </a:r>
            <a:r>
              <a:rPr lang="en-GB" dirty="0"/>
              <a:t>an urgent need to procure sufficient financial backing – which the </a:t>
            </a:r>
            <a:r>
              <a:rPr lang="en-GB" dirty="0" smtClean="0"/>
              <a:t>Crown then </a:t>
            </a:r>
            <a:r>
              <a:rPr lang="en-GB" dirty="0"/>
              <a:t>lacked – to meet the increasing cost of maintaining the empire. Since </a:t>
            </a:r>
            <a:r>
              <a:rPr lang="en-GB" dirty="0" smtClean="0"/>
              <a:t>many of </a:t>
            </a:r>
            <a:r>
              <a:rPr lang="en-GB" dirty="0"/>
              <a:t>the larger fortunes remained in the hands of the Jews and the ‘</a:t>
            </a:r>
            <a:r>
              <a:rPr lang="en-GB" dirty="0" smtClean="0"/>
              <a:t>New’ Christians</a:t>
            </a:r>
            <a:r>
              <a:rPr lang="en-GB" dirty="0"/>
              <a:t>, these might be confiscated to the Crown’s advantage, under </a:t>
            </a:r>
            <a:r>
              <a:rPr lang="en-GB" dirty="0" smtClean="0"/>
              <a:t>papal decrees </a:t>
            </a:r>
            <a:r>
              <a:rPr lang="en-GB" dirty="0"/>
              <a:t>to root out heresy.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p.51)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4000795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Counter-Reformation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In 1547, with the intention of purging impurities and possible </a:t>
            </a:r>
            <a:r>
              <a:rPr lang="en-GB" dirty="0" smtClean="0"/>
              <a:t>heretical contamination</a:t>
            </a:r>
            <a:r>
              <a:rPr lang="en-GB" dirty="0"/>
              <a:t>, the king instigated a drastic reform of the university, founded </a:t>
            </a:r>
            <a:r>
              <a:rPr lang="en-GB" dirty="0" smtClean="0"/>
              <a:t>in Lisbon </a:t>
            </a:r>
            <a:r>
              <a:rPr lang="en-GB" dirty="0"/>
              <a:t>during the reign of Dom Fernando but by then in sad decline. </a:t>
            </a:r>
            <a:r>
              <a:rPr lang="en-GB" dirty="0" smtClean="0"/>
              <a:t>He conceived </a:t>
            </a:r>
            <a:r>
              <a:rPr lang="en-GB" dirty="0"/>
              <a:t>a project for transforming it into a major centre of learning which </a:t>
            </a:r>
            <a:r>
              <a:rPr lang="en-GB" dirty="0" smtClean="0"/>
              <a:t>by the </a:t>
            </a:r>
            <a:r>
              <a:rPr lang="en-GB" dirty="0"/>
              <a:t>quality of its teaching would rank among the foremost in Europe; with </a:t>
            </a:r>
            <a:r>
              <a:rPr lang="en-GB" dirty="0" smtClean="0"/>
              <a:t>this end </a:t>
            </a:r>
            <a:r>
              <a:rPr lang="en-GB" dirty="0"/>
              <a:t>in view its seat was transferred to Coimbra, where it settled </a:t>
            </a:r>
            <a:r>
              <a:rPr lang="en-GB" dirty="0" smtClean="0"/>
              <a:t>permanently. Professors </a:t>
            </a:r>
            <a:r>
              <a:rPr lang="en-GB" dirty="0"/>
              <a:t>in the fields of theology, law and canon law, medicine, </a:t>
            </a:r>
            <a:r>
              <a:rPr lang="en-GB" dirty="0" smtClean="0"/>
              <a:t>classical learning </a:t>
            </a:r>
            <a:r>
              <a:rPr lang="en-GB" dirty="0"/>
              <a:t>and the humanities, were invited to teach there.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p.52)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647685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Dom </a:t>
            </a:r>
            <a:r>
              <a:rPr lang="en-GB" sz="3200" b="1" dirty="0" err="1"/>
              <a:t>Sebastião</a:t>
            </a:r>
            <a:r>
              <a:rPr lang="en-GB" sz="3200" b="1" dirty="0"/>
              <a:t>, ‘The Desired</a:t>
            </a:r>
            <a:r>
              <a:rPr lang="en-GB" sz="3200" b="1" dirty="0" smtClean="0"/>
              <a:t>’</a:t>
            </a:r>
            <a:endParaRPr lang="en-GB" sz="3200" b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On Dom </a:t>
            </a:r>
            <a:r>
              <a:rPr lang="en-GB" dirty="0" err="1"/>
              <a:t>João</a:t>
            </a:r>
            <a:r>
              <a:rPr lang="en-GB" dirty="0"/>
              <a:t> III’s death in 1557, his grandson, Dom </a:t>
            </a:r>
            <a:r>
              <a:rPr lang="en-GB" dirty="0" err="1"/>
              <a:t>Sebastião</a:t>
            </a:r>
            <a:r>
              <a:rPr lang="en-GB" dirty="0"/>
              <a:t>, aged </a:t>
            </a:r>
            <a:r>
              <a:rPr lang="en-GB" dirty="0" smtClean="0"/>
              <a:t>three, inherited </a:t>
            </a:r>
            <a:r>
              <a:rPr lang="en-GB" dirty="0"/>
              <a:t>the throne, for his father, the </a:t>
            </a:r>
            <a:r>
              <a:rPr lang="en-GB" dirty="0" err="1"/>
              <a:t>Infante</a:t>
            </a:r>
            <a:r>
              <a:rPr lang="en-GB" dirty="0"/>
              <a:t> </a:t>
            </a:r>
            <a:r>
              <a:rPr lang="en-GB" dirty="0" err="1"/>
              <a:t>João</a:t>
            </a:r>
            <a:r>
              <a:rPr lang="en-GB" dirty="0"/>
              <a:t>, had predeceased him by </a:t>
            </a:r>
            <a:r>
              <a:rPr lang="en-GB" dirty="0" smtClean="0"/>
              <a:t>a few </a:t>
            </a:r>
            <a:r>
              <a:rPr lang="en-GB" dirty="0"/>
              <a:t>weeks. The Portuguese had awaited the child’s birth with some anxiety, </a:t>
            </a:r>
            <a:r>
              <a:rPr lang="en-GB" dirty="0" smtClean="0"/>
              <a:t>for he </a:t>
            </a:r>
            <a:r>
              <a:rPr lang="en-GB" dirty="0"/>
              <a:t>was the king’s only grandson, and the one hope of continuity for the House </a:t>
            </a:r>
            <a:r>
              <a:rPr lang="en-GB" dirty="0" smtClean="0"/>
              <a:t>of Avis</a:t>
            </a:r>
            <a:r>
              <a:rPr lang="en-GB" dirty="0"/>
              <a:t>. He was referred to as ‘O </a:t>
            </a:r>
            <a:r>
              <a:rPr lang="en-GB" dirty="0" err="1"/>
              <a:t>Desejado</a:t>
            </a:r>
            <a:r>
              <a:rPr lang="en-GB" dirty="0"/>
              <a:t>’ (The Desired) even before his </a:t>
            </a:r>
            <a:r>
              <a:rPr lang="en-GB" dirty="0" smtClean="0"/>
              <a:t>birth; and </a:t>
            </a:r>
            <a:r>
              <a:rPr lang="en-GB" dirty="0"/>
              <a:t>after his death he was also known as ‘The Regretted’.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p.52)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12118187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47665" y="398353"/>
            <a:ext cx="9958812" cy="1457606"/>
          </a:xfrm>
        </p:spPr>
        <p:txBody>
          <a:bodyPr>
            <a:normAutofit/>
          </a:bodyPr>
          <a:lstStyle/>
          <a:p>
            <a:r>
              <a:rPr lang="en-GB" sz="3200" b="1" dirty="0"/>
              <a:t>The Spanish domination: 1580–1640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1622" y="1367073"/>
            <a:ext cx="10344717" cy="5160476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“</a:t>
            </a:r>
            <a:r>
              <a:rPr lang="en-GB" dirty="0"/>
              <a:t>’ The ‘</a:t>
            </a:r>
            <a:r>
              <a:rPr lang="en-GB" dirty="0" err="1"/>
              <a:t>Domínio</a:t>
            </a:r>
            <a:r>
              <a:rPr lang="en-GB" dirty="0"/>
              <a:t> </a:t>
            </a:r>
            <a:r>
              <a:rPr lang="en-GB" dirty="0" err="1"/>
              <a:t>filipino</a:t>
            </a:r>
            <a:r>
              <a:rPr lang="en-GB" dirty="0"/>
              <a:t>’ is the name given to the sixty-year period during which the</a:t>
            </a:r>
          </a:p>
          <a:p>
            <a:pPr marL="0" indent="0">
              <a:buNone/>
            </a:pPr>
            <a:r>
              <a:rPr lang="en-GB" dirty="0"/>
              <a:t>country was ruled by the Philips II, III and IV of Spain under the dual monarchy.</a:t>
            </a:r>
          </a:p>
          <a:p>
            <a:pPr marL="0" indent="0">
              <a:buNone/>
            </a:pPr>
            <a:r>
              <a:rPr lang="en-GB" dirty="0"/>
              <a:t>Many Portuguese refer to these decades as the ‘Spanish Captivity’.</a:t>
            </a:r>
          </a:p>
          <a:p>
            <a:pPr marL="0" indent="0">
              <a:buNone/>
            </a:pPr>
            <a:r>
              <a:rPr lang="en-GB" dirty="0"/>
              <a:t>The first Philip had assured the assembly at </a:t>
            </a:r>
            <a:r>
              <a:rPr lang="en-GB" dirty="0" err="1"/>
              <a:t>Tomar</a:t>
            </a:r>
            <a:r>
              <a:rPr lang="en-GB" dirty="0"/>
              <a:t> that he would respect the</a:t>
            </a:r>
          </a:p>
          <a:p>
            <a:pPr marL="0" indent="0">
              <a:buNone/>
            </a:pPr>
            <a:r>
              <a:rPr lang="en-GB" dirty="0"/>
              <a:t>following principles: that only the Portuguese Cortes would make laws for</a:t>
            </a:r>
          </a:p>
          <a:p>
            <a:pPr marL="0" indent="0">
              <a:buNone/>
            </a:pPr>
            <a:r>
              <a:rPr lang="en-GB" dirty="0"/>
              <a:t>Portugal; that both the language and the currency would remain unchanged;</a:t>
            </a:r>
          </a:p>
          <a:p>
            <a:pPr marL="0" indent="0">
              <a:buNone/>
            </a:pPr>
            <a:r>
              <a:rPr lang="en-GB" dirty="0"/>
              <a:t>that the administrators would be Portuguese (and Portuguese might also be</a:t>
            </a:r>
          </a:p>
          <a:p>
            <a:pPr marL="0" indent="0">
              <a:buNone/>
            </a:pPr>
            <a:r>
              <a:rPr lang="en-GB" dirty="0"/>
              <a:t>appointed to official positions in Spain); and that the African and Indian trade</a:t>
            </a:r>
          </a:p>
          <a:p>
            <a:pPr marL="0" indent="0">
              <a:buNone/>
            </a:pPr>
            <a:r>
              <a:rPr lang="en-GB" dirty="0"/>
              <a:t>would remain entirely in Portuguese hands. These conditions ensured a wide</a:t>
            </a:r>
          </a:p>
          <a:p>
            <a:pPr marL="0" indent="0">
              <a:buNone/>
            </a:pPr>
            <a:r>
              <a:rPr lang="en-GB" dirty="0"/>
              <a:t>margin of autonomy and, in fact, were respected by the Spaniards for several</a:t>
            </a:r>
          </a:p>
          <a:p>
            <a:pPr marL="0" indent="0">
              <a:buNone/>
            </a:pPr>
            <a:r>
              <a:rPr lang="en-GB" dirty="0"/>
              <a:t>years; later, they were eroded and </a:t>
            </a:r>
            <a:r>
              <a:rPr lang="en-GB" dirty="0" smtClean="0"/>
              <a:t>violated.</a:t>
            </a:r>
            <a:r>
              <a:rPr lang="pt-PT" dirty="0" smtClean="0"/>
              <a:t>”</a:t>
            </a:r>
          </a:p>
          <a:p>
            <a:pPr marL="0" indent="0" algn="r">
              <a:buNone/>
            </a:pPr>
            <a:r>
              <a:rPr lang="pt-PT" dirty="0" smtClean="0"/>
              <a:t> </a:t>
            </a:r>
            <a:r>
              <a:rPr lang="pt-PT" b="1" dirty="0" smtClean="0"/>
              <a:t>(Saraiva, 1997, p.54)</a:t>
            </a:r>
          </a:p>
          <a:p>
            <a:pPr marL="0" indent="0" algn="just">
              <a:buNone/>
            </a:pPr>
            <a:endParaRPr lang="pt-PT" dirty="0" smtClean="0"/>
          </a:p>
          <a:p>
            <a:pPr marL="0" indent="0" algn="just">
              <a:buNone/>
            </a:pPr>
            <a:endParaRPr lang="pt-PT" dirty="0"/>
          </a:p>
          <a:p>
            <a:pPr marL="0" indent="0" algn="just">
              <a:buNone/>
            </a:pPr>
            <a:endParaRPr lang="pt-PT" dirty="0" smtClean="0"/>
          </a:p>
        </p:txBody>
      </p:sp>
    </p:spTree>
    <p:extLst>
      <p:ext uri="{BB962C8B-B14F-4D97-AF65-F5344CB8AC3E}">
        <p14:creationId xmlns:p14="http://schemas.microsoft.com/office/powerpoint/2010/main" val="26279677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865</Words>
  <Application>Microsoft Office PowerPoint</Application>
  <PresentationFormat>Widescreen</PresentationFormat>
  <Paragraphs>70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do Office</vt:lpstr>
      <vt:lpstr>ISP 419 PORTEKIZ TARIHI  HISTÓRIA DE PORTUGAL </vt:lpstr>
      <vt:lpstr>SUMÁRIO: </vt:lpstr>
      <vt:lpstr>The reign of Dom João III</vt:lpstr>
      <vt:lpstr>The reign of Dom João III</vt:lpstr>
      <vt:lpstr>The Counter-Reformation</vt:lpstr>
      <vt:lpstr>The Counter-Reformation</vt:lpstr>
      <vt:lpstr>Dom Sebastião, ‘The Desired’</vt:lpstr>
      <vt:lpstr>The Spanish domination: 1580–1640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ISP 419 PORTEKIZ TARIHI  HISTÓRIA DE PORTUGAL</dc:title>
  <dc:creator>jdmr33@gmail.com</dc:creator>
  <cp:lastModifiedBy>jdmr33@gmail.com</cp:lastModifiedBy>
  <cp:revision>12</cp:revision>
  <dcterms:created xsi:type="dcterms:W3CDTF">2018-11-18T11:57:52Z</dcterms:created>
  <dcterms:modified xsi:type="dcterms:W3CDTF">2018-11-18T14:08:05Z</dcterms:modified>
</cp:coreProperties>
</file>