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2" r:id="rId12"/>
    <p:sldId id="291" r:id="rId13"/>
    <p:sldId id="293" r:id="rId14"/>
    <p:sldId id="294" r:id="rId15"/>
    <p:sldId id="29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6420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2611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93137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7406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0673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7193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3376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1866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2349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39719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70314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2B866C-3F31-4611-802A-DA540B815630}" type="slidenum">
              <a:rPr lang="en-US" altLang="tr-TR"/>
              <a:pPr/>
              <a:t>11</a:t>
            </a:fld>
            <a:endParaRPr lang="en-US" altLang="tr-TR"/>
          </a:p>
        </p:txBody>
      </p:sp>
      <p:sp>
        <p:nvSpPr>
          <p:cNvPr id="89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14712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BLM101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11: C File Processing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Sequential Access Files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To read from a sequential access file, you need to create a FILE pointer and link it to an existing file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Function fscanf is used from the file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File position pointer is an important concept here.</a:t>
            </a:r>
            <a:r>
              <a:rPr lang="tr-TR" b="1" dirty="0">
                <a:solidFill>
                  <a:srgbClr val="3E3D2D"/>
                </a:solidFill>
              </a:rPr>
              <a:t> </a:t>
            </a:r>
            <a:r>
              <a:rPr lang="tr-TR" b="1" dirty="0" smtClean="0">
                <a:solidFill>
                  <a:srgbClr val="3E3D2D"/>
                </a:solidFill>
              </a:rPr>
              <a:t>It indicates number of next byte to be read/written.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Function rewind takes a FILE pointer as an argument and reposition the file position pointer to beginning of file.</a:t>
            </a:r>
          </a:p>
        </p:txBody>
      </p:sp>
    </p:spTree>
    <p:extLst>
      <p:ext uri="{BB962C8B-B14F-4D97-AF65-F5344CB8AC3E}">
        <p14:creationId xmlns:p14="http://schemas.microsoft.com/office/powerpoint/2010/main" val="287618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AF7472-8275-4138-9C1E-FD4C579A884E}" type="slidenum">
              <a:rPr lang="en-US" altLang="tr-TR"/>
              <a:pPr/>
              <a:t>11</a:t>
            </a:fld>
            <a:endParaRPr lang="en-US" altLang="tr-TR"/>
          </a:p>
        </p:txBody>
      </p:sp>
      <p:graphicFrame>
        <p:nvGraphicFramePr>
          <p:cNvPr id="8376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7754540"/>
              </p:ext>
            </p:extLst>
          </p:nvPr>
        </p:nvGraphicFramePr>
        <p:xfrm>
          <a:off x="1219200" y="1381125"/>
          <a:ext cx="7061200" cy="466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39" name="Document" r:id="rId4" imgW="7062810" imgH="4669078" progId="Word.Document.8">
                  <p:embed/>
                </p:oleObj>
              </mc:Choice>
              <mc:Fallback>
                <p:oleObj name="Document" r:id="rId4" imgW="7062810" imgH="466907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381125"/>
                        <a:ext cx="7061200" cy="466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7635" name="Rectangle 3"/>
          <p:cNvSpPr>
            <a:spLocks noChangeArrowheads="1"/>
          </p:cNvSpPr>
          <p:nvPr/>
        </p:nvSpPr>
        <p:spPr bwMode="auto">
          <a:xfrm>
            <a:off x="7086600" y="152400"/>
            <a:ext cx="205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Aft>
                <a:spcPct val="0"/>
              </a:spcAft>
              <a:defRPr sz="2000" u="sng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spcAft>
                <a:spcPct val="0"/>
              </a:spcAft>
              <a:defRPr sz="2000" u="sng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spcAft>
                <a:spcPct val="0"/>
              </a:spcAft>
              <a:defRPr sz="2000" u="sng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spcAft>
                <a:spcPct val="0"/>
              </a:spcAft>
              <a:defRPr sz="2000" u="sng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spcAft>
                <a:spcPct val="0"/>
              </a:spcAft>
              <a:defRPr sz="2000" u="sng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</a:pPr>
            <a:r>
              <a:rPr lang="en-US" altLang="tr-TR"/>
              <a:t>Outline</a:t>
            </a:r>
          </a:p>
        </p:txBody>
      </p:sp>
      <p:sp>
        <p:nvSpPr>
          <p:cNvPr id="837636" name="Rectangle 4"/>
          <p:cNvSpPr>
            <a:spLocks noChangeArrowheads="1"/>
          </p:cNvSpPr>
          <p:nvPr/>
        </p:nvSpPr>
        <p:spPr bwMode="auto">
          <a:xfrm>
            <a:off x="7162800" y="1068388"/>
            <a:ext cx="1828800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spcAft>
                <a:spcPts val="1600"/>
              </a:spcAft>
              <a:defRPr sz="1200" b="1">
                <a:solidFill>
                  <a:schemeClr val="tx1"/>
                </a:solidFill>
                <a:latin typeface="Lucida Console" panose="020B0609040504020204" pitchFamily="49" charset="0"/>
              </a:defRPr>
            </a:lvl1pPr>
            <a:lvl2pPr marL="114300">
              <a:spcBef>
                <a:spcPct val="2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463550">
              <a:spcBef>
                <a:spcPct val="2000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682625">
              <a:spcBef>
                <a:spcPct val="2000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863600">
              <a:spcBef>
                <a:spcPct val="2000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320800" fontAlgn="base">
              <a:spcBef>
                <a:spcPct val="2000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778000" fontAlgn="base">
              <a:spcBef>
                <a:spcPct val="2000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235200" fontAlgn="base">
              <a:spcBef>
                <a:spcPct val="2000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692400" fontAlgn="base">
              <a:spcBef>
                <a:spcPct val="2000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Tx/>
            </a:pPr>
            <a:r>
              <a:rPr lang="en-US" altLang="tr-TR" sz="1400"/>
              <a:t>fig11_07.c</a:t>
            </a:r>
          </a:p>
          <a:p>
            <a:pPr>
              <a:buClrTx/>
            </a:pPr>
            <a:r>
              <a:rPr lang="en-US" altLang="tr-TR" sz="1600" b="0">
                <a:latin typeface="Times New Roman" panose="02020603050405020304" pitchFamily="18" charset="0"/>
              </a:rPr>
              <a:t>(1 of 2 )</a:t>
            </a:r>
          </a:p>
        </p:txBody>
      </p:sp>
      <p:sp>
        <p:nvSpPr>
          <p:cNvPr id="837637" name="Text Box 5"/>
          <p:cNvSpPr txBox="1">
            <a:spLocks noChangeArrowheads="1"/>
          </p:cNvSpPr>
          <p:nvPr/>
        </p:nvSpPr>
        <p:spPr bwMode="auto">
          <a:xfrm>
            <a:off x="5334000" y="3124200"/>
            <a:ext cx="3581400" cy="590550"/>
          </a:xfrm>
          <a:prstGeom prst="rect">
            <a:avLst/>
          </a:prstGeom>
          <a:solidFill>
            <a:srgbClr val="F0F7F7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spcAft>
                <a:spcPct val="25000"/>
              </a:spcAft>
            </a:pPr>
            <a:r>
              <a:rPr lang="en-US" altLang="tr-TR" b="1">
                <a:latin typeface="Courier New" panose="02070309020205020404" pitchFamily="49" charset="0"/>
                <a:ea typeface="Times New Roman" panose="02020603050405020304" pitchFamily="18" charset="0"/>
                <a:cs typeface="AGaramond" pitchFamily="18" charset="0"/>
              </a:rPr>
              <a:t>fopen</a:t>
            </a:r>
            <a:r>
              <a:rPr lang="en-US" altLang="tr-TR">
                <a:latin typeface="Times New Roman" panose="02020603050405020304" pitchFamily="18" charset="0"/>
                <a:ea typeface="Times New Roman" panose="02020603050405020304" pitchFamily="18" charset="0"/>
                <a:cs typeface="AGaramond" pitchFamily="18" charset="0"/>
              </a:rPr>
              <a:t> function opens a file; </a:t>
            </a:r>
            <a:r>
              <a:rPr lang="en-US" altLang="tr-TR" b="1">
                <a:latin typeface="Courier New" panose="02070309020205020404" pitchFamily="49" charset="0"/>
                <a:ea typeface="Times New Roman" panose="02020603050405020304" pitchFamily="18" charset="0"/>
                <a:cs typeface="AGaramond" pitchFamily="18" charset="0"/>
              </a:rPr>
              <a:t>r</a:t>
            </a:r>
            <a:r>
              <a:rPr lang="en-US" altLang="tr-TR">
                <a:latin typeface="Times New Roman" panose="02020603050405020304" pitchFamily="18" charset="0"/>
                <a:ea typeface="Times New Roman" panose="02020603050405020304" pitchFamily="18" charset="0"/>
                <a:cs typeface="AGaramond" pitchFamily="18" charset="0"/>
              </a:rPr>
              <a:t> argument means the file is opened for reading</a:t>
            </a:r>
          </a:p>
        </p:txBody>
      </p:sp>
      <p:sp>
        <p:nvSpPr>
          <p:cNvPr id="837638" name="Line 6"/>
          <p:cNvSpPr>
            <a:spLocks noChangeShapeType="1"/>
          </p:cNvSpPr>
          <p:nvPr/>
        </p:nvSpPr>
        <p:spPr bwMode="auto">
          <a:xfrm flipH="1" flipV="1">
            <a:off x="3810000" y="3048000"/>
            <a:ext cx="1524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tr-TR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47656" y="533400"/>
            <a:ext cx="7024744" cy="6858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2400" b="1" smtClean="0"/>
              <a:t>Sequential Access Files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45624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76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Sequential Access Files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1870567"/>
              </p:ext>
            </p:extLst>
          </p:nvPr>
        </p:nvGraphicFramePr>
        <p:xfrm>
          <a:off x="1118496" y="1517812"/>
          <a:ext cx="7061200" cy="410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3" name="Document" r:id="rId4" imgW="7062810" imgH="4104700" progId="Word.Document.8">
                  <p:embed/>
                </p:oleObj>
              </mc:Choice>
              <mc:Fallback>
                <p:oleObj name="Document" r:id="rId4" imgW="7062810" imgH="41047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8496" y="1517812"/>
                        <a:ext cx="7061200" cy="410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097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Random Access Files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Individual records can be accessed without searching through other records.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Instant access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Data can be recorded without destroying other data.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Implemented using fixed length records.</a:t>
            </a:r>
          </a:p>
        </p:txBody>
      </p:sp>
    </p:spTree>
    <p:extLst>
      <p:ext uri="{BB962C8B-B14F-4D97-AF65-F5344CB8AC3E}">
        <p14:creationId xmlns:p14="http://schemas.microsoft.com/office/powerpoint/2010/main" val="229113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Random Access Files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Data in random access files is unformatted.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Not human readable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All data of the same type uses the same amount of memory.</a:t>
            </a:r>
          </a:p>
        </p:txBody>
      </p:sp>
    </p:spTree>
    <p:extLst>
      <p:ext uri="{BB962C8B-B14F-4D97-AF65-F5344CB8AC3E}">
        <p14:creationId xmlns:p14="http://schemas.microsoft.com/office/powerpoint/2010/main" val="160905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Random Access Files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51816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Unformatted I/O functions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f</a:t>
            </a:r>
            <a:r>
              <a:rPr lang="tr-TR" b="1" dirty="0" smtClean="0">
                <a:solidFill>
                  <a:srgbClr val="3E3D2D"/>
                </a:solidFill>
              </a:rPr>
              <a:t>write</a:t>
            </a:r>
          </a:p>
          <a:p>
            <a:pPr lvl="2"/>
            <a:r>
              <a:rPr lang="en-US" altLang="tr-TR" sz="2200" b="1" dirty="0" err="1">
                <a:solidFill>
                  <a:srgbClr val="3E3D2D"/>
                </a:solidFill>
              </a:rPr>
              <a:t>fwrite</a:t>
            </a:r>
            <a:r>
              <a:rPr lang="en-US" altLang="tr-TR" sz="2200" b="1" dirty="0">
                <a:solidFill>
                  <a:srgbClr val="3E3D2D"/>
                </a:solidFill>
              </a:rPr>
              <a:t>( &amp;</a:t>
            </a:r>
            <a:r>
              <a:rPr lang="en-US" altLang="tr-TR" sz="2200" b="1" dirty="0" err="1">
                <a:solidFill>
                  <a:srgbClr val="3E3D2D"/>
                </a:solidFill>
              </a:rPr>
              <a:t>myObject</a:t>
            </a:r>
            <a:r>
              <a:rPr lang="en-US" altLang="tr-TR" sz="2200" b="1" dirty="0">
                <a:solidFill>
                  <a:srgbClr val="3E3D2D"/>
                </a:solidFill>
              </a:rPr>
              <a:t>, </a:t>
            </a:r>
            <a:r>
              <a:rPr lang="en-US" altLang="tr-TR" sz="2200" b="1" dirty="0" err="1">
                <a:solidFill>
                  <a:srgbClr val="3E3D2D"/>
                </a:solidFill>
              </a:rPr>
              <a:t>sizeof</a:t>
            </a:r>
            <a:r>
              <a:rPr lang="en-US" altLang="tr-TR" sz="2200" b="1" dirty="0">
                <a:solidFill>
                  <a:srgbClr val="3E3D2D"/>
                </a:solidFill>
              </a:rPr>
              <a:t> (</a:t>
            </a:r>
            <a:r>
              <a:rPr lang="en-US" altLang="tr-TR" sz="2200" b="1" dirty="0" err="1">
                <a:solidFill>
                  <a:srgbClr val="3E3D2D"/>
                </a:solidFill>
              </a:rPr>
              <a:t>struct</a:t>
            </a:r>
            <a:r>
              <a:rPr lang="en-US" altLang="tr-TR" sz="2200" b="1" dirty="0">
                <a:solidFill>
                  <a:srgbClr val="3E3D2D"/>
                </a:solidFill>
              </a:rPr>
              <a:t> </a:t>
            </a:r>
            <a:r>
              <a:rPr lang="en-US" altLang="tr-TR" sz="2200" b="1" dirty="0" err="1">
                <a:solidFill>
                  <a:srgbClr val="3E3D2D"/>
                </a:solidFill>
              </a:rPr>
              <a:t>myStruct</a:t>
            </a:r>
            <a:r>
              <a:rPr lang="en-US" altLang="tr-TR" sz="2200" b="1" dirty="0">
                <a:solidFill>
                  <a:srgbClr val="3E3D2D"/>
                </a:solidFill>
              </a:rPr>
              <a:t>), 1, </a:t>
            </a:r>
            <a:r>
              <a:rPr lang="en-US" altLang="tr-TR" sz="2200" b="1" dirty="0" err="1">
                <a:solidFill>
                  <a:srgbClr val="3E3D2D"/>
                </a:solidFill>
              </a:rPr>
              <a:t>myPtr</a:t>
            </a:r>
            <a:r>
              <a:rPr lang="en-US" altLang="tr-TR" sz="2200" b="1" dirty="0">
                <a:solidFill>
                  <a:srgbClr val="3E3D2D"/>
                </a:solidFill>
              </a:rPr>
              <a:t> );</a:t>
            </a:r>
            <a:endParaRPr lang="tr-TR" sz="2200" b="1" dirty="0">
              <a:solidFill>
                <a:srgbClr val="3E3D2D"/>
              </a:solidFill>
            </a:endParaRP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fread</a:t>
            </a:r>
          </a:p>
          <a:p>
            <a:pPr lvl="2"/>
            <a:r>
              <a:rPr lang="en-US" altLang="tr-TR" sz="2200" b="1" dirty="0" err="1">
                <a:solidFill>
                  <a:srgbClr val="3E3D2D"/>
                </a:solidFill>
              </a:rPr>
              <a:t>fread</a:t>
            </a:r>
            <a:r>
              <a:rPr lang="en-US" altLang="tr-TR" sz="2200" b="1" dirty="0">
                <a:solidFill>
                  <a:srgbClr val="3E3D2D"/>
                </a:solidFill>
              </a:rPr>
              <a:t>( &amp;client, </a:t>
            </a:r>
            <a:r>
              <a:rPr lang="en-US" altLang="tr-TR" sz="2200" b="1" dirty="0" err="1">
                <a:solidFill>
                  <a:srgbClr val="3E3D2D"/>
                </a:solidFill>
              </a:rPr>
              <a:t>sizeof</a:t>
            </a:r>
            <a:r>
              <a:rPr lang="en-US" altLang="tr-TR" sz="2200" b="1" dirty="0">
                <a:solidFill>
                  <a:srgbClr val="3E3D2D"/>
                </a:solidFill>
              </a:rPr>
              <a:t> (</a:t>
            </a:r>
            <a:r>
              <a:rPr lang="en-US" altLang="tr-TR" sz="2200" b="1" dirty="0" err="1">
                <a:solidFill>
                  <a:srgbClr val="3E3D2D"/>
                </a:solidFill>
              </a:rPr>
              <a:t>struct</a:t>
            </a:r>
            <a:r>
              <a:rPr lang="en-US" altLang="tr-TR" sz="2200" b="1" dirty="0">
                <a:solidFill>
                  <a:srgbClr val="3E3D2D"/>
                </a:solidFill>
              </a:rPr>
              <a:t> </a:t>
            </a:r>
            <a:r>
              <a:rPr lang="en-US" altLang="tr-TR" sz="2200" b="1" dirty="0" err="1">
                <a:solidFill>
                  <a:srgbClr val="3E3D2D"/>
                </a:solidFill>
              </a:rPr>
              <a:t>clientData</a:t>
            </a:r>
            <a:r>
              <a:rPr lang="en-US" altLang="tr-TR" sz="2200" b="1" dirty="0">
                <a:solidFill>
                  <a:srgbClr val="3E3D2D"/>
                </a:solidFill>
              </a:rPr>
              <a:t>), 1, </a:t>
            </a:r>
            <a:r>
              <a:rPr lang="en-US" altLang="tr-TR" sz="2200" b="1" dirty="0" err="1">
                <a:solidFill>
                  <a:srgbClr val="3E3D2D"/>
                </a:solidFill>
              </a:rPr>
              <a:t>myPtr</a:t>
            </a:r>
            <a:r>
              <a:rPr lang="en-US" altLang="tr-TR" sz="2200" b="1" dirty="0">
                <a:solidFill>
                  <a:srgbClr val="3E3D2D"/>
                </a:solidFill>
              </a:rPr>
              <a:t> );</a:t>
            </a:r>
            <a:endParaRPr lang="tr-TR" sz="2200" b="1" dirty="0">
              <a:solidFill>
                <a:srgbClr val="3E3D2D"/>
              </a:solidFill>
            </a:endParaRP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fseek</a:t>
            </a:r>
          </a:p>
          <a:p>
            <a:pPr lvl="2"/>
            <a:r>
              <a:rPr lang="en-US" altLang="tr-TR" sz="2200" b="1" dirty="0">
                <a:solidFill>
                  <a:srgbClr val="3E3D2D"/>
                </a:solidFill>
              </a:rPr>
              <a:t>Sets file position pointer to a specific position</a:t>
            </a:r>
          </a:p>
          <a:p>
            <a:pPr lvl="2"/>
            <a:r>
              <a:rPr lang="en-US" altLang="tr-TR" sz="2200" b="1" dirty="0" err="1">
                <a:solidFill>
                  <a:srgbClr val="3E3D2D"/>
                </a:solidFill>
              </a:rPr>
              <a:t>fseek</a:t>
            </a:r>
            <a:r>
              <a:rPr lang="en-US" altLang="tr-TR" sz="2200" b="1" dirty="0">
                <a:solidFill>
                  <a:srgbClr val="3E3D2D"/>
                </a:solidFill>
              </a:rPr>
              <a:t>( pointer, offset, </a:t>
            </a:r>
            <a:r>
              <a:rPr lang="en-US" altLang="tr-TR" sz="2200" b="1" dirty="0" err="1">
                <a:solidFill>
                  <a:srgbClr val="3E3D2D"/>
                </a:solidFill>
              </a:rPr>
              <a:t>symbolic_constant</a:t>
            </a:r>
            <a:r>
              <a:rPr lang="en-US" altLang="tr-TR" sz="2200" b="1" dirty="0">
                <a:solidFill>
                  <a:srgbClr val="3E3D2D"/>
                </a:solidFill>
              </a:rPr>
              <a:t> );</a:t>
            </a:r>
          </a:p>
          <a:p>
            <a:pPr marL="685800" lvl="2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72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Data Hierarchy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Files and Streams</a:t>
            </a:r>
            <a:endParaRPr lang="en-US" altLang="tr-TR" sz="1900" b="1" dirty="0">
              <a:solidFill>
                <a:srgbClr val="3E3D2D"/>
              </a:solidFill>
            </a:endParaRP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Sequential-Access Files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Random-Access Files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Data Hierarchy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Bit 0 or 1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Byte 8 bits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Used to store a character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Field</a:t>
            </a:r>
            <a:r>
              <a:rPr lang="tr-TR" b="1" dirty="0">
                <a:solidFill>
                  <a:srgbClr val="3E3D2D"/>
                </a:solidFill>
              </a:rPr>
              <a:t> </a:t>
            </a:r>
            <a:r>
              <a:rPr lang="tr-TR" b="1" dirty="0" smtClean="0">
                <a:solidFill>
                  <a:srgbClr val="3E3D2D"/>
                </a:solidFill>
              </a:rPr>
              <a:t>– Group of characters that has meaning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Record – Group of related fields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File – Group of related records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Database – Group of related files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Files and Streams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Each file can be considered as a sequence of bytes.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Files ends with end-of-file marker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When a file is opened, a pointer to a FILE structure returned.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 file pointers: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tdin, stdout, stderr</a:t>
            </a:r>
          </a:p>
        </p:txBody>
      </p:sp>
    </p:spTree>
    <p:extLst>
      <p:ext uri="{BB962C8B-B14F-4D97-AF65-F5344CB8AC3E}">
        <p14:creationId xmlns:p14="http://schemas.microsoft.com/office/powerpoint/2010/main" val="115771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Files and Streams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Read/Write functions in standard library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f</a:t>
            </a:r>
            <a:r>
              <a:rPr lang="tr-TR" b="1" dirty="0" smtClean="0">
                <a:solidFill>
                  <a:srgbClr val="3E3D2D"/>
                </a:solidFill>
              </a:rPr>
              <a:t>getc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Reads one character from a file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FILE pointer is given as an argument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fgetc(stdin) is same as getchar()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fputc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Writes one character to a file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FILE pointer and a character are given as an argument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fputc(‘a’, stdout) is same as putchar(‘a’) </a:t>
            </a:r>
          </a:p>
          <a:p>
            <a:pPr lvl="1"/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6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Files and Streams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Read/Write functions in standard library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f</a:t>
            </a:r>
            <a:r>
              <a:rPr lang="tr-TR" b="1" dirty="0" smtClean="0">
                <a:solidFill>
                  <a:srgbClr val="3E3D2D"/>
                </a:solidFill>
              </a:rPr>
              <a:t>gets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Reads a line from a file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f</a:t>
            </a:r>
            <a:r>
              <a:rPr lang="tr-TR" b="1" dirty="0" smtClean="0">
                <a:solidFill>
                  <a:srgbClr val="3E3D2D"/>
                </a:solidFill>
              </a:rPr>
              <a:t>puts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Writes a line to a file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fscanf/fprintf 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File processing equivalents of scanf and printf </a:t>
            </a:r>
          </a:p>
          <a:p>
            <a:pPr lvl="1"/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38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Sequential Access Files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 does not enforce a file structure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Programmer must specify the file structure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Creating a file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FILE *filePtr; creates a file pointer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filePtr = fopen</a:t>
            </a:r>
            <a:r>
              <a:rPr lang="en-US" altLang="tr-TR" b="1" dirty="0" smtClean="0">
                <a:solidFill>
                  <a:srgbClr val="3E3D2D"/>
                </a:solidFill>
              </a:rPr>
              <a:t>(“</a:t>
            </a:r>
            <a:r>
              <a:rPr lang="tr-TR" altLang="tr-TR" b="1" dirty="0" smtClean="0">
                <a:solidFill>
                  <a:srgbClr val="3E3D2D"/>
                </a:solidFill>
              </a:rPr>
              <a:t>students</a:t>
            </a:r>
            <a:r>
              <a:rPr lang="en-US" altLang="tr-TR" b="1" dirty="0" smtClean="0">
                <a:solidFill>
                  <a:srgbClr val="3E3D2D"/>
                </a:solidFill>
              </a:rPr>
              <a:t>.</a:t>
            </a:r>
            <a:r>
              <a:rPr lang="en-US" altLang="tr-TR" b="1" dirty="0" err="1" smtClean="0">
                <a:solidFill>
                  <a:srgbClr val="3E3D2D"/>
                </a:solidFill>
              </a:rPr>
              <a:t>dat</a:t>
            </a:r>
            <a:r>
              <a:rPr lang="en-US" altLang="tr-TR" b="1" dirty="0">
                <a:solidFill>
                  <a:srgbClr val="3E3D2D"/>
                </a:solidFill>
              </a:rPr>
              <a:t>", “w”);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fopen function returns a FILE pointer if the file is opened successfully otherwise it returns NULL</a:t>
            </a: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f</a:t>
            </a:r>
            <a:r>
              <a:rPr lang="tr-TR" b="1" dirty="0" smtClean="0">
                <a:solidFill>
                  <a:srgbClr val="3E3D2D"/>
                </a:solidFill>
              </a:rPr>
              <a:t>open function takes two arguments, file name and file open mode</a:t>
            </a:r>
            <a:endParaRPr lang="tr-TR" b="1" dirty="0">
              <a:solidFill>
                <a:srgbClr val="3E3D2D"/>
              </a:solidFill>
            </a:endParaRPr>
          </a:p>
          <a:p>
            <a:endParaRPr lang="tr-TR" b="1" dirty="0" smtClean="0">
              <a:solidFill>
                <a:srgbClr val="3E3D2D"/>
              </a:solidFill>
            </a:endParaRPr>
          </a:p>
          <a:p>
            <a:pPr lvl="1"/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27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Sequential Access Files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f</a:t>
            </a:r>
            <a:r>
              <a:rPr lang="tr-TR" b="1" dirty="0" smtClean="0">
                <a:solidFill>
                  <a:srgbClr val="3E3D2D"/>
                </a:solidFill>
              </a:rPr>
              <a:t>printf function is used to print to a file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It is like printf, it has only one difference; it takes additional first argument namely a FILE pointer</a:t>
            </a:r>
            <a:endParaRPr lang="tr-TR" b="1" dirty="0">
              <a:solidFill>
                <a:srgbClr val="3E3D2D"/>
              </a:solidFill>
            </a:endParaRPr>
          </a:p>
          <a:p>
            <a:r>
              <a:rPr lang="tr-TR" b="1" dirty="0">
                <a:solidFill>
                  <a:srgbClr val="3E3D2D"/>
                </a:solidFill>
              </a:rPr>
              <a:t>f</a:t>
            </a:r>
            <a:r>
              <a:rPr lang="tr-TR" b="1" dirty="0" smtClean="0">
                <a:solidFill>
                  <a:srgbClr val="3E3D2D"/>
                </a:solidFill>
              </a:rPr>
              <a:t>eof takes a FILE pointer as an argument and it returns true if the end of file indicator is set</a:t>
            </a:r>
          </a:p>
          <a:p>
            <a:r>
              <a:rPr lang="tr-TR" b="1" dirty="0">
                <a:solidFill>
                  <a:srgbClr val="3E3D2D"/>
                </a:solidFill>
              </a:rPr>
              <a:t>f</a:t>
            </a:r>
            <a:r>
              <a:rPr lang="tr-TR" b="1" dirty="0" smtClean="0">
                <a:solidFill>
                  <a:srgbClr val="3E3D2D"/>
                </a:solidFill>
              </a:rPr>
              <a:t>close takes a FILE pointer as an argument and closes the given file.</a:t>
            </a:r>
          </a:p>
        </p:txBody>
      </p:sp>
    </p:spTree>
    <p:extLst>
      <p:ext uri="{BB962C8B-B14F-4D97-AF65-F5344CB8AC3E}">
        <p14:creationId xmlns:p14="http://schemas.microsoft.com/office/powerpoint/2010/main" val="69198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Sequential Access Files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4112468167"/>
              </p:ext>
            </p:extLst>
          </p:nvPr>
        </p:nvGraphicFramePr>
        <p:xfrm>
          <a:off x="1212028" y="1481953"/>
          <a:ext cx="6096000" cy="455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6" name="Document" r:id="rId4" imgW="6091768" imgH="4556418" progId="Word.Document.8">
                  <p:embed/>
                </p:oleObj>
              </mc:Choice>
              <mc:Fallback>
                <p:oleObj name="Document" r:id="rId4" imgW="6091768" imgH="4556418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2028" y="1481953"/>
                        <a:ext cx="6096000" cy="455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494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10775</TotalTime>
  <Words>567</Words>
  <Application>Microsoft Office PowerPoint</Application>
  <PresentationFormat>On-screen Show (4:3)</PresentationFormat>
  <Paragraphs>112</Paragraphs>
  <Slides>15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AGaramond</vt:lpstr>
      <vt:lpstr>Arial</vt:lpstr>
      <vt:lpstr>Calibri</vt:lpstr>
      <vt:lpstr>Century Gothic</vt:lpstr>
      <vt:lpstr>Courier New</vt:lpstr>
      <vt:lpstr>Lucida Console</vt:lpstr>
      <vt:lpstr>Times New Roman</vt:lpstr>
      <vt:lpstr>Wingdings 2</vt:lpstr>
      <vt:lpstr>Austin</vt:lpstr>
      <vt:lpstr>Document</vt:lpstr>
      <vt:lpstr>BLM101</vt:lpstr>
      <vt:lpstr>Outline</vt:lpstr>
      <vt:lpstr>Data Hierarchy</vt:lpstr>
      <vt:lpstr>Files and Streams</vt:lpstr>
      <vt:lpstr>Files and Streams</vt:lpstr>
      <vt:lpstr>Files and Streams</vt:lpstr>
      <vt:lpstr>Sequential Access Files</vt:lpstr>
      <vt:lpstr>Sequential Access Files</vt:lpstr>
      <vt:lpstr>Sequential Access Files</vt:lpstr>
      <vt:lpstr>Sequential Access Files</vt:lpstr>
      <vt:lpstr>PowerPoint Presentation</vt:lpstr>
      <vt:lpstr>Sequential Access Files</vt:lpstr>
      <vt:lpstr>Random Access Files</vt:lpstr>
      <vt:lpstr>Random Access Files</vt:lpstr>
      <vt:lpstr>Random Access Files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568</cp:revision>
  <dcterms:created xsi:type="dcterms:W3CDTF">2006-08-16T00:00:00Z</dcterms:created>
  <dcterms:modified xsi:type="dcterms:W3CDTF">2019-12-04T03:29:29Z</dcterms:modified>
</cp:coreProperties>
</file>