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A2CDD5D-E959-4921-9397-786B763E25B6}">
          <p14:sldIdLst>
            <p14:sldId id="256"/>
            <p14:sldId id="257"/>
            <p14:sldId id="258"/>
            <p14:sldId id="260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20.12.2018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20.12.2018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20.12.2018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20.12.2018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20.12.2018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20.12.2018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20.12.2018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20.12.2018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20.12.2018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20.12.2018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20.12.2018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20.12.2018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20.12.2018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1. konu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400" dirty="0">
                <a:latin typeface="Bell MT" pitchFamily="18" charset="0"/>
                <a:cs typeface="Andalus" pitchFamily="18" charset="-78"/>
              </a:rPr>
              <a:t>Kısa bir Sosyal Antropoloji Tarihi</a:t>
            </a:r>
          </a:p>
          <a:p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1. hafta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dirty="0">
                <a:latin typeface="Bell MT" pitchFamily="18" charset="0"/>
              </a:rPr>
              <a:t>Antropoloji, insan bilimin köklerini, iki noktada aramak adettendir.</a:t>
            </a:r>
          </a:p>
          <a:p>
            <a:r>
              <a:rPr lang="tr-TR" sz="2400" dirty="0">
                <a:latin typeface="Bell MT" pitchFamily="18" charset="0"/>
              </a:rPr>
              <a:t>Birincisi, siyasi-tarihi bir okumayla Batı dışında kalan topluluklarla Batının farklı kanallardan temasına ve en önemlisi </a:t>
            </a:r>
            <a:r>
              <a:rPr lang="tr-TR" sz="2400" dirty="0" err="1">
                <a:latin typeface="Bell MT" pitchFamily="18" charset="0"/>
              </a:rPr>
              <a:t>kolonyalizm</a:t>
            </a:r>
            <a:r>
              <a:rPr lang="tr-TR" sz="2400" dirty="0">
                <a:latin typeface="Bell MT" pitchFamily="18" charset="0"/>
              </a:rPr>
              <a:t> gerçeğine temas eder. Bu doğrultuda bir yandan seyahatnameler ve misyoner anlatıları diğer yandan kolonyal hükümetlerin </a:t>
            </a:r>
            <a:r>
              <a:rPr lang="tr-TR" sz="2400" dirty="0" err="1">
                <a:latin typeface="Bell MT" pitchFamily="18" charset="0"/>
              </a:rPr>
              <a:t>kolonize</a:t>
            </a:r>
            <a:r>
              <a:rPr lang="tr-TR" sz="2400" dirty="0">
                <a:latin typeface="Bell MT" pitchFamily="18" charset="0"/>
              </a:rPr>
              <a:t> ettikleri toplulukları yönetebilmek için haklarında bilgi toplama isteğinden kaynaklı raporlamalar ön plana çıkarılır.</a:t>
            </a:r>
          </a:p>
          <a:p>
            <a:r>
              <a:rPr lang="tr-TR" sz="2400" dirty="0">
                <a:latin typeface="Bell MT" pitchFamily="18" charset="0"/>
              </a:rPr>
              <a:t>Bu okuma bugüne sirayet edecek biçimde sosyal antropolojik yazının öteki ile temasının ürettiği jargonun arkasındaki siyaseti değerlendirmeyi değerli bulur.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itchFamily="18" charset="0"/>
              </a:rPr>
              <a:t>Diğer yaklaşım genel manada bir tür kültürel görelilik izleği üzerinden daha eski anlatılara, sözgelimi </a:t>
            </a:r>
            <a:r>
              <a:rPr lang="tr-TR" sz="2400" dirty="0" err="1">
                <a:latin typeface="Bell MT" pitchFamily="18" charset="0"/>
              </a:rPr>
              <a:t>Heredotos’un</a:t>
            </a:r>
            <a:r>
              <a:rPr lang="tr-TR" sz="2400" dirty="0">
                <a:latin typeface="Bell MT" pitchFamily="18" charset="0"/>
              </a:rPr>
              <a:t> topluluk anlatılarına temas eder. Burada sergilenen benzer ve farklı toplulukların üstten ve «objektif» ele alınışında, sonrasında ortaya çıkacak sosyal antropolojik yazımın kökleri bulunabilir.</a:t>
            </a:r>
          </a:p>
          <a:p>
            <a:r>
              <a:rPr lang="tr-TR" sz="2400" dirty="0">
                <a:latin typeface="Bell MT" pitchFamily="18" charset="0"/>
              </a:rPr>
              <a:t>Bu iki </a:t>
            </a:r>
            <a:r>
              <a:rPr lang="tr-TR" sz="2400" dirty="0" err="1">
                <a:latin typeface="Bell MT" pitchFamily="18" charset="0"/>
              </a:rPr>
              <a:t>kökensel</a:t>
            </a:r>
            <a:r>
              <a:rPr lang="tr-TR" sz="2400" dirty="0">
                <a:latin typeface="Bell MT" pitchFamily="18" charset="0"/>
              </a:rPr>
              <a:t> okumada kendi içerisinde bir dolu doğruluk barındırır. Fakat bir sonraki hafta göreceğimiz gibi sosyal antropolojinin kökenine dair farklı bir kaynaktan da bahsedilebilir.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Bell MT" pitchFamily="18" charset="0"/>
              </a:rPr>
              <a:t>Bu ilk hafta </a:t>
            </a:r>
            <a:r>
              <a:rPr lang="tr-TR" sz="2400" dirty="0" err="1">
                <a:latin typeface="Bell MT" pitchFamily="18" charset="0"/>
              </a:rPr>
              <a:t>Malinowski’nin</a:t>
            </a:r>
            <a:r>
              <a:rPr lang="tr-TR" sz="2400" dirty="0">
                <a:latin typeface="Bell MT" pitchFamily="18" charset="0"/>
              </a:rPr>
              <a:t> </a:t>
            </a:r>
            <a:r>
              <a:rPr lang="tr-TR" sz="2400" dirty="0" err="1">
                <a:latin typeface="Bell MT" pitchFamily="18" charset="0"/>
              </a:rPr>
              <a:t>etnografisinin</a:t>
            </a:r>
            <a:r>
              <a:rPr lang="tr-TR" sz="2400" dirty="0">
                <a:latin typeface="Bell MT" pitchFamily="18" charset="0"/>
              </a:rPr>
              <a:t> Önsöz ve Giriş kısımlarını okuyoruz.</a:t>
            </a:r>
          </a:p>
          <a:p>
            <a:r>
              <a:rPr lang="tr-TR" sz="2400" dirty="0" err="1">
                <a:latin typeface="Bell MT" pitchFamily="18" charset="0"/>
              </a:rPr>
              <a:t>Ellis’in</a:t>
            </a:r>
            <a:r>
              <a:rPr lang="tr-TR" sz="2400" dirty="0">
                <a:latin typeface="Bell MT" pitchFamily="18" charset="0"/>
              </a:rPr>
              <a:t> kısa Önsöz’ü </a:t>
            </a:r>
            <a:r>
              <a:rPr lang="tr-TR" sz="2400" dirty="0" err="1">
                <a:latin typeface="Bell MT" pitchFamily="18" charset="0"/>
              </a:rPr>
              <a:t>Malinowski’yi</a:t>
            </a:r>
            <a:r>
              <a:rPr lang="tr-TR" sz="2400" dirty="0">
                <a:latin typeface="Bell MT" pitchFamily="18" charset="0"/>
              </a:rPr>
              <a:t> anlamlı bir çerçeveye oturtuyor.</a:t>
            </a:r>
          </a:p>
          <a:p>
            <a:r>
              <a:rPr lang="tr-TR" sz="2400" dirty="0">
                <a:latin typeface="Bell MT" pitchFamily="18" charset="0"/>
              </a:rPr>
              <a:t>Giriş kısmında ise </a:t>
            </a:r>
            <a:r>
              <a:rPr lang="tr-TR" sz="2400" dirty="0" err="1">
                <a:latin typeface="Bell MT" pitchFamily="18" charset="0"/>
              </a:rPr>
              <a:t>Malinowski</a:t>
            </a:r>
            <a:r>
              <a:rPr lang="tr-TR" sz="2400" dirty="0">
                <a:latin typeface="Bell MT" pitchFamily="18" charset="0"/>
              </a:rPr>
              <a:t>, sosyal antropolojik bir </a:t>
            </a:r>
            <a:r>
              <a:rPr lang="tr-TR" sz="2400" dirty="0" err="1">
                <a:latin typeface="Bell MT" pitchFamily="18" charset="0"/>
              </a:rPr>
              <a:t>düşünümsellik</a:t>
            </a:r>
            <a:r>
              <a:rPr lang="tr-TR" sz="2400" dirty="0">
                <a:latin typeface="Bell MT" pitchFamily="18" charset="0"/>
              </a:rPr>
              <a:t> ve araştırmanın olası eksikliklerinin itirafı geleneğinin ilk örneklerini sergiliyor. «Vahşi» bir cinsel yaşam ile Batılı cinsel yaşam arasında koşutluklar kurarak yapıyor bunu. </a:t>
            </a:r>
          </a:p>
        </p:txBody>
      </p:sp>
    </p:spTree>
    <p:extLst>
      <p:ext uri="{BB962C8B-B14F-4D97-AF65-F5344CB8AC3E}">
        <p14:creationId xmlns:p14="http://schemas.microsoft.com/office/powerpoint/2010/main" val="610406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1.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okuma</a:t>
            </a:r>
            <a:r>
              <a:rPr lang="tr-TR" sz="2400" dirty="0">
                <a:latin typeface="Bell MT" pitchFamily="18" charset="0"/>
              </a:rPr>
              <a:t>:</a:t>
            </a:r>
          </a:p>
          <a:p>
            <a:r>
              <a:rPr lang="tr-TR" sz="2400" dirty="0" err="1">
                <a:latin typeface="Bell MT" pitchFamily="18" charset="0"/>
              </a:rPr>
              <a:t>Bronislaw</a:t>
            </a:r>
            <a:r>
              <a:rPr lang="tr-TR" sz="2400" dirty="0">
                <a:latin typeface="Bell MT" pitchFamily="18" charset="0"/>
              </a:rPr>
              <a:t> </a:t>
            </a:r>
            <a:r>
              <a:rPr lang="tr-TR" sz="2400" dirty="0" err="1">
                <a:latin typeface="Bell MT" pitchFamily="18" charset="0"/>
              </a:rPr>
              <a:t>Malinowski</a:t>
            </a:r>
            <a:r>
              <a:rPr lang="tr-TR" sz="2400" dirty="0">
                <a:latin typeface="Bell MT" pitchFamily="18" charset="0"/>
              </a:rPr>
              <a:t>. </a:t>
            </a:r>
            <a:r>
              <a:rPr lang="tr-TR" sz="2400" i="1" dirty="0">
                <a:latin typeface="Bell MT" pitchFamily="18" charset="0"/>
              </a:rPr>
              <a:t>Vahşilerin Cinsel Yaşamı. </a:t>
            </a:r>
            <a:r>
              <a:rPr lang="tr-TR" sz="2400" dirty="0">
                <a:latin typeface="Bell MT" pitchFamily="18" charset="0"/>
              </a:rPr>
              <a:t>İstanbul: </a:t>
            </a:r>
            <a:r>
              <a:rPr lang="tr-TR" sz="2400" dirty="0" err="1">
                <a:latin typeface="Bell MT" pitchFamily="18" charset="0"/>
              </a:rPr>
              <a:t>Kabalcı</a:t>
            </a:r>
            <a:r>
              <a:rPr lang="tr-TR" sz="2400" dirty="0">
                <a:latin typeface="Bell MT" pitchFamily="18" charset="0"/>
              </a:rPr>
              <a:t> Yayınları. (Önsöz ve Giriş bölümleri)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247</Words>
  <Application>Microsoft Office PowerPoint</Application>
  <PresentationFormat>On-screen Show (4:3)</PresentationFormat>
  <Paragraphs>17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Aldhabi</vt:lpstr>
      <vt:lpstr>Andalus</vt:lpstr>
      <vt:lpstr>Arial</vt:lpstr>
      <vt:lpstr>Bell MT</vt:lpstr>
      <vt:lpstr>Calibri</vt:lpstr>
      <vt:lpstr>Ofis Teması</vt:lpstr>
      <vt:lpstr>1. konu</vt:lpstr>
      <vt:lpstr>1. hafta</vt:lpstr>
      <vt:lpstr>1. hafta</vt:lpstr>
      <vt:lpstr>1. hafta</vt:lpstr>
      <vt:lpstr>1. hafta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Caglar Enneli</cp:lastModifiedBy>
  <cp:revision>13</cp:revision>
  <dcterms:created xsi:type="dcterms:W3CDTF">2018-05-08T13:48:36Z</dcterms:created>
  <dcterms:modified xsi:type="dcterms:W3CDTF">2018-12-20T14:29:06Z</dcterms:modified>
</cp:coreProperties>
</file>