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5"/>
  </p:notesMasterIdLst>
  <p:handoutMasterIdLst>
    <p:handoutMasterId r:id="rId36"/>
  </p:handoutMasterIdLst>
  <p:sldIdLst>
    <p:sldId id="256" r:id="rId2"/>
    <p:sldId id="257" r:id="rId3"/>
    <p:sldId id="263" r:id="rId4"/>
    <p:sldId id="262" r:id="rId5"/>
    <p:sldId id="265" r:id="rId6"/>
    <p:sldId id="264" r:id="rId7"/>
    <p:sldId id="266" r:id="rId8"/>
    <p:sldId id="268" r:id="rId9"/>
    <p:sldId id="269" r:id="rId10"/>
    <p:sldId id="270" r:id="rId11"/>
    <p:sldId id="290" r:id="rId12"/>
    <p:sldId id="271" r:id="rId13"/>
    <p:sldId id="272" r:id="rId14"/>
    <p:sldId id="274" r:id="rId15"/>
    <p:sldId id="275" r:id="rId16"/>
    <p:sldId id="276" r:id="rId17"/>
    <p:sldId id="273" r:id="rId18"/>
    <p:sldId id="277" r:id="rId19"/>
    <p:sldId id="278" r:id="rId20"/>
    <p:sldId id="279" r:id="rId21"/>
    <p:sldId id="280" r:id="rId22"/>
    <p:sldId id="281" r:id="rId23"/>
    <p:sldId id="282" r:id="rId24"/>
    <p:sldId id="283" r:id="rId25"/>
    <p:sldId id="284" r:id="rId26"/>
    <p:sldId id="258" r:id="rId27"/>
    <p:sldId id="285" r:id="rId28"/>
    <p:sldId id="286" r:id="rId29"/>
    <p:sldId id="287" r:id="rId30"/>
    <p:sldId id="288" r:id="rId31"/>
    <p:sldId id="289" r:id="rId32"/>
    <p:sldId id="260" r:id="rId33"/>
    <p:sldId id="261" r:id="rId3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EA6083BA-6416-4D66-8786-28468FABA499}" type="datetimeFigureOut">
              <a:rPr lang="tr-TR" smtClean="0"/>
              <a:t>08/01/2020</a:t>
            </a:fld>
            <a:endParaRPr lang="tr-TR"/>
          </a:p>
        </p:txBody>
      </p:sp>
      <p:sp>
        <p:nvSpPr>
          <p:cNvPr id="4" name="Altbilgi Yer Tutucusu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S.K. 2018</a:t>
            </a:r>
            <a:endParaRPr lang="tr-TR"/>
          </a:p>
        </p:txBody>
      </p:sp>
      <p:sp>
        <p:nvSpPr>
          <p:cNvPr id="5" name="Slayt Numarası Yer Tutucusu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1902791-4633-4C56-A7A7-7D1DAE3D8B7B}" type="slidenum">
              <a:rPr lang="tr-TR" smtClean="0"/>
              <a:t>‹#›</a:t>
            </a:fld>
            <a:endParaRPr lang="tr-TR"/>
          </a:p>
        </p:txBody>
      </p:sp>
    </p:spTree>
    <p:extLst>
      <p:ext uri="{BB962C8B-B14F-4D97-AF65-F5344CB8AC3E}">
        <p14:creationId xmlns:p14="http://schemas.microsoft.com/office/powerpoint/2010/main" val="325940811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5E606A-3035-4A2B-8FF6-87B8F5EB492F}" type="datetimeFigureOut">
              <a:rPr lang="tr-TR" smtClean="0"/>
              <a:t>08/01/2020</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r>
              <a:rPr lang="tr-TR" smtClean="0"/>
              <a:t>S.K. 2018</a:t>
            </a:r>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E6BF1E-BF37-4091-A76E-FF88E9E75D8D}" type="slidenum">
              <a:rPr lang="tr-TR" smtClean="0"/>
              <a:t>‹#›</a:t>
            </a:fld>
            <a:endParaRPr lang="tr-TR"/>
          </a:p>
        </p:txBody>
      </p:sp>
    </p:spTree>
    <p:extLst>
      <p:ext uri="{BB962C8B-B14F-4D97-AF65-F5344CB8AC3E}">
        <p14:creationId xmlns:p14="http://schemas.microsoft.com/office/powerpoint/2010/main" val="3670766615"/>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Altbilgi Yer Tutucusu 3"/>
          <p:cNvSpPr>
            <a:spLocks noGrp="1"/>
          </p:cNvSpPr>
          <p:nvPr>
            <p:ph type="ftr" sz="quarter" idx="10"/>
          </p:nvPr>
        </p:nvSpPr>
        <p:spPr/>
        <p:txBody>
          <a:bodyPr/>
          <a:lstStyle/>
          <a:p>
            <a:r>
              <a:rPr lang="tr-TR" smtClean="0"/>
              <a:t>S.K. 2018</a:t>
            </a:r>
            <a:endParaRPr lang="tr-TR"/>
          </a:p>
        </p:txBody>
      </p:sp>
      <p:sp>
        <p:nvSpPr>
          <p:cNvPr id="5" name="Slayt Numarası Yer Tutucusu 4"/>
          <p:cNvSpPr>
            <a:spLocks noGrp="1"/>
          </p:cNvSpPr>
          <p:nvPr>
            <p:ph type="sldNum" sz="quarter" idx="11"/>
          </p:nvPr>
        </p:nvSpPr>
        <p:spPr/>
        <p:txBody>
          <a:bodyPr/>
          <a:lstStyle/>
          <a:p>
            <a:fld id="{2BE6BF1E-BF37-4091-A76E-FF88E9E75D8D}" type="slidenum">
              <a:rPr lang="tr-TR" smtClean="0"/>
              <a:t>1</a:t>
            </a:fld>
            <a:endParaRPr lang="tr-TR"/>
          </a:p>
        </p:txBody>
      </p:sp>
    </p:spTree>
    <p:extLst>
      <p:ext uri="{BB962C8B-B14F-4D97-AF65-F5344CB8AC3E}">
        <p14:creationId xmlns:p14="http://schemas.microsoft.com/office/powerpoint/2010/main" val="10549623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a:p>
        </p:txBody>
      </p:sp>
      <p:sp>
        <p:nvSpPr>
          <p:cNvPr id="4" name="Slayt Numarası Yer Tutucusu 3"/>
          <p:cNvSpPr>
            <a:spLocks noGrp="1"/>
          </p:cNvSpPr>
          <p:nvPr>
            <p:ph type="sldNum" sz="quarter" idx="10"/>
          </p:nvPr>
        </p:nvSpPr>
        <p:spPr/>
        <p:txBody>
          <a:bodyPr/>
          <a:lstStyle/>
          <a:p>
            <a:fld id="{2BE6BF1E-BF37-4091-A76E-FF88E9E75D8D}" type="slidenum">
              <a:rPr lang="tr-TR" smtClean="0"/>
              <a:t>2</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456179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D7CF229-7D11-4535-B1AB-FCC88B640AA3}"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8175596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2369949-56BC-4B84-9C3D-894925EB0F56}"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43903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4A8D4B6-AF03-42CE-B446-09F96DA2FDF4}"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80915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89B3A90-DEC4-4E71-8338-BFB8D0B7DC46}"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40107720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2C53077-050F-4635-9672-7DBC00FE1B07}" type="datetime1">
              <a:rPr lang="tr-TR" smtClean="0"/>
              <a:t>08/01/2020</a:t>
            </a:fld>
            <a:endParaRPr lang="tr-TR"/>
          </a:p>
        </p:txBody>
      </p:sp>
      <p:sp>
        <p:nvSpPr>
          <p:cNvPr id="5" name="Altbilgi Yer Tutucusu 4"/>
          <p:cNvSpPr>
            <a:spLocks noGrp="1"/>
          </p:cNvSpPr>
          <p:nvPr>
            <p:ph type="ftr" sz="quarter" idx="11"/>
          </p:nvPr>
        </p:nvSpPr>
        <p:spPr/>
        <p:txBody>
          <a:bodyPr/>
          <a:lstStyle/>
          <a:p>
            <a:r>
              <a:rPr lang="tr-TR" smtClean="0"/>
              <a:t>S.K. 2018</a:t>
            </a:r>
            <a:endParaRPr lang="tr-TR"/>
          </a:p>
        </p:txBody>
      </p:sp>
      <p:sp>
        <p:nvSpPr>
          <p:cNvPr id="6" name="Slayt Numarası Yer Tutucusu 5"/>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1487913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8549692-DBE7-4A03-8B0C-E3F84CE9D731}" type="datetime1">
              <a:rPr lang="tr-TR" smtClean="0"/>
              <a:t>08/01/2020</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149895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8A4D4BFC-E98B-45C3-9E03-7216646DEA51}" type="datetime1">
              <a:rPr lang="tr-TR" smtClean="0"/>
              <a:t>08/01/2020</a:t>
            </a:fld>
            <a:endParaRPr lang="tr-TR"/>
          </a:p>
        </p:txBody>
      </p:sp>
      <p:sp>
        <p:nvSpPr>
          <p:cNvPr id="8" name="Altbilgi Yer Tutucusu 7"/>
          <p:cNvSpPr>
            <a:spLocks noGrp="1"/>
          </p:cNvSpPr>
          <p:nvPr>
            <p:ph type="ftr" sz="quarter" idx="11"/>
          </p:nvPr>
        </p:nvSpPr>
        <p:spPr/>
        <p:txBody>
          <a:bodyPr/>
          <a:lstStyle/>
          <a:p>
            <a:r>
              <a:rPr lang="tr-TR" smtClean="0"/>
              <a:t>S.K. 2018</a:t>
            </a:r>
            <a:endParaRPr lang="tr-TR"/>
          </a:p>
        </p:txBody>
      </p:sp>
      <p:sp>
        <p:nvSpPr>
          <p:cNvPr id="9" name="Slayt Numarası Yer Tutucusu 8"/>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25659908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551520C-A269-47F8-9202-68DC21DD37ED}" type="datetime1">
              <a:rPr lang="tr-TR" smtClean="0"/>
              <a:t>08/01/2020</a:t>
            </a:fld>
            <a:endParaRPr lang="tr-TR"/>
          </a:p>
        </p:txBody>
      </p:sp>
      <p:sp>
        <p:nvSpPr>
          <p:cNvPr id="4" name="Altbilgi Yer Tutucusu 3"/>
          <p:cNvSpPr>
            <a:spLocks noGrp="1"/>
          </p:cNvSpPr>
          <p:nvPr>
            <p:ph type="ftr" sz="quarter" idx="11"/>
          </p:nvPr>
        </p:nvSpPr>
        <p:spPr/>
        <p:txBody>
          <a:bodyPr/>
          <a:lstStyle/>
          <a:p>
            <a:r>
              <a:rPr lang="tr-TR" smtClean="0"/>
              <a:t>S.K. 2018</a:t>
            </a:r>
            <a:endParaRPr lang="tr-TR"/>
          </a:p>
        </p:txBody>
      </p:sp>
      <p:sp>
        <p:nvSpPr>
          <p:cNvPr id="5" name="Slayt Numarası Yer Tutucusu 4"/>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4028987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A6AB062-525E-4BE8-B105-1DD2EADCA539}" type="datetime1">
              <a:rPr lang="tr-TR" smtClean="0"/>
              <a:t>08/01/2020</a:t>
            </a:fld>
            <a:endParaRPr lang="tr-TR"/>
          </a:p>
        </p:txBody>
      </p:sp>
      <p:sp>
        <p:nvSpPr>
          <p:cNvPr id="3" name="Altbilgi Yer Tutucusu 2"/>
          <p:cNvSpPr>
            <a:spLocks noGrp="1"/>
          </p:cNvSpPr>
          <p:nvPr>
            <p:ph type="ftr" sz="quarter" idx="11"/>
          </p:nvPr>
        </p:nvSpPr>
        <p:spPr/>
        <p:txBody>
          <a:bodyPr/>
          <a:lstStyle/>
          <a:p>
            <a:r>
              <a:rPr lang="tr-TR" smtClean="0"/>
              <a:t>S.K. 2018</a:t>
            </a:r>
            <a:endParaRPr lang="tr-TR"/>
          </a:p>
        </p:txBody>
      </p:sp>
      <p:sp>
        <p:nvSpPr>
          <p:cNvPr id="4" name="Slayt Numarası Yer Tutucusu 3"/>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052384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6E6D8DE1-7C5B-490F-BD83-ED48AE82A565}" type="datetime1">
              <a:rPr lang="tr-TR" smtClean="0"/>
              <a:t>08/01/2020</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393108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5674CD6-9EC2-454A-B4FA-B4B3781E1D68}" type="datetime1">
              <a:rPr lang="tr-TR" smtClean="0"/>
              <a:t>08/01/2020</a:t>
            </a:fld>
            <a:endParaRPr lang="tr-TR"/>
          </a:p>
        </p:txBody>
      </p:sp>
      <p:sp>
        <p:nvSpPr>
          <p:cNvPr id="6" name="Altbilgi Yer Tutucusu 5"/>
          <p:cNvSpPr>
            <a:spLocks noGrp="1"/>
          </p:cNvSpPr>
          <p:nvPr>
            <p:ph type="ftr" sz="quarter" idx="11"/>
          </p:nvPr>
        </p:nvSpPr>
        <p:spPr/>
        <p:txBody>
          <a:bodyPr/>
          <a:lstStyle/>
          <a:p>
            <a:r>
              <a:rPr lang="tr-TR" smtClean="0"/>
              <a:t>S.K. 2018</a:t>
            </a:r>
            <a:endParaRPr lang="tr-TR"/>
          </a:p>
        </p:txBody>
      </p:sp>
      <p:sp>
        <p:nvSpPr>
          <p:cNvPr id="7" name="Slayt Numarası Yer Tutucusu 6"/>
          <p:cNvSpPr>
            <a:spLocks noGrp="1"/>
          </p:cNvSpPr>
          <p:nvPr>
            <p:ph type="sldNum" sz="quarter" idx="12"/>
          </p:nvPr>
        </p:nvSpPr>
        <p:spPr/>
        <p:txBody>
          <a:bodyPr/>
          <a:lstStyle/>
          <a:p>
            <a:fld id="{EC756E82-09FC-489F-B3F6-9A3DE619A02E}" type="slidenum">
              <a:rPr lang="tr-TR" smtClean="0"/>
              <a:t>‹#›</a:t>
            </a:fld>
            <a:endParaRPr lang="tr-TR"/>
          </a:p>
        </p:txBody>
      </p:sp>
    </p:spTree>
    <p:extLst>
      <p:ext uri="{BB962C8B-B14F-4D97-AF65-F5344CB8AC3E}">
        <p14:creationId xmlns:p14="http://schemas.microsoft.com/office/powerpoint/2010/main" val="36704629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FA24266-7EF0-4B66-8D98-4143F87ECBF5}" type="datetime1">
              <a:rPr lang="tr-TR" smtClean="0"/>
              <a:t>08/01/2020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tr-TR" smtClean="0"/>
              <a:t>S.K. 2018</a:t>
            </a:r>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756E82-09FC-489F-B3F6-9A3DE619A02E}" type="slidenum">
              <a:rPr lang="tr-TR" smtClean="0"/>
              <a:t>‹#›</a:t>
            </a:fld>
            <a:endParaRPr lang="tr-TR"/>
          </a:p>
        </p:txBody>
      </p:sp>
    </p:spTree>
    <p:extLst>
      <p:ext uri="{BB962C8B-B14F-4D97-AF65-F5344CB8AC3E}">
        <p14:creationId xmlns:p14="http://schemas.microsoft.com/office/powerpoint/2010/main" val="3707829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p:txBody>
          <a:bodyPr/>
          <a:lstStyle/>
          <a:p>
            <a:r>
              <a:rPr lang="tr-TR" dirty="0" smtClean="0"/>
              <a:t>EBELİK ve RUH SAĞLIĞI DERSİ</a:t>
            </a:r>
            <a:endParaRPr lang="tr-TR" dirty="0"/>
          </a:p>
        </p:txBody>
      </p:sp>
      <p:sp>
        <p:nvSpPr>
          <p:cNvPr id="5" name="Alt Başlık 4"/>
          <p:cNvSpPr>
            <a:spLocks noGrp="1"/>
          </p:cNvSpPr>
          <p:nvPr>
            <p:ph type="subTitle" idx="1"/>
          </p:nvPr>
        </p:nvSpPr>
        <p:spPr>
          <a:xfrm>
            <a:off x="1524000" y="3602038"/>
            <a:ext cx="9144000" cy="2063266"/>
          </a:xfrm>
        </p:spPr>
        <p:txBody>
          <a:bodyPr>
            <a:normAutofit/>
          </a:bodyPr>
          <a:lstStyle/>
          <a:p>
            <a:r>
              <a:rPr lang="tr-TR" dirty="0" smtClean="0"/>
              <a:t>Dr. Songül KAMIŞLI</a:t>
            </a:r>
          </a:p>
          <a:p>
            <a:r>
              <a:rPr lang="tr-TR" dirty="0" smtClean="0"/>
              <a:t>Hacettepe Üniversitesi Kanser Enstitüsü</a:t>
            </a:r>
          </a:p>
          <a:p>
            <a:r>
              <a:rPr lang="tr-TR" dirty="0" err="1" smtClean="0"/>
              <a:t>Prevantif</a:t>
            </a:r>
            <a:r>
              <a:rPr lang="tr-TR" dirty="0" smtClean="0"/>
              <a:t> Onkoloji ABD</a:t>
            </a:r>
          </a:p>
          <a:p>
            <a:r>
              <a:rPr lang="tr-TR" dirty="0" err="1" smtClean="0"/>
              <a:t>Psikososyal</a:t>
            </a:r>
            <a:r>
              <a:rPr lang="tr-TR" dirty="0" smtClean="0"/>
              <a:t> Destek Birimi</a:t>
            </a:r>
          </a:p>
          <a:p>
            <a:endParaRPr lang="tr-TR" dirty="0"/>
          </a:p>
        </p:txBody>
      </p:sp>
    </p:spTree>
    <p:extLst>
      <p:ext uri="{BB962C8B-B14F-4D97-AF65-F5344CB8AC3E}">
        <p14:creationId xmlns:p14="http://schemas.microsoft.com/office/powerpoint/2010/main" val="2953758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İlk </a:t>
            </a:r>
            <a:r>
              <a:rPr lang="tr-TR" dirty="0" err="1"/>
              <a:t>tremesterda</a:t>
            </a:r>
            <a:r>
              <a:rPr lang="tr-TR" dirty="0"/>
              <a:t> </a:t>
            </a:r>
            <a:r>
              <a:rPr lang="tr-TR" dirty="0" smtClean="0"/>
              <a:t>ebenin </a:t>
            </a:r>
            <a:r>
              <a:rPr lang="tr-TR" dirty="0"/>
              <a:t>görevleri</a:t>
            </a:r>
            <a:br>
              <a:rPr lang="tr-TR" dirty="0"/>
            </a:br>
            <a:endParaRPr lang="tr-TR" dirty="0"/>
          </a:p>
        </p:txBody>
      </p:sp>
      <p:sp>
        <p:nvSpPr>
          <p:cNvPr id="3" name="İçerik Yer Tutucusu 2"/>
          <p:cNvSpPr>
            <a:spLocks noGrp="1"/>
          </p:cNvSpPr>
          <p:nvPr>
            <p:ph idx="1"/>
          </p:nvPr>
        </p:nvSpPr>
        <p:spPr/>
        <p:txBody>
          <a:bodyPr/>
          <a:lstStyle/>
          <a:p>
            <a:pPr lvl="0"/>
            <a:r>
              <a:rPr lang="tr-TR" dirty="0" smtClean="0"/>
              <a:t>İlk </a:t>
            </a:r>
            <a:r>
              <a:rPr lang="tr-TR" dirty="0"/>
              <a:t>teması kurarak </a:t>
            </a:r>
            <a:r>
              <a:rPr lang="tr-TR" dirty="0" err="1"/>
              <a:t>psikososyal</a:t>
            </a:r>
            <a:r>
              <a:rPr lang="tr-TR" dirty="0"/>
              <a:t> değerlendirmeye başlama. Kadının hamileliğe tepkisini değerlendirme</a:t>
            </a:r>
          </a:p>
          <a:p>
            <a:pPr lvl="0"/>
            <a:r>
              <a:rPr lang="tr-TR" dirty="0"/>
              <a:t>Kadına ilgi ve destek vererek olası olumsuzlukların üstesinden gelmesine yardım etme</a:t>
            </a:r>
          </a:p>
          <a:p>
            <a:pPr lvl="0"/>
            <a:r>
              <a:rPr lang="tr-TR" dirty="0"/>
              <a:t>İlk dönem bilgileri eşliğinde kadına rehberlik etme</a:t>
            </a:r>
          </a:p>
          <a:p>
            <a:pPr lvl="0"/>
            <a:r>
              <a:rPr lang="tr-TR" dirty="0"/>
              <a:t>Diğerleri ve eşi ile görüşme yaparak değerlendirmeyi sürdürme</a:t>
            </a:r>
          </a:p>
          <a:p>
            <a:pPr lvl="0"/>
            <a:r>
              <a:rPr lang="tr-TR" dirty="0"/>
              <a:t>Kadının endişelerini kabul etme, duygusal durumunu destekleme</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0595057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Ebe</a:t>
            </a:r>
            <a:r>
              <a:rPr lang="tr-TR" dirty="0"/>
              <a:t/>
            </a:r>
            <a:br>
              <a:rPr lang="tr-TR" dirty="0"/>
            </a:br>
            <a:endParaRPr lang="tr-TR" dirty="0"/>
          </a:p>
        </p:txBody>
      </p:sp>
      <p:sp>
        <p:nvSpPr>
          <p:cNvPr id="3" name="İçerik Yer Tutucusu 2"/>
          <p:cNvSpPr>
            <a:spLocks noGrp="1"/>
          </p:cNvSpPr>
          <p:nvPr>
            <p:ph idx="1"/>
          </p:nvPr>
        </p:nvSpPr>
        <p:spPr/>
        <p:txBody>
          <a:bodyPr/>
          <a:lstStyle/>
          <a:p>
            <a:pPr lvl="0"/>
            <a:r>
              <a:rPr lang="tr-TR" dirty="0" smtClean="0"/>
              <a:t>Güven </a:t>
            </a:r>
            <a:r>
              <a:rPr lang="tr-TR" dirty="0"/>
              <a:t>veren</a:t>
            </a:r>
          </a:p>
          <a:p>
            <a:pPr lvl="0"/>
            <a:r>
              <a:rPr lang="tr-TR" dirty="0"/>
              <a:t>Dürüst</a:t>
            </a:r>
          </a:p>
          <a:p>
            <a:pPr lvl="0"/>
            <a:r>
              <a:rPr lang="tr-TR" dirty="0"/>
              <a:t>İşbirlikçi</a:t>
            </a:r>
          </a:p>
          <a:p>
            <a:pPr lvl="0"/>
            <a:r>
              <a:rPr lang="tr-TR" dirty="0"/>
              <a:t>Aktif dinleyen</a:t>
            </a:r>
          </a:p>
          <a:p>
            <a:pPr lvl="0"/>
            <a:r>
              <a:rPr lang="tr-TR" dirty="0"/>
              <a:t>Güçlendirici bir ilişki kurmalı </a:t>
            </a:r>
            <a:r>
              <a:rPr lang="tr-TR" dirty="0" smtClean="0"/>
              <a:t>kadın ve aileyle.</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9802566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İkinci </a:t>
            </a:r>
            <a:r>
              <a:rPr lang="tr-TR" b="1" dirty="0" err="1"/>
              <a:t>Trimester</a:t>
            </a:r>
            <a:r>
              <a:rPr lang="tr-TR" b="1" dirty="0"/>
              <a:t> (ikinci üç ay)</a:t>
            </a:r>
            <a:r>
              <a:rPr lang="tr-TR" dirty="0"/>
              <a:t/>
            </a:r>
            <a:br>
              <a:rPr lang="tr-TR" dirty="0"/>
            </a:br>
            <a:endParaRPr lang="tr-TR" dirty="0"/>
          </a:p>
        </p:txBody>
      </p:sp>
      <p:sp>
        <p:nvSpPr>
          <p:cNvPr id="3" name="İçerik Yer Tutucusu 2"/>
          <p:cNvSpPr>
            <a:spLocks noGrp="1"/>
          </p:cNvSpPr>
          <p:nvPr>
            <p:ph idx="1"/>
          </p:nvPr>
        </p:nvSpPr>
        <p:spPr/>
        <p:txBody>
          <a:bodyPr/>
          <a:lstStyle/>
          <a:p>
            <a:r>
              <a:rPr lang="tr-TR" dirty="0"/>
              <a:t>Bu dönemde </a:t>
            </a:r>
            <a:r>
              <a:rPr lang="tr-TR" dirty="0" smtClean="0"/>
              <a:t>bebeğin hareketleri hissedilmeye </a:t>
            </a:r>
            <a:r>
              <a:rPr lang="tr-TR" dirty="0"/>
              <a:t>başlar. </a:t>
            </a:r>
            <a:r>
              <a:rPr lang="tr-TR" dirty="0" smtClean="0"/>
              <a:t>Bir </a:t>
            </a:r>
            <a:r>
              <a:rPr lang="tr-TR" dirty="0"/>
              <a:t>imaj olan ultrasondaki </a:t>
            </a:r>
            <a:r>
              <a:rPr lang="tr-TR" dirty="0" smtClean="0"/>
              <a:t>bebek görüntüsü </a:t>
            </a:r>
            <a:r>
              <a:rPr lang="tr-TR" dirty="0"/>
              <a:t>artık hareket olarak hissedilir</a:t>
            </a:r>
            <a:r>
              <a:rPr lang="tr-TR" dirty="0" smtClean="0"/>
              <a:t>.</a:t>
            </a:r>
          </a:p>
          <a:p>
            <a:r>
              <a:rPr lang="tr-TR" dirty="0"/>
              <a:t>Bu dönemde kadın bedensel değişimlerle baş etmeye çalışır. Hamilelik giymeye başlar, insanlar ona hamileliğine yönelik sorular sorarlar. </a:t>
            </a:r>
            <a:endParaRPr lang="tr-TR" dirty="0" smtClean="0"/>
          </a:p>
          <a:p>
            <a:r>
              <a:rPr lang="tr-TR" dirty="0"/>
              <a:t>Bedensel değişim, beden imajı kaybı konusunda konuşmaya ihtiyacı vardır. Hemşire kendi duygularını yansıtmamalıdır. “Bebeğin hareketleri seni </a:t>
            </a:r>
            <a:r>
              <a:rPr lang="tr-TR" dirty="0" err="1"/>
              <a:t>heyacanlandırıyor</a:t>
            </a:r>
            <a:r>
              <a:rPr lang="tr-TR" dirty="0"/>
              <a:t> olmalı” </a:t>
            </a:r>
            <a:r>
              <a:rPr lang="tr-TR" dirty="0" smtClean="0"/>
              <a:t>gibi yoruma dayalı yönlendirici cümlelerden uzak durulmalı </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9690079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İkinci </a:t>
            </a:r>
            <a:r>
              <a:rPr lang="tr-TR" b="1" dirty="0" err="1"/>
              <a:t>Trimester</a:t>
            </a:r>
            <a:endParaRPr lang="tr-TR" dirty="0"/>
          </a:p>
        </p:txBody>
      </p:sp>
      <p:sp>
        <p:nvSpPr>
          <p:cNvPr id="3" name="İçerik Yer Tutucusu 2"/>
          <p:cNvSpPr>
            <a:spLocks noGrp="1"/>
          </p:cNvSpPr>
          <p:nvPr>
            <p:ph idx="1"/>
          </p:nvPr>
        </p:nvSpPr>
        <p:spPr/>
        <p:txBody>
          <a:bodyPr/>
          <a:lstStyle/>
          <a:p>
            <a:r>
              <a:rPr lang="tr-TR" dirty="0"/>
              <a:t>Bu dönemde kadın hassastır, duygularını açması için güvene ihtiyacı vardır. Onun duygularını önyargısız, yorumsuz dinleyecek ebe ve hemşire güvenilir birine ihtiyaç </a:t>
            </a:r>
            <a:r>
              <a:rPr lang="tr-TR" dirty="0" smtClean="0"/>
              <a:t>duyar.</a:t>
            </a:r>
            <a:endParaRPr lang="tr-TR" dirty="0"/>
          </a:p>
          <a:p>
            <a:r>
              <a:rPr lang="tr-TR" dirty="0" smtClean="0"/>
              <a:t>Kadın, sağlık personelinin  </a:t>
            </a:r>
            <a:r>
              <a:rPr lang="tr-TR" dirty="0"/>
              <a:t>tepkilerine, laf </a:t>
            </a:r>
            <a:r>
              <a:rPr lang="tr-TR" dirty="0" smtClean="0"/>
              <a:t>sokuşturmalarına, </a:t>
            </a:r>
            <a:r>
              <a:rPr lang="tr-TR" dirty="0"/>
              <a:t>yorumlamalarına ve </a:t>
            </a:r>
            <a:r>
              <a:rPr lang="tr-TR" dirty="0" smtClean="0"/>
              <a:t>negatif beden </a:t>
            </a:r>
            <a:r>
              <a:rPr lang="tr-TR" dirty="0"/>
              <a:t>diline karşı hassastır. </a:t>
            </a:r>
            <a:endParaRPr lang="tr-TR" dirty="0" smtClean="0"/>
          </a:p>
          <a:p>
            <a:r>
              <a:rPr lang="tr-TR" dirty="0"/>
              <a:t>Eğer hemşire kadının duygularına negatif tepkiler gösterirse, güven, işbirliği ve dürüstlüğün kapısı kapanmış olur. </a:t>
            </a:r>
            <a:endParaRPr lang="tr-TR" dirty="0" smtClean="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464813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İkinci </a:t>
            </a:r>
            <a:r>
              <a:rPr lang="tr-TR" b="1" dirty="0" err="1"/>
              <a:t>Trimester</a:t>
            </a:r>
            <a:endParaRPr lang="tr-TR" dirty="0"/>
          </a:p>
        </p:txBody>
      </p:sp>
      <p:sp>
        <p:nvSpPr>
          <p:cNvPr id="3" name="İçerik Yer Tutucusu 2"/>
          <p:cNvSpPr>
            <a:spLocks noGrp="1"/>
          </p:cNvSpPr>
          <p:nvPr>
            <p:ph idx="1"/>
          </p:nvPr>
        </p:nvSpPr>
        <p:spPr/>
        <p:txBody>
          <a:bodyPr/>
          <a:lstStyle/>
          <a:p>
            <a:pPr>
              <a:lnSpc>
                <a:spcPct val="150000"/>
              </a:lnSpc>
            </a:pPr>
            <a:r>
              <a:rPr lang="tr-TR" dirty="0" smtClean="0"/>
              <a:t>Gebeliğin bu dönemi, genellikle </a:t>
            </a:r>
            <a:r>
              <a:rPr lang="tr-TR" dirty="0"/>
              <a:t>dinginlik, sessizlik zamanı olarak adlandırılır. </a:t>
            </a:r>
            <a:endParaRPr lang="tr-TR" dirty="0" smtClean="0"/>
          </a:p>
          <a:p>
            <a:pPr>
              <a:lnSpc>
                <a:spcPct val="150000"/>
              </a:lnSpc>
            </a:pPr>
            <a:r>
              <a:rPr lang="tr-TR" dirty="0" smtClean="0"/>
              <a:t>Bazı </a:t>
            </a:r>
            <a:r>
              <a:rPr lang="tr-TR" dirty="0"/>
              <a:t>kadınlar bebekle ilgili kaygılı olabilirler. Fiziksel şikayetler </a:t>
            </a:r>
            <a:r>
              <a:rPr lang="tr-TR" dirty="0" smtClean="0"/>
              <a:t>azalır, </a:t>
            </a:r>
            <a:r>
              <a:rPr lang="tr-TR" dirty="0"/>
              <a:t>ilgi kendisi ve bebeği ile ilgili endişelere kayar. Kötü bir şey olacağı endişesi yaşayabilir, korkuları </a:t>
            </a:r>
            <a:r>
              <a:rPr lang="tr-TR" dirty="0" smtClean="0"/>
              <a:t>artabilir.</a:t>
            </a:r>
          </a:p>
          <a:p>
            <a:pPr>
              <a:lnSpc>
                <a:spcPct val="150000"/>
              </a:lnSpc>
            </a:pPr>
            <a:r>
              <a:rPr lang="tr-TR" dirty="0" smtClean="0"/>
              <a:t>Dile  gelmese de bir </a:t>
            </a:r>
            <a:r>
              <a:rPr lang="tr-TR" dirty="0"/>
              <a:t>cinsiyet beklentisi olabilir.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0284607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İkinci </a:t>
            </a:r>
            <a:r>
              <a:rPr lang="tr-TR" b="1" dirty="0" err="1"/>
              <a:t>Trimester</a:t>
            </a:r>
            <a:endParaRPr lang="tr-TR" dirty="0"/>
          </a:p>
        </p:txBody>
      </p:sp>
      <p:sp>
        <p:nvSpPr>
          <p:cNvPr id="3" name="İçerik Yer Tutucusu 2"/>
          <p:cNvSpPr>
            <a:spLocks noGrp="1"/>
          </p:cNvSpPr>
          <p:nvPr>
            <p:ph idx="1"/>
          </p:nvPr>
        </p:nvSpPr>
        <p:spPr/>
        <p:txBody>
          <a:bodyPr/>
          <a:lstStyle/>
          <a:p>
            <a:pPr>
              <a:lnSpc>
                <a:spcPct val="150000"/>
              </a:lnSpc>
            </a:pPr>
            <a:r>
              <a:rPr lang="tr-TR" dirty="0"/>
              <a:t>Bu dönem yine </a:t>
            </a:r>
            <a:r>
              <a:rPr lang="tr-TR" dirty="0" err="1"/>
              <a:t>hormonal</a:t>
            </a:r>
            <a:r>
              <a:rPr lang="tr-TR" dirty="0"/>
              <a:t> </a:t>
            </a:r>
            <a:r>
              <a:rPr lang="tr-TR" dirty="0" smtClean="0"/>
              <a:t>değişimler söz konusudur</a:t>
            </a:r>
          </a:p>
          <a:p>
            <a:pPr>
              <a:lnSpc>
                <a:spcPct val="150000"/>
              </a:lnSpc>
            </a:pPr>
            <a:r>
              <a:rPr lang="tr-TR" dirty="0" smtClean="0"/>
              <a:t>Duygusal </a:t>
            </a:r>
            <a:r>
              <a:rPr lang="tr-TR" dirty="0"/>
              <a:t>destek </a:t>
            </a:r>
            <a:r>
              <a:rPr lang="tr-TR" dirty="0" smtClean="0"/>
              <a:t>azlığı ve </a:t>
            </a:r>
            <a:r>
              <a:rPr lang="tr-TR" dirty="0"/>
              <a:t>gebelik </a:t>
            </a:r>
            <a:r>
              <a:rPr lang="tr-TR" dirty="0" smtClean="0"/>
              <a:t>komplikasyonları, psikolojik değişimleri artırır ve gebeliğe uyumu zorlaştırır. </a:t>
            </a:r>
          </a:p>
          <a:p>
            <a:pPr>
              <a:lnSpc>
                <a:spcPct val="150000"/>
              </a:lnSpc>
            </a:pPr>
            <a:r>
              <a:rPr lang="tr-TR" dirty="0" smtClean="0"/>
              <a:t>Eğer zamanında müdahale edilmezse özellikle </a:t>
            </a:r>
            <a:r>
              <a:rPr lang="tr-TR" dirty="0" err="1" smtClean="0"/>
              <a:t>pospartum</a:t>
            </a:r>
            <a:r>
              <a:rPr lang="tr-TR" dirty="0" smtClean="0"/>
              <a:t> depresyon için risk artar. </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882789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İkinci </a:t>
            </a:r>
            <a:r>
              <a:rPr lang="tr-TR" dirty="0" err="1" smtClean="0"/>
              <a:t>Trimester</a:t>
            </a:r>
            <a:endParaRPr lang="tr-TR" dirty="0"/>
          </a:p>
        </p:txBody>
      </p:sp>
      <p:sp>
        <p:nvSpPr>
          <p:cNvPr id="3" name="İçerik Yer Tutucusu 2"/>
          <p:cNvSpPr>
            <a:spLocks noGrp="1"/>
          </p:cNvSpPr>
          <p:nvPr>
            <p:ph idx="1"/>
          </p:nvPr>
        </p:nvSpPr>
        <p:spPr/>
        <p:txBody>
          <a:bodyPr>
            <a:normAutofit lnSpcReduction="10000"/>
          </a:bodyPr>
          <a:lstStyle/>
          <a:p>
            <a:r>
              <a:rPr lang="tr-TR" dirty="0"/>
              <a:t>Bu dönemde bebek için alışverişler başlar, doğum ve doğum sonu döneme yönelik planlamalar yapılabilir.</a:t>
            </a:r>
          </a:p>
          <a:p>
            <a:r>
              <a:rPr lang="tr-TR" dirty="0" smtClean="0"/>
              <a:t>Doğum </a:t>
            </a:r>
            <a:r>
              <a:rPr lang="tr-TR" dirty="0"/>
              <a:t>bilgileri araştırılır, hamile sınıflarına katılabilir</a:t>
            </a:r>
            <a:r>
              <a:rPr lang="tr-TR" dirty="0" smtClean="0"/>
              <a:t>.</a:t>
            </a:r>
            <a:endParaRPr lang="tr-TR" dirty="0"/>
          </a:p>
          <a:p>
            <a:r>
              <a:rPr lang="tr-TR" dirty="0"/>
              <a:t>Bu dönemde eşler, olayın dışında kaldıysa daha çok işine </a:t>
            </a:r>
            <a:r>
              <a:rPr lang="tr-TR" dirty="0" smtClean="0"/>
              <a:t>odaklanır. </a:t>
            </a:r>
            <a:r>
              <a:rPr lang="tr-TR" dirty="0"/>
              <a:t>Eşi ve </a:t>
            </a:r>
            <a:r>
              <a:rPr lang="tr-TR" dirty="0" smtClean="0"/>
              <a:t>ailesiyle </a:t>
            </a:r>
            <a:r>
              <a:rPr lang="tr-TR" dirty="0"/>
              <a:t>daha az vakit geçirebilir. </a:t>
            </a:r>
            <a:endParaRPr lang="tr-TR" dirty="0" smtClean="0"/>
          </a:p>
          <a:p>
            <a:r>
              <a:rPr lang="tr-TR" dirty="0" smtClean="0"/>
              <a:t>Bazı </a:t>
            </a:r>
            <a:r>
              <a:rPr lang="tr-TR" dirty="0"/>
              <a:t>erkekler kadının çocuk doğurduktan sonra </a:t>
            </a:r>
            <a:r>
              <a:rPr lang="tr-TR" dirty="0" err="1"/>
              <a:t>vaginal</a:t>
            </a:r>
            <a:r>
              <a:rPr lang="tr-TR" dirty="0"/>
              <a:t> değişime uğrayacağını ve cinsel ilişkinin eskisi gibi olmayacağı gibi bir yanlış inanca sahip olabilirler. Bu tür durumlara karşın eşin gebeliğin bakım sürecine katılmasını desteklemek, yanlış bilgilerini düzeltmek ve doğru bilgilendirmek hemşirenin sorumlulukları arasındadır ve kadına duygusal destek bu sayede artar.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6141028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Örnek Konuşma</a:t>
            </a:r>
            <a:endParaRPr lang="tr-TR" dirty="0"/>
          </a:p>
        </p:txBody>
      </p:sp>
      <p:sp>
        <p:nvSpPr>
          <p:cNvPr id="3" name="İçerik Yer Tutucusu 2"/>
          <p:cNvSpPr>
            <a:spLocks noGrp="1"/>
          </p:cNvSpPr>
          <p:nvPr>
            <p:ph idx="1"/>
          </p:nvPr>
        </p:nvSpPr>
        <p:spPr/>
        <p:txBody>
          <a:bodyPr/>
          <a:lstStyle/>
          <a:p>
            <a:pPr>
              <a:lnSpc>
                <a:spcPct val="150000"/>
              </a:lnSpc>
            </a:pPr>
            <a:r>
              <a:rPr lang="tr-TR" dirty="0"/>
              <a:t>K</a:t>
            </a:r>
            <a:r>
              <a:rPr lang="tr-TR" dirty="0" smtClean="0"/>
              <a:t>linik </a:t>
            </a:r>
            <a:r>
              <a:rPr lang="tr-TR" dirty="0"/>
              <a:t>deneyimlerime göre çoğu kadın hamilelik </a:t>
            </a:r>
            <a:r>
              <a:rPr lang="tr-TR" dirty="0" smtClean="0"/>
              <a:t>döneminde bazı değişimleri farklı düzeylerde yaşıyor. Bu </a:t>
            </a:r>
            <a:r>
              <a:rPr lang="tr-TR" dirty="0"/>
              <a:t>konuda siz ne yaşıyorsunuz? </a:t>
            </a:r>
            <a:endParaRPr lang="tr-TR" dirty="0" smtClean="0"/>
          </a:p>
          <a:p>
            <a:pPr>
              <a:lnSpc>
                <a:spcPct val="150000"/>
              </a:lnSpc>
            </a:pPr>
            <a:r>
              <a:rPr lang="tr-TR" dirty="0" smtClean="0"/>
              <a:t>Bu </a:t>
            </a:r>
            <a:r>
              <a:rPr lang="tr-TR" dirty="0"/>
              <a:t>soru kadının olumlu olumsuz ne hissediyorsa kendisini açmasına yardım eder.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8789627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a:t>İkinci </a:t>
            </a:r>
            <a:r>
              <a:rPr lang="tr-TR" b="1" dirty="0" err="1"/>
              <a:t>Tremesterda</a:t>
            </a:r>
            <a:r>
              <a:rPr lang="tr-TR" b="1" dirty="0"/>
              <a:t> </a:t>
            </a:r>
            <a:r>
              <a:rPr lang="tr-TR" b="1" dirty="0" smtClean="0"/>
              <a:t>ebenin/hemşirenin </a:t>
            </a:r>
            <a:r>
              <a:rPr lang="tr-TR" b="1" dirty="0"/>
              <a:t>görevleri</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lvl="0"/>
            <a:r>
              <a:rPr lang="tr-TR" dirty="0" smtClean="0"/>
              <a:t>Kadının</a:t>
            </a:r>
            <a:r>
              <a:rPr lang="tr-TR" dirty="0"/>
              <a:t>, eşin ve ailenin  </a:t>
            </a:r>
            <a:r>
              <a:rPr lang="tr-TR" dirty="0" err="1"/>
              <a:t>psikososyal</a:t>
            </a:r>
            <a:r>
              <a:rPr lang="tr-TR" dirty="0"/>
              <a:t> değerlendirmesini sürdürmek</a:t>
            </a:r>
          </a:p>
          <a:p>
            <a:pPr lvl="0"/>
            <a:r>
              <a:rPr lang="tr-TR" dirty="0"/>
              <a:t>Beden imajı gibi değişimlerle ilgili kaygılarını gözlemek ve ifade etmesine fırsat vermek</a:t>
            </a:r>
          </a:p>
          <a:p>
            <a:pPr lvl="0"/>
            <a:r>
              <a:rPr lang="tr-TR" dirty="0"/>
              <a:t>Yargısal olmayan tutumu sürdürmek</a:t>
            </a:r>
          </a:p>
          <a:p>
            <a:pPr lvl="0"/>
            <a:r>
              <a:rPr lang="tr-TR" dirty="0"/>
              <a:t>Normalden daha fazla bir </a:t>
            </a:r>
            <a:r>
              <a:rPr lang="tr-TR" dirty="0" err="1"/>
              <a:t>anksiyete</a:t>
            </a:r>
            <a:r>
              <a:rPr lang="tr-TR" dirty="0"/>
              <a:t> varsa </a:t>
            </a:r>
            <a:r>
              <a:rPr lang="tr-TR" dirty="0" smtClean="0"/>
              <a:t>ruhsal danışmanlık alması için yönlendirmek</a:t>
            </a:r>
            <a:r>
              <a:rPr lang="tr-TR" dirty="0"/>
              <a:t>.</a:t>
            </a:r>
          </a:p>
          <a:p>
            <a:pPr lvl="0"/>
            <a:r>
              <a:rPr lang="tr-TR" dirty="0"/>
              <a:t>Kadını rüyaları, duyguları ve hamilelikle ilgili deneyimi konusunda paylaşması için </a:t>
            </a:r>
            <a:r>
              <a:rPr lang="tr-TR" dirty="0" smtClean="0"/>
              <a:t>cesaretlendirmek.</a:t>
            </a:r>
            <a:endParaRPr lang="tr-TR" dirty="0"/>
          </a:p>
          <a:p>
            <a:pPr lvl="0"/>
            <a:r>
              <a:rPr lang="tr-TR" dirty="0"/>
              <a:t>Normal olacak değişimlere yönelik beklentileri anlatmak</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950379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3.TRİMESTER </a:t>
            </a:r>
            <a:r>
              <a:rPr lang="tr-TR" b="1" dirty="0"/>
              <a:t>(SON ÜÇ AY) </a:t>
            </a:r>
            <a:r>
              <a:rPr lang="tr-TR" dirty="0"/>
              <a:t/>
            </a:r>
            <a:br>
              <a:rPr lang="tr-TR" dirty="0"/>
            </a:br>
            <a:endParaRPr lang="tr-TR" dirty="0"/>
          </a:p>
        </p:txBody>
      </p:sp>
      <p:sp>
        <p:nvSpPr>
          <p:cNvPr id="3" name="İçerik Yer Tutucusu 2"/>
          <p:cNvSpPr>
            <a:spLocks noGrp="1"/>
          </p:cNvSpPr>
          <p:nvPr>
            <p:ph idx="1"/>
          </p:nvPr>
        </p:nvSpPr>
        <p:spPr/>
        <p:txBody>
          <a:bodyPr/>
          <a:lstStyle/>
          <a:p>
            <a:pPr marL="0" indent="0" fontAlgn="base">
              <a:buNone/>
            </a:pPr>
            <a:r>
              <a:rPr lang="tr-TR" dirty="0" smtClean="0"/>
              <a:t>Bu </a:t>
            </a:r>
            <a:r>
              <a:rPr lang="tr-TR" dirty="0"/>
              <a:t>dönemde sağlık personeline gidişler ve kontrol artar. Kadın giderek daha fazla soru sorar. </a:t>
            </a:r>
            <a:endParaRPr lang="tr-TR" dirty="0" smtClean="0"/>
          </a:p>
          <a:p>
            <a:pPr marL="0" indent="0" fontAlgn="base">
              <a:buNone/>
            </a:pPr>
            <a:r>
              <a:rPr lang="tr-TR" dirty="0" smtClean="0"/>
              <a:t>Doğum </a:t>
            </a:r>
            <a:r>
              <a:rPr lang="tr-TR" dirty="0"/>
              <a:t>ile ilgili endişeler artar ve sözel olarak sık sık ifade edilir. </a:t>
            </a:r>
            <a:endParaRPr lang="tr-TR" dirty="0" smtClean="0"/>
          </a:p>
          <a:p>
            <a:pPr marL="0" indent="0" fontAlgn="base">
              <a:buNone/>
            </a:pPr>
            <a:r>
              <a:rPr lang="tr-TR" dirty="0" smtClean="0"/>
              <a:t>Bu </a:t>
            </a:r>
            <a:r>
              <a:rPr lang="tr-TR" dirty="0"/>
              <a:t>dönemin en önemli konuları doğuma hazırlık ve bebeğin sağlığı ile ilgilidir. </a:t>
            </a:r>
            <a:endParaRPr lang="tr-TR" dirty="0" smtClean="0"/>
          </a:p>
          <a:p>
            <a:pPr marL="0" indent="0" fontAlgn="base">
              <a:buNone/>
            </a:pPr>
            <a:r>
              <a:rPr lang="tr-TR" dirty="0" smtClean="0"/>
              <a:t>Kadında </a:t>
            </a:r>
            <a:r>
              <a:rPr lang="tr-TR" dirty="0"/>
              <a:t>doğum anına ilişkin ağrı, kontrol kaybı ile ilgili olası sonuçlarına yönelik kaygılar, doğumla ilgili yaklaşma uzaklaşma çatışmaları görülebilir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6427204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title"/>
          </p:nvPr>
        </p:nvSpPr>
        <p:spPr>
          <a:xfrm>
            <a:off x="369651" y="365126"/>
            <a:ext cx="10984149" cy="695190"/>
          </a:xfrm>
        </p:spPr>
        <p:txBody>
          <a:bodyPr/>
          <a:lstStyle/>
          <a:p>
            <a:r>
              <a:rPr lang="tr-TR" b="1" dirty="0" smtClean="0"/>
              <a:t>KONU</a:t>
            </a:r>
            <a:endParaRPr lang="tr-TR" b="1" dirty="0"/>
          </a:p>
        </p:txBody>
      </p:sp>
      <p:sp>
        <p:nvSpPr>
          <p:cNvPr id="5" name="İçerik Yer Tutucusu 4"/>
          <p:cNvSpPr>
            <a:spLocks noGrp="1"/>
          </p:cNvSpPr>
          <p:nvPr>
            <p:ph idx="1"/>
          </p:nvPr>
        </p:nvSpPr>
        <p:spPr>
          <a:xfrm>
            <a:off x="138953" y="1325393"/>
            <a:ext cx="10515600" cy="4773850"/>
          </a:xfrm>
        </p:spPr>
        <p:txBody>
          <a:bodyPr>
            <a:normAutofit/>
          </a:bodyPr>
          <a:lstStyle/>
          <a:p>
            <a:pPr marL="0" indent="0">
              <a:buNone/>
            </a:pPr>
            <a:endParaRPr lang="tr-TR" dirty="0" smtClean="0"/>
          </a:p>
          <a:p>
            <a:pPr marL="0" indent="0">
              <a:buNone/>
            </a:pPr>
            <a:endParaRPr lang="tr-TR" dirty="0"/>
          </a:p>
          <a:p>
            <a:pPr marL="0" indent="0">
              <a:lnSpc>
                <a:spcPct val="150000"/>
              </a:lnSpc>
              <a:buNone/>
            </a:pPr>
            <a:r>
              <a:rPr lang="tr-TR" dirty="0" smtClean="0"/>
              <a:t>Gebelik döneminde görülen ruhsal değişimler ve adaptasyon</a:t>
            </a:r>
          </a:p>
          <a:p>
            <a:pPr marL="0" indent="0">
              <a:lnSpc>
                <a:spcPct val="150000"/>
              </a:lnSpc>
              <a:buNone/>
            </a:pPr>
            <a:r>
              <a:rPr lang="tr-TR" dirty="0" smtClean="0"/>
              <a:t>Gebelik Döneminin </a:t>
            </a:r>
            <a:r>
              <a:rPr lang="tr-TR" dirty="0" err="1" smtClean="0"/>
              <a:t>Psikososyal</a:t>
            </a:r>
            <a:r>
              <a:rPr lang="tr-TR" dirty="0" smtClean="0"/>
              <a:t> bakımdan değerlendirilmesi</a:t>
            </a:r>
            <a:endParaRPr lang="tr-TR" dirty="0"/>
          </a:p>
        </p:txBody>
      </p:sp>
      <p:sp>
        <p:nvSpPr>
          <p:cNvPr id="2" name="Altbilgi Yer Tutucusu 1"/>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99151779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3.TRİMESTER</a:t>
            </a:r>
            <a:endParaRPr lang="tr-TR" dirty="0"/>
          </a:p>
        </p:txBody>
      </p:sp>
      <p:sp>
        <p:nvSpPr>
          <p:cNvPr id="3" name="İçerik Yer Tutucusu 2"/>
          <p:cNvSpPr>
            <a:spLocks noGrp="1"/>
          </p:cNvSpPr>
          <p:nvPr>
            <p:ph idx="1"/>
          </p:nvPr>
        </p:nvSpPr>
        <p:spPr/>
        <p:txBody>
          <a:bodyPr>
            <a:normAutofit lnSpcReduction="10000"/>
          </a:bodyPr>
          <a:lstStyle/>
          <a:p>
            <a:pPr fontAlgn="base"/>
            <a:r>
              <a:rPr lang="tr-TR" dirty="0"/>
              <a:t>Bu dönemde bazı kadınlar, fiziksel ve beden imajı değişimlerinden ötürü rahatsızlık yaşarlar. Doğuma girdiklerinde ne olacağına yönelik endişeler vardır. </a:t>
            </a:r>
            <a:endParaRPr lang="tr-TR" dirty="0" smtClean="0"/>
          </a:p>
          <a:p>
            <a:pPr fontAlgn="base"/>
            <a:r>
              <a:rPr lang="tr-TR" dirty="0" smtClean="0"/>
              <a:t>Kadının </a:t>
            </a:r>
            <a:r>
              <a:rPr lang="tr-TR" dirty="0"/>
              <a:t>kaygı ve </a:t>
            </a:r>
            <a:r>
              <a:rPr lang="tr-TR" dirty="0" err="1"/>
              <a:t>anksiyete</a:t>
            </a:r>
            <a:r>
              <a:rPr lang="tr-TR" dirty="0"/>
              <a:t> düzeyi </a:t>
            </a:r>
            <a:r>
              <a:rPr lang="tr-TR" dirty="0" smtClean="0"/>
              <a:t>araştırılmalıdır. </a:t>
            </a:r>
            <a:r>
              <a:rPr lang="tr-TR" dirty="0"/>
              <a:t>Endişeleri kabul edilmeli ve doğal durum olarak gidişat korunmalıdır. </a:t>
            </a:r>
            <a:endParaRPr lang="tr-TR" dirty="0" smtClean="0"/>
          </a:p>
          <a:p>
            <a:pPr fontAlgn="base"/>
            <a:r>
              <a:rPr lang="tr-TR" dirty="0"/>
              <a:t>Bu dönemdeki ruhsal değişimler, </a:t>
            </a:r>
            <a:r>
              <a:rPr lang="tr-TR" dirty="0" err="1"/>
              <a:t>pospartum</a:t>
            </a:r>
            <a:r>
              <a:rPr lang="tr-TR" dirty="0"/>
              <a:t> dönemde ortaya çıkacak ruh hali değişimleri için öncü olabilir. Bu dönemde iki önemli soru depresyon kontrolü için sorulur.</a:t>
            </a:r>
          </a:p>
          <a:p>
            <a:pPr fontAlgn="base"/>
            <a:r>
              <a:rPr lang="tr-TR" dirty="0"/>
              <a:t>1.Sık sık depresif ve kötü bir ruh hali yaşıyor musunuz?</a:t>
            </a:r>
          </a:p>
          <a:p>
            <a:r>
              <a:rPr lang="tr-TR" dirty="0"/>
              <a:t>2.Size keyif veren aktiviteler yapmayı bıraktınız mı?</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2132324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3.TRİMESTER</a:t>
            </a:r>
            <a:endParaRPr lang="tr-TR" dirty="0"/>
          </a:p>
        </p:txBody>
      </p:sp>
      <p:sp>
        <p:nvSpPr>
          <p:cNvPr id="3" name="İçerik Yer Tutucusu 2"/>
          <p:cNvSpPr>
            <a:spLocks noGrp="1"/>
          </p:cNvSpPr>
          <p:nvPr>
            <p:ph idx="1"/>
          </p:nvPr>
        </p:nvSpPr>
        <p:spPr/>
        <p:txBody>
          <a:bodyPr/>
          <a:lstStyle/>
          <a:p>
            <a:r>
              <a:rPr lang="tr-TR" dirty="0"/>
              <a:t>Bu dönemde rüyalarda bebeğin zarar göreceğine dair endişe ve korkular görülebilir. </a:t>
            </a:r>
            <a:endParaRPr lang="tr-TR" dirty="0" smtClean="0"/>
          </a:p>
          <a:p>
            <a:r>
              <a:rPr lang="tr-TR" dirty="0" smtClean="0"/>
              <a:t>Diğer </a:t>
            </a:r>
            <a:r>
              <a:rPr lang="tr-TR" dirty="0"/>
              <a:t>kadınların doğum öykülerini dinlemek ikinci bir stres kaynağı olabilir. Kötü şeyler olacağına dair endişeler olur. Kadın endişelerini paylaşmaya yönelik güvenli bir yer ihtiyacındadır. </a:t>
            </a:r>
            <a:endParaRPr lang="tr-TR" dirty="0" smtClean="0"/>
          </a:p>
          <a:p>
            <a:r>
              <a:rPr lang="tr-TR" dirty="0" smtClean="0"/>
              <a:t>Doğum </a:t>
            </a:r>
            <a:r>
              <a:rPr lang="tr-TR" dirty="0"/>
              <a:t>sonu dönemi planlamak önemlidir. Nasıl bir destek alacak, ne hakkında destek olunacak, kim ona yardım edecek, evde başka çocuklar varsa onların bakımını kim yapacak, doğum zamanının belirlenmesi, randevuların alınması, emzirme için eğitim gruplarına katılabilir.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9756939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3.TRİMESTER</a:t>
            </a:r>
            <a:endParaRPr lang="tr-TR" dirty="0"/>
          </a:p>
        </p:txBody>
      </p:sp>
      <p:sp>
        <p:nvSpPr>
          <p:cNvPr id="3" name="İçerik Yer Tutucusu 2"/>
          <p:cNvSpPr>
            <a:spLocks noGrp="1"/>
          </p:cNvSpPr>
          <p:nvPr>
            <p:ph idx="1"/>
          </p:nvPr>
        </p:nvSpPr>
        <p:spPr/>
        <p:txBody>
          <a:bodyPr/>
          <a:lstStyle/>
          <a:p>
            <a:r>
              <a:rPr lang="tr-TR" dirty="0"/>
              <a:t>Bu dönemde ebeveynler “bir yuva kurma” hazırlığı içinde olurlar. Bebeğe uyku içini yatak, </a:t>
            </a:r>
            <a:r>
              <a:rPr lang="tr-TR" dirty="0" err="1"/>
              <a:t>vs</a:t>
            </a:r>
            <a:r>
              <a:rPr lang="tr-TR" dirty="0"/>
              <a:t> aparatlar hazırlanır. </a:t>
            </a:r>
            <a:endParaRPr lang="tr-TR" dirty="0" smtClean="0"/>
          </a:p>
          <a:p>
            <a:r>
              <a:rPr lang="tr-TR" dirty="0" smtClean="0"/>
              <a:t>Ziyaretler </a:t>
            </a:r>
            <a:r>
              <a:rPr lang="tr-TR" dirty="0"/>
              <a:t>sorasında hamileliği kabul etmeyle ilgili zorluk yaşayan ebeveynlerin belirlenmesi ve ele alınması ebenin görevleri arasındadır. Örneğin eşiniz hamileliğinizi nasıl karşılıyor? Son ziyaretinizden beri ev yaşamınızda herhangi bir değişim oldu mu sorusu ile bunlar araştırılabilir.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41120223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3.TRİMESTER</a:t>
            </a:r>
            <a:endParaRPr lang="tr-TR" dirty="0"/>
          </a:p>
        </p:txBody>
      </p:sp>
      <p:sp>
        <p:nvSpPr>
          <p:cNvPr id="3" name="İçerik Yer Tutucusu 2"/>
          <p:cNvSpPr>
            <a:spLocks noGrp="1"/>
          </p:cNvSpPr>
          <p:nvPr>
            <p:ph idx="1"/>
          </p:nvPr>
        </p:nvSpPr>
        <p:spPr/>
        <p:txBody>
          <a:bodyPr/>
          <a:lstStyle/>
          <a:p>
            <a:pPr fontAlgn="base"/>
            <a:r>
              <a:rPr lang="tr-TR" dirty="0"/>
              <a:t>Bu dönemde; gelişimsel anomalilerin varlığı, çoğul gebelik, önceki hamileliğin bir yıldan önce olması, taşınma, ekonomik nedenlerden dolayı yer değiştirme, ihanete uğrama, kendisinde, eşte ya da yakın çevrede birinin hastalanması, kayıpların olması, hamileliğe bağlı komplikasyonlar, iş ve okul hayatındaki başarısızlıklar, düşüklerin olması, doğurganlıkla ilgili geçmiş sorunlar, </a:t>
            </a:r>
            <a:r>
              <a:rPr lang="tr-TR" dirty="0" err="1"/>
              <a:t>travmatik</a:t>
            </a:r>
            <a:r>
              <a:rPr lang="tr-TR" dirty="0"/>
              <a:t> doğum öyküsü, düşük ve ölü doğum öyküsü ebeveynliğe hazırlanmada hamileliğin kabulünde zorluklar yaratır.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172350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Hemşirenin üçüncü </a:t>
            </a:r>
            <a:r>
              <a:rPr lang="tr-TR" dirty="0" err="1" smtClean="0"/>
              <a:t>trimesterde</a:t>
            </a:r>
            <a:r>
              <a:rPr lang="tr-TR" dirty="0" smtClean="0"/>
              <a:t> </a:t>
            </a:r>
            <a:r>
              <a:rPr lang="tr-TR" dirty="0"/>
              <a:t>rolü</a:t>
            </a:r>
            <a:br>
              <a:rPr lang="tr-TR" dirty="0"/>
            </a:br>
            <a:endParaRPr lang="tr-TR" dirty="0"/>
          </a:p>
        </p:txBody>
      </p:sp>
      <p:sp>
        <p:nvSpPr>
          <p:cNvPr id="3" name="İçerik Yer Tutucusu 2"/>
          <p:cNvSpPr>
            <a:spLocks noGrp="1"/>
          </p:cNvSpPr>
          <p:nvPr>
            <p:ph idx="1"/>
          </p:nvPr>
        </p:nvSpPr>
        <p:spPr/>
        <p:txBody>
          <a:bodyPr>
            <a:normAutofit/>
          </a:bodyPr>
          <a:lstStyle/>
          <a:p>
            <a:pPr lvl="0" fontAlgn="base"/>
            <a:r>
              <a:rPr lang="tr-TR" dirty="0" smtClean="0"/>
              <a:t>Kadın</a:t>
            </a:r>
            <a:r>
              <a:rPr lang="tr-TR" dirty="0"/>
              <a:t>, eş, ve önemli diğer kişiler için yapılan </a:t>
            </a:r>
            <a:r>
              <a:rPr lang="tr-TR" dirty="0" err="1"/>
              <a:t>psikososyal</a:t>
            </a:r>
            <a:r>
              <a:rPr lang="tr-TR" dirty="0"/>
              <a:t> değerlendirme devam eder.</a:t>
            </a:r>
          </a:p>
          <a:p>
            <a:pPr lvl="0" fontAlgn="base"/>
            <a:r>
              <a:rPr lang="tr-TR" dirty="0"/>
              <a:t>Doğum sınıflarına </a:t>
            </a:r>
            <a:r>
              <a:rPr lang="tr-TR" dirty="0" smtClean="0"/>
              <a:t>katılması ve bilgi alması desteklenebilir.</a:t>
            </a:r>
            <a:endParaRPr lang="tr-TR" dirty="0"/>
          </a:p>
          <a:p>
            <a:pPr lvl="0" fontAlgn="base"/>
            <a:r>
              <a:rPr lang="tr-TR" dirty="0"/>
              <a:t>Rol değişiklikleri ve iş durumları ile ilgili endişeler söze dökülür.</a:t>
            </a:r>
          </a:p>
          <a:p>
            <a:pPr lvl="0" fontAlgn="base"/>
            <a:r>
              <a:rPr lang="tr-TR" dirty="0"/>
              <a:t>Eş ve önemli diğerleri ile </a:t>
            </a:r>
            <a:r>
              <a:rPr lang="tr-TR" dirty="0" smtClean="0"/>
              <a:t>ilgili </a:t>
            </a:r>
            <a:r>
              <a:rPr lang="tr-TR" dirty="0"/>
              <a:t>endişe ve duyguları paylaşmak</a:t>
            </a:r>
          </a:p>
          <a:p>
            <a:pPr lvl="0" fontAlgn="base"/>
            <a:r>
              <a:rPr lang="tr-TR" dirty="0" err="1"/>
              <a:t>Pospartum</a:t>
            </a:r>
            <a:r>
              <a:rPr lang="tr-TR" dirty="0"/>
              <a:t> dönemle ilgili bilgilendirmek</a:t>
            </a:r>
          </a:p>
          <a:p>
            <a:pPr lvl="0" fontAlgn="base"/>
            <a:r>
              <a:rPr lang="tr-TR" dirty="0"/>
              <a:t>Doğumdan </a:t>
            </a:r>
            <a:r>
              <a:rPr lang="tr-TR" dirty="0" smtClean="0"/>
              <a:t>sonu dönemin planlanmasına yardım</a:t>
            </a:r>
            <a:endParaRPr lang="tr-TR" dirty="0"/>
          </a:p>
          <a:p>
            <a:pPr marL="0" indent="0">
              <a:buNone/>
            </a:pPr>
            <a:r>
              <a:rPr lang="tr-TR" b="1" dirty="0"/>
              <a:t> </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16626941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ltbilgi Yer Tutucusu 3"/>
          <p:cNvSpPr>
            <a:spLocks noGrp="1"/>
          </p:cNvSpPr>
          <p:nvPr>
            <p:ph type="ftr" sz="quarter" idx="11"/>
          </p:nvPr>
        </p:nvSpPr>
        <p:spPr/>
        <p:txBody>
          <a:bodyPr/>
          <a:lstStyle/>
          <a:p>
            <a:r>
              <a:rPr lang="tr-TR" smtClean="0"/>
              <a:t>S.K. 2018</a:t>
            </a:r>
            <a:endParaRPr lang="tr-TR"/>
          </a:p>
        </p:txBody>
      </p:sp>
      <p:graphicFrame>
        <p:nvGraphicFramePr>
          <p:cNvPr id="5" name="Tablo 4"/>
          <p:cNvGraphicFramePr>
            <a:graphicFrameLocks noGrp="1"/>
          </p:cNvGraphicFramePr>
          <p:nvPr>
            <p:extLst>
              <p:ext uri="{D42A27DB-BD31-4B8C-83A1-F6EECF244321}">
                <p14:modId xmlns:p14="http://schemas.microsoft.com/office/powerpoint/2010/main" val="1097102482"/>
              </p:ext>
            </p:extLst>
          </p:nvPr>
        </p:nvGraphicFramePr>
        <p:xfrm>
          <a:off x="106878" y="154378"/>
          <a:ext cx="11982204" cy="8607170"/>
        </p:xfrm>
        <a:graphic>
          <a:graphicData uri="http://schemas.openxmlformats.org/drawingml/2006/table">
            <a:tbl>
              <a:tblPr firstRow="1" firstCol="1" bandRow="1">
                <a:tableStyleId>{5C22544A-7EE6-4342-B048-85BDC9FD1C3A}</a:tableStyleId>
              </a:tblPr>
              <a:tblGrid>
                <a:gridCol w="4432176">
                  <a:extLst>
                    <a:ext uri="{9D8B030D-6E8A-4147-A177-3AD203B41FA5}">
                      <a16:colId xmlns:a16="http://schemas.microsoft.com/office/drawing/2014/main" val="20000"/>
                    </a:ext>
                  </a:extLst>
                </a:gridCol>
                <a:gridCol w="2217066">
                  <a:extLst>
                    <a:ext uri="{9D8B030D-6E8A-4147-A177-3AD203B41FA5}">
                      <a16:colId xmlns:a16="http://schemas.microsoft.com/office/drawing/2014/main" val="20001"/>
                    </a:ext>
                  </a:extLst>
                </a:gridCol>
                <a:gridCol w="5332962">
                  <a:extLst>
                    <a:ext uri="{9D8B030D-6E8A-4147-A177-3AD203B41FA5}">
                      <a16:colId xmlns:a16="http://schemas.microsoft.com/office/drawing/2014/main" val="20002"/>
                    </a:ext>
                  </a:extLst>
                </a:gridCol>
              </a:tblGrid>
              <a:tr h="974851">
                <a:tc gridSpan="3">
                  <a:txBody>
                    <a:bodyPr/>
                    <a:lstStyle/>
                    <a:p>
                      <a:r>
                        <a:rPr lang="tr-TR" sz="1800" b="1" kern="1200" dirty="0" smtClean="0">
                          <a:solidFill>
                            <a:schemeClr val="lt1"/>
                          </a:solidFill>
                          <a:effectLst/>
                          <a:latin typeface="+mn-lt"/>
                          <a:ea typeface="+mn-ea"/>
                          <a:cs typeface="+mn-cs"/>
                        </a:rPr>
                        <a:t> </a:t>
                      </a:r>
                    </a:p>
                    <a:p>
                      <a:r>
                        <a:rPr lang="tr-TR" sz="1800" b="1" kern="1200" dirty="0" smtClean="0">
                          <a:solidFill>
                            <a:schemeClr val="lt1"/>
                          </a:solidFill>
                          <a:effectLst/>
                          <a:latin typeface="+mn-lt"/>
                          <a:ea typeface="+mn-ea"/>
                          <a:cs typeface="+mn-cs"/>
                        </a:rPr>
                        <a:t>Gebelik dönemi </a:t>
                      </a:r>
                      <a:r>
                        <a:rPr lang="tr-TR" sz="1800" b="1" kern="1200" dirty="0" err="1" smtClean="0">
                          <a:solidFill>
                            <a:schemeClr val="lt1"/>
                          </a:solidFill>
                          <a:effectLst/>
                          <a:latin typeface="+mn-lt"/>
                          <a:ea typeface="+mn-ea"/>
                          <a:cs typeface="+mn-cs"/>
                        </a:rPr>
                        <a:t>psiskososyal</a:t>
                      </a:r>
                      <a:r>
                        <a:rPr lang="tr-TR" sz="1800" b="1" kern="1200" dirty="0" smtClean="0">
                          <a:solidFill>
                            <a:schemeClr val="lt1"/>
                          </a:solidFill>
                          <a:effectLst/>
                          <a:latin typeface="+mn-lt"/>
                          <a:ea typeface="+mn-ea"/>
                          <a:cs typeface="+mn-cs"/>
                        </a:rPr>
                        <a:t> değerlendirme ölçeği</a:t>
                      </a:r>
                    </a:p>
                    <a:p>
                      <a:pPr>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pPr>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000"/>
                  </a:ext>
                </a:extLst>
              </a:tr>
              <a:tr h="674863">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tr-TR" sz="1800" kern="1800" dirty="0" smtClean="0">
                          <a:effectLst/>
                        </a:rPr>
                        <a:t>Sorular</a:t>
                      </a:r>
                      <a:endParaRPr lang="tr-TR" sz="18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tr-TR" sz="1600" kern="1800" dirty="0" smtClean="0">
                          <a:effectLst/>
                        </a:rPr>
                        <a:t>Yanıtlar</a:t>
                      </a:r>
                    </a:p>
                    <a:p>
                      <a:pPr>
                        <a:lnSpc>
                          <a:spcPct val="107000"/>
                        </a:lnSpc>
                        <a:spcAft>
                          <a:spcPts val="0"/>
                        </a:spcAft>
                      </a:pP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001"/>
                  </a:ext>
                </a:extLst>
              </a:tr>
              <a:tr h="1019947">
                <a:tc>
                  <a:txBody>
                    <a:bodyPr/>
                    <a:lstStyle/>
                    <a:p>
                      <a:pPr>
                        <a:lnSpc>
                          <a:spcPct val="107000"/>
                        </a:lnSpc>
                        <a:spcAft>
                          <a:spcPts val="0"/>
                        </a:spcAft>
                      </a:pPr>
                      <a:r>
                        <a:rPr lang="tr-TR" sz="1800" kern="1800" dirty="0">
                          <a:effectLst/>
                        </a:rPr>
                        <a:t>1.Sağlık kontrolüne gitmenizi önleyecek iş, ulaşım </a:t>
                      </a:r>
                      <a:r>
                        <a:rPr lang="tr-TR" sz="1800" kern="1800" dirty="0" err="1">
                          <a:effectLst/>
                        </a:rPr>
                        <a:t>vs</a:t>
                      </a:r>
                      <a:r>
                        <a:rPr lang="tr-TR" sz="1800" kern="1800" dirty="0">
                          <a:effectLst/>
                        </a:rPr>
                        <a:t> gibi herhangi bir sorun yaşadınız mı?</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Evet</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Hayır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2"/>
                  </a:ext>
                </a:extLst>
              </a:tr>
              <a:tr h="674863">
                <a:tc>
                  <a:txBody>
                    <a:bodyPr/>
                    <a:lstStyle/>
                    <a:p>
                      <a:pPr>
                        <a:lnSpc>
                          <a:spcPct val="107000"/>
                        </a:lnSpc>
                        <a:spcAft>
                          <a:spcPts val="0"/>
                        </a:spcAft>
                      </a:pPr>
                      <a:r>
                        <a:rPr lang="tr-TR" sz="1800" kern="1800">
                          <a:effectLst/>
                        </a:rPr>
                        <a:t>2.Yaşadığınız yerde güvensizlik hissediyor musunuz?</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a:effectLst/>
                        </a:rPr>
                        <a:t>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3"/>
                  </a:ext>
                </a:extLst>
              </a:tr>
              <a:tr h="674863">
                <a:tc>
                  <a:txBody>
                    <a:bodyPr/>
                    <a:lstStyle/>
                    <a:p>
                      <a:pPr>
                        <a:lnSpc>
                          <a:spcPct val="107000"/>
                        </a:lnSpc>
                        <a:spcAft>
                          <a:spcPts val="0"/>
                        </a:spcAft>
                      </a:pPr>
                      <a:r>
                        <a:rPr lang="tr-TR" sz="1800" kern="1800">
                          <a:effectLst/>
                        </a:rPr>
                        <a:t>3.Geçmiş iki ay içerisinde tütün veya tütün ürünü kullandınız mı?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4"/>
                  </a:ext>
                </a:extLst>
              </a:tr>
              <a:tr h="674863">
                <a:tc>
                  <a:txBody>
                    <a:bodyPr/>
                    <a:lstStyle/>
                    <a:p>
                      <a:pPr>
                        <a:lnSpc>
                          <a:spcPct val="107000"/>
                        </a:lnSpc>
                        <a:spcAft>
                          <a:spcPts val="0"/>
                        </a:spcAft>
                      </a:pPr>
                      <a:r>
                        <a:rPr lang="tr-TR" sz="1800" kern="1800">
                          <a:effectLst/>
                        </a:rPr>
                        <a:t>4.Geçmiş iki ayda ilaç, alkol vs madde kulandınız mı?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5"/>
                  </a:ext>
                </a:extLst>
              </a:tr>
              <a:tr h="1019947">
                <a:tc>
                  <a:txBody>
                    <a:bodyPr/>
                    <a:lstStyle/>
                    <a:p>
                      <a:pPr>
                        <a:lnSpc>
                          <a:spcPct val="107000"/>
                        </a:lnSpc>
                        <a:spcAft>
                          <a:spcPts val="0"/>
                        </a:spcAft>
                      </a:pPr>
                      <a:r>
                        <a:rPr lang="tr-TR" sz="1800" kern="1800">
                          <a:effectLst/>
                        </a:rPr>
                        <a:t>5.Geçen yıl içerisinde tanıdığınız birisi tarafından dövme, tekmele vs bir tehdite maruz kaldınız mı?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6"/>
                  </a:ext>
                </a:extLst>
              </a:tr>
              <a:tr h="674863">
                <a:tc>
                  <a:txBody>
                    <a:bodyPr/>
                    <a:lstStyle/>
                    <a:p>
                      <a:pPr>
                        <a:lnSpc>
                          <a:spcPct val="107000"/>
                        </a:lnSpc>
                        <a:spcAft>
                          <a:spcPts val="0"/>
                        </a:spcAft>
                      </a:pPr>
                      <a:r>
                        <a:rPr lang="tr-TR" sz="1800" kern="1800">
                          <a:effectLst/>
                        </a:rPr>
                        <a:t>6.İstemediğiniz halde birisi sizi cinsel ilişkiye zorladı mı?</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a:effectLst/>
                        </a:rPr>
                        <a:t> </a:t>
                      </a:r>
                      <a:endParaRPr lang="tr-TR" sz="16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7"/>
                  </a:ext>
                </a:extLst>
              </a:tr>
              <a:tr h="674863">
                <a:tc>
                  <a:txBody>
                    <a:bodyPr/>
                    <a:lstStyle/>
                    <a:p>
                      <a:pPr>
                        <a:lnSpc>
                          <a:spcPct val="107000"/>
                        </a:lnSpc>
                        <a:spcAft>
                          <a:spcPts val="0"/>
                        </a:spcAft>
                      </a:pPr>
                      <a:r>
                        <a:rPr lang="tr-TR" sz="1800" kern="1800">
                          <a:effectLst/>
                        </a:rPr>
                        <a:t>7.Mevcut stres düzeyinizi 1-5 arasında değerlendirin (1=çok düşük; 5=çok yüksek</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r>
                        <a:rPr lang="tr-TR" sz="1600" kern="1800" dirty="0">
                          <a:effectLst/>
                        </a:rPr>
                        <a:t>1      2     3   4   5</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008"/>
                  </a:ext>
                </a:extLst>
              </a:tr>
              <a:tr h="329779">
                <a:tc>
                  <a:txBody>
                    <a:bodyPr/>
                    <a:lstStyle/>
                    <a:p>
                      <a:pPr>
                        <a:lnSpc>
                          <a:spcPct val="107000"/>
                        </a:lnSpc>
                        <a:spcAft>
                          <a:spcPts val="0"/>
                        </a:spcAft>
                      </a:pPr>
                      <a:r>
                        <a:rPr lang="tr-TR" sz="1800" kern="1800">
                          <a:effectLst/>
                        </a:rPr>
                        <a:t>8.Geçen bir yıl içerisinde kaç kez taşındınız</a:t>
                      </a:r>
                      <a:endParaRPr lang="tr-TR" sz="18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r>
                        <a:rPr lang="tr-TR" sz="1600" kern="1800" dirty="0">
                          <a:effectLst/>
                        </a:rPr>
                        <a:t> </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009"/>
                  </a:ext>
                </a:extLst>
              </a:tr>
              <a:tr h="1213468">
                <a:tc>
                  <a:txBody>
                    <a:bodyPr/>
                    <a:lstStyle/>
                    <a:p>
                      <a:pPr>
                        <a:lnSpc>
                          <a:spcPct val="107000"/>
                        </a:lnSpc>
                        <a:spcAft>
                          <a:spcPts val="0"/>
                        </a:spcAft>
                      </a:pPr>
                      <a:r>
                        <a:rPr lang="tr-TR" sz="1800" kern="1800" dirty="0">
                          <a:effectLst/>
                        </a:rPr>
                        <a:t>9.Bu hamileliğinizin zamanını değiştirmek isteseydiniz, hangisini seçerdiniz?</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gridSpan="2">
                  <a:txBody>
                    <a:bodyPr/>
                    <a:lstStyle/>
                    <a:p>
                      <a:pPr>
                        <a:lnSpc>
                          <a:spcPct val="107000"/>
                        </a:lnSpc>
                        <a:spcAft>
                          <a:spcPts val="0"/>
                        </a:spcAft>
                      </a:pPr>
                      <a:r>
                        <a:rPr lang="tr-TR" sz="1600" kern="1800" dirty="0">
                          <a:effectLst/>
                        </a:rPr>
                        <a:t>Daha erken</a:t>
                      </a:r>
                      <a:endParaRPr lang="tr-TR" sz="1600" dirty="0">
                        <a:effectLst/>
                      </a:endParaRPr>
                    </a:p>
                    <a:p>
                      <a:pPr>
                        <a:lnSpc>
                          <a:spcPct val="107000"/>
                        </a:lnSpc>
                        <a:spcAft>
                          <a:spcPts val="0"/>
                        </a:spcAft>
                      </a:pPr>
                      <a:r>
                        <a:rPr lang="tr-TR" sz="1600" kern="1800" dirty="0">
                          <a:effectLst/>
                        </a:rPr>
                        <a:t>Daha geç</a:t>
                      </a:r>
                      <a:endParaRPr lang="tr-TR" sz="1600" dirty="0">
                        <a:effectLst/>
                      </a:endParaRPr>
                    </a:p>
                    <a:p>
                      <a:pPr>
                        <a:lnSpc>
                          <a:spcPct val="107000"/>
                        </a:lnSpc>
                        <a:spcAft>
                          <a:spcPts val="0"/>
                        </a:spcAft>
                      </a:pPr>
                      <a:r>
                        <a:rPr lang="tr-TR" sz="1600" kern="1800" dirty="0">
                          <a:effectLst/>
                        </a:rPr>
                        <a:t>Hiçbiri</a:t>
                      </a:r>
                      <a:endParaRPr lang="tr-TR" sz="1600" dirty="0">
                        <a:effectLst/>
                      </a:endParaRPr>
                    </a:p>
                    <a:p>
                      <a:pPr>
                        <a:lnSpc>
                          <a:spcPct val="107000"/>
                        </a:lnSpc>
                        <a:spcAft>
                          <a:spcPts val="0"/>
                        </a:spcAft>
                      </a:pPr>
                      <a:r>
                        <a:rPr lang="tr-TR" sz="1600" kern="1800" dirty="0">
                          <a:effectLst/>
                        </a:rPr>
                        <a:t>Değiştirmek istemem</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hMerge="1">
                  <a:txBody>
                    <a:bodyPr/>
                    <a:lstStyle/>
                    <a:p>
                      <a:endParaRPr lang="tr-TR"/>
                    </a:p>
                  </a:txBody>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6376878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Gebelik Döneminde Görülen Sorunlar: Hemşirelik </a:t>
            </a:r>
            <a:r>
              <a:rPr lang="tr-TR" b="1" dirty="0"/>
              <a:t>Tanıları</a:t>
            </a:r>
            <a:r>
              <a:rPr lang="tr-TR" dirty="0"/>
              <a:t/>
            </a:r>
            <a:br>
              <a:rPr lang="tr-TR" dirty="0"/>
            </a:br>
            <a:endParaRPr lang="tr-TR" dirty="0"/>
          </a:p>
        </p:txBody>
      </p:sp>
      <p:sp>
        <p:nvSpPr>
          <p:cNvPr id="3" name="İçerik Yer Tutucusu 2"/>
          <p:cNvSpPr>
            <a:spLocks noGrp="1"/>
          </p:cNvSpPr>
          <p:nvPr>
            <p:ph idx="1"/>
          </p:nvPr>
        </p:nvSpPr>
        <p:spPr/>
        <p:txBody>
          <a:bodyPr>
            <a:normAutofit/>
          </a:bodyPr>
          <a:lstStyle/>
          <a:p>
            <a:pPr fontAlgn="base"/>
            <a:r>
              <a:rPr lang="tr-TR" dirty="0" smtClean="0"/>
              <a:t>Doğum ve doğum sonu döneme ilişkin kaygılar </a:t>
            </a:r>
          </a:p>
          <a:p>
            <a:pPr fontAlgn="base"/>
            <a:r>
              <a:rPr lang="tr-TR" dirty="0" smtClean="0"/>
              <a:t>Hamilelikle </a:t>
            </a:r>
            <a:r>
              <a:rPr lang="tr-TR" dirty="0"/>
              <a:t>birlikte solunum sisteminde ortaya çıkan nefes alma alışkanlığında değişim</a:t>
            </a:r>
          </a:p>
          <a:p>
            <a:pPr fontAlgn="base"/>
            <a:r>
              <a:rPr lang="tr-TR" dirty="0" smtClean="0"/>
              <a:t>Hamileliğin son aylarında alınan </a:t>
            </a:r>
            <a:r>
              <a:rPr lang="tr-TR" dirty="0"/>
              <a:t>kilolara bağlı beden imajında bozulma</a:t>
            </a:r>
          </a:p>
          <a:p>
            <a:pPr fontAlgn="base"/>
            <a:r>
              <a:rPr lang="tr-TR" dirty="0"/>
              <a:t>Hamilelikte ortaya çıkan değişimlere yönelik bilgi eksikliği</a:t>
            </a:r>
          </a:p>
          <a:p>
            <a:pPr fontAlgn="base"/>
            <a:r>
              <a:rPr lang="tr-TR" dirty="0"/>
              <a:t>Sabah bulantısı ile ilişkili bedenin ihtiyacından daha az besin alma, dengesiz </a:t>
            </a:r>
            <a:r>
              <a:rPr lang="tr-TR" dirty="0" smtClean="0"/>
              <a:t>beslenme</a:t>
            </a:r>
          </a:p>
          <a:p>
            <a:pPr fontAlgn="base"/>
            <a:r>
              <a:rPr lang="tr-TR" dirty="0" smtClean="0"/>
              <a:t>Bebeğin sağlık durumuna yönelik risklerin varlığı </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4724473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Gebe Kadınla Görüşme Yapma Basamakları</a:t>
            </a:r>
            <a:endParaRPr lang="tr-TR" dirty="0"/>
          </a:p>
        </p:txBody>
      </p:sp>
      <p:sp>
        <p:nvSpPr>
          <p:cNvPr id="3" name="İçerik Yer Tutucusu 2"/>
          <p:cNvSpPr>
            <a:spLocks noGrp="1"/>
          </p:cNvSpPr>
          <p:nvPr>
            <p:ph idx="1"/>
          </p:nvPr>
        </p:nvSpPr>
        <p:spPr/>
        <p:txBody>
          <a:bodyPr/>
          <a:lstStyle/>
          <a:p>
            <a:r>
              <a:rPr lang="tr-TR" dirty="0" smtClean="0"/>
              <a:t>Görüşmenin </a:t>
            </a:r>
            <a:r>
              <a:rPr lang="tr-TR" dirty="0"/>
              <a:t>yapılacağı saat ve yer bireye bildirilerek onayı </a:t>
            </a:r>
            <a:r>
              <a:rPr lang="tr-TR" dirty="0" smtClean="0"/>
              <a:t>alınır</a:t>
            </a:r>
          </a:p>
          <a:p>
            <a:r>
              <a:rPr lang="tr-TR" dirty="0" smtClean="0"/>
              <a:t>Görüşme </a:t>
            </a:r>
            <a:r>
              <a:rPr lang="tr-TR" dirty="0"/>
              <a:t>yapılacak ortam; dikkati dağıtmayacak şekilde sade, sakin, sessiz, hemşire ve hasta için güvenli, gizliliğin korunabileceği bir şekilde düzenlenir. </a:t>
            </a:r>
            <a:endParaRPr lang="tr-TR" dirty="0" smtClean="0"/>
          </a:p>
          <a:p>
            <a:r>
              <a:rPr lang="tr-TR" dirty="0" smtClean="0"/>
              <a:t>Görüşme </a:t>
            </a:r>
            <a:r>
              <a:rPr lang="tr-TR" dirty="0"/>
              <a:t>dört düzeyde </a:t>
            </a:r>
            <a:r>
              <a:rPr lang="tr-TR" dirty="0" smtClean="0"/>
              <a:t>gerçekleştirilir</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07481116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Görüşme Basamakları: Tanışma </a:t>
            </a:r>
            <a:r>
              <a:rPr lang="tr-TR" dirty="0"/>
              <a:t>Evresi</a:t>
            </a:r>
          </a:p>
        </p:txBody>
      </p:sp>
      <p:sp>
        <p:nvSpPr>
          <p:cNvPr id="3" name="İçerik Yer Tutucusu 2"/>
          <p:cNvSpPr>
            <a:spLocks noGrp="1"/>
          </p:cNvSpPr>
          <p:nvPr>
            <p:ph idx="1"/>
          </p:nvPr>
        </p:nvSpPr>
        <p:spPr/>
        <p:txBody>
          <a:bodyPr/>
          <a:lstStyle/>
          <a:p>
            <a:r>
              <a:rPr lang="tr-TR" dirty="0" smtClean="0"/>
              <a:t>Hemşire </a:t>
            </a:r>
            <a:r>
              <a:rPr lang="tr-TR" dirty="0"/>
              <a:t>kendini bireye tanıtır, görüşmenin amacını açıklar ve ne kadar süreceği hakkında bilgi verir. </a:t>
            </a:r>
            <a:endParaRPr lang="tr-TR" dirty="0" smtClean="0"/>
          </a:p>
          <a:p>
            <a:r>
              <a:rPr lang="tr-TR" dirty="0" smtClean="0"/>
              <a:t>Görüşme </a:t>
            </a:r>
            <a:r>
              <a:rPr lang="tr-TR" dirty="0"/>
              <a:t>verilerinin kaydedilmesi için, görüşme sırasında ara ara not tutulacağı/ alınacağı konusunda bireye açıklama yapılır. </a:t>
            </a:r>
            <a:endParaRPr lang="tr-TR" dirty="0" smtClean="0"/>
          </a:p>
          <a:p>
            <a:r>
              <a:rPr lang="tr-TR" dirty="0" smtClean="0"/>
              <a:t>Hemşire </a:t>
            </a:r>
            <a:r>
              <a:rPr lang="tr-TR" dirty="0"/>
              <a:t>bireyi, kendi öyküsünü anlatmaya davet eder. </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8148472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Görüşme </a:t>
            </a:r>
            <a:r>
              <a:rPr lang="tr-TR" dirty="0" smtClean="0"/>
              <a:t>Basamakları: Görüşmenin Sürdürülmesi </a:t>
            </a:r>
            <a:endParaRPr lang="tr-TR" dirty="0"/>
          </a:p>
        </p:txBody>
      </p:sp>
      <p:sp>
        <p:nvSpPr>
          <p:cNvPr id="3" name="İçerik Yer Tutucusu 2"/>
          <p:cNvSpPr>
            <a:spLocks noGrp="1"/>
          </p:cNvSpPr>
          <p:nvPr>
            <p:ph idx="1"/>
          </p:nvPr>
        </p:nvSpPr>
        <p:spPr/>
        <p:txBody>
          <a:bodyPr>
            <a:normAutofit lnSpcReduction="10000"/>
          </a:bodyPr>
          <a:lstStyle/>
          <a:p>
            <a:r>
              <a:rPr lang="tr-TR" dirty="0" smtClean="0"/>
              <a:t>Kadın kendiliğinden öyküsünü </a:t>
            </a:r>
            <a:r>
              <a:rPr lang="tr-TR" dirty="0"/>
              <a:t>anlatabilmesi için </a:t>
            </a:r>
            <a:r>
              <a:rPr lang="tr-TR" dirty="0" err="1"/>
              <a:t>terapötik</a:t>
            </a:r>
            <a:r>
              <a:rPr lang="tr-TR" dirty="0"/>
              <a:t>/ hasta yararına iletişim kurma standardına göre cesaretlendirilir. </a:t>
            </a:r>
            <a:endParaRPr lang="tr-TR" dirty="0" smtClean="0"/>
          </a:p>
          <a:p>
            <a:r>
              <a:rPr lang="tr-TR" dirty="0" smtClean="0"/>
              <a:t>Bireyin </a:t>
            </a:r>
            <a:r>
              <a:rPr lang="tr-TR" dirty="0"/>
              <a:t>öyküsünün devamlılığı için gerek olmadıkça sözü kesilmez, acele edilmez ve yönlendirilmez. </a:t>
            </a:r>
            <a:endParaRPr lang="tr-TR" dirty="0" smtClean="0"/>
          </a:p>
          <a:p>
            <a:r>
              <a:rPr lang="tr-TR" dirty="0" smtClean="0"/>
              <a:t>Bireye </a:t>
            </a:r>
            <a:r>
              <a:rPr lang="tr-TR" dirty="0"/>
              <a:t>“evet” ya da “hayır” şeklinde cevaplandırılacak kapalı uçlu sorular yerine, konuşmaya teşvik edecek açık uçlu sorular sorulur. </a:t>
            </a:r>
            <a:endParaRPr lang="tr-TR" dirty="0" smtClean="0"/>
          </a:p>
          <a:p>
            <a:r>
              <a:rPr lang="tr-TR" dirty="0" smtClean="0"/>
              <a:t>Bireyin </a:t>
            </a:r>
            <a:r>
              <a:rPr lang="tr-TR" dirty="0"/>
              <a:t>sözlü ifadeleri kadar, sözsüz ifadeleri de gözlemlenir ve kaydedilir. </a:t>
            </a:r>
            <a:endParaRPr lang="tr-TR" dirty="0" smtClean="0"/>
          </a:p>
          <a:p>
            <a:r>
              <a:rPr lang="tr-TR" dirty="0" smtClean="0"/>
              <a:t>Bireyin </a:t>
            </a:r>
            <a:r>
              <a:rPr lang="tr-TR" dirty="0"/>
              <a:t>ifadeleri yargılamadan ve yorum katmadan, söylediği şekilde kaydedilir.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7795572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dirty="0" err="1"/>
              <a:t>Psikososyal</a:t>
            </a:r>
            <a:r>
              <a:rPr lang="tr-TR" dirty="0"/>
              <a:t> sorunlar kadının hamileliğinin sonucunu etkiler mi?</a:t>
            </a:r>
            <a:br>
              <a:rPr lang="tr-TR" dirty="0"/>
            </a:br>
            <a:endParaRPr lang="tr-TR" dirty="0"/>
          </a:p>
        </p:txBody>
      </p:sp>
      <p:sp>
        <p:nvSpPr>
          <p:cNvPr id="3" name="İçerik Yer Tutucusu 2"/>
          <p:cNvSpPr>
            <a:spLocks noGrp="1"/>
          </p:cNvSpPr>
          <p:nvPr>
            <p:ph idx="1"/>
          </p:nvPr>
        </p:nvSpPr>
        <p:spPr/>
        <p:txBody>
          <a:bodyPr/>
          <a:lstStyle/>
          <a:p>
            <a:r>
              <a:rPr lang="tr-TR" dirty="0" smtClean="0"/>
              <a:t>3 </a:t>
            </a:r>
            <a:r>
              <a:rPr lang="tr-TR" dirty="0"/>
              <a:t>ayrı klinikte 120 hamilenin incelendiği bir araştırmada </a:t>
            </a:r>
            <a:r>
              <a:rPr lang="tr-TR" dirty="0" smtClean="0"/>
              <a:t>depresyonu</a:t>
            </a:r>
            <a:r>
              <a:rPr lang="tr-TR" dirty="0"/>
              <a:t>, düşük benlik algısı olan ve hamileliğe yönelik negatif algıları olan kadınlar olmayanlara göre erken doğum yapmıştır. </a:t>
            </a:r>
            <a:endParaRPr lang="tr-TR" dirty="0" smtClean="0"/>
          </a:p>
          <a:p>
            <a:r>
              <a:rPr lang="tr-TR" dirty="0" smtClean="0"/>
              <a:t>Bu </a:t>
            </a:r>
            <a:r>
              <a:rPr lang="tr-TR" dirty="0"/>
              <a:t>bilgi kadının ilk hikayesini öğrenen hemşire için çok değerlidir. </a:t>
            </a:r>
          </a:p>
          <a:p>
            <a:r>
              <a:rPr lang="tr-TR" dirty="0" smtClean="0"/>
              <a:t>İlk </a:t>
            </a:r>
            <a:r>
              <a:rPr lang="tr-TR" dirty="0"/>
              <a:t>temasta hemşire bu bilgileri öğrenirse hamilelik boyunca bakımı ona göre planlar.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68371727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Görüşme </a:t>
            </a:r>
            <a:r>
              <a:rPr lang="tr-TR" dirty="0" smtClean="0"/>
              <a:t>Basamakları: Kapsamlı </a:t>
            </a:r>
            <a:r>
              <a:rPr lang="tr-TR" dirty="0"/>
              <a:t>Değerlendirme</a:t>
            </a:r>
          </a:p>
        </p:txBody>
      </p:sp>
      <p:sp>
        <p:nvSpPr>
          <p:cNvPr id="3" name="İçerik Yer Tutucusu 2"/>
          <p:cNvSpPr>
            <a:spLocks noGrp="1"/>
          </p:cNvSpPr>
          <p:nvPr>
            <p:ph idx="1"/>
          </p:nvPr>
        </p:nvSpPr>
        <p:spPr/>
        <p:txBody>
          <a:bodyPr/>
          <a:lstStyle/>
          <a:p>
            <a:r>
              <a:rPr lang="tr-TR" dirty="0" smtClean="0"/>
              <a:t>Gebenin sağlık</a:t>
            </a:r>
            <a:r>
              <a:rPr lang="tr-TR" dirty="0"/>
              <a:t>/ hastalık öyküsü, erken gelişim dönemi ve ortamı, eğitim durumu, mesleği, evlilik öyküsü, ilgileri, değer yargıları, beklentileri, kullandığı baş etme yöntemleri değerlendirilir. </a:t>
            </a:r>
            <a:endParaRPr lang="tr-TR" dirty="0" smtClean="0"/>
          </a:p>
          <a:p>
            <a:r>
              <a:rPr lang="tr-TR" dirty="0" smtClean="0"/>
              <a:t>Sorular </a:t>
            </a:r>
            <a:r>
              <a:rPr lang="tr-TR" dirty="0"/>
              <a:t>genelden özele doğru sorulur. </a:t>
            </a:r>
            <a:endParaRPr lang="tr-TR" dirty="0" smtClean="0"/>
          </a:p>
          <a:p>
            <a:r>
              <a:rPr lang="tr-TR" dirty="0" smtClean="0"/>
              <a:t>Birey </a:t>
            </a:r>
            <a:r>
              <a:rPr lang="tr-TR" dirty="0"/>
              <a:t>sözlü ve sözsüz olarak desteklenir. </a:t>
            </a:r>
            <a:endParaRPr lang="tr-TR" dirty="0" smtClean="0"/>
          </a:p>
          <a:p>
            <a:r>
              <a:rPr lang="tr-TR" dirty="0" smtClean="0"/>
              <a:t>Gebenin ruhsal </a:t>
            </a:r>
            <a:r>
              <a:rPr lang="tr-TR" dirty="0"/>
              <a:t>durumu ve öyküsü </a:t>
            </a:r>
            <a:r>
              <a:rPr lang="tr-TR" dirty="0" smtClean="0"/>
              <a:t>değerlendirilir</a:t>
            </a:r>
            <a:r>
              <a:rPr lang="tr-TR" dirty="0"/>
              <a:t>.</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70967862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Görüşme </a:t>
            </a:r>
            <a:r>
              <a:rPr lang="tr-TR" dirty="0" smtClean="0"/>
              <a:t>Basamakları: Sonlandırma Evresi </a:t>
            </a:r>
            <a:endParaRPr lang="tr-TR" dirty="0"/>
          </a:p>
        </p:txBody>
      </p:sp>
      <p:sp>
        <p:nvSpPr>
          <p:cNvPr id="3" name="İçerik Yer Tutucusu 2"/>
          <p:cNvSpPr>
            <a:spLocks noGrp="1"/>
          </p:cNvSpPr>
          <p:nvPr>
            <p:ph idx="1"/>
          </p:nvPr>
        </p:nvSpPr>
        <p:spPr/>
        <p:txBody>
          <a:bodyPr/>
          <a:lstStyle/>
          <a:p>
            <a:r>
              <a:rPr lang="tr-TR" dirty="0" smtClean="0"/>
              <a:t>Görüşme </a:t>
            </a:r>
            <a:r>
              <a:rPr lang="tr-TR" dirty="0"/>
              <a:t>özetlenir</a:t>
            </a:r>
            <a:r>
              <a:rPr lang="tr-TR" dirty="0" smtClean="0"/>
              <a:t>.</a:t>
            </a:r>
          </a:p>
          <a:p>
            <a:r>
              <a:rPr lang="tr-TR" dirty="0" smtClean="0"/>
              <a:t>Eklemek</a:t>
            </a:r>
            <a:r>
              <a:rPr lang="tr-TR" dirty="0"/>
              <a:t>/ sormak istediği herhangi bir şey olup olmadığı sorulur. </a:t>
            </a:r>
            <a:endParaRPr lang="tr-TR" dirty="0" smtClean="0"/>
          </a:p>
          <a:p>
            <a:r>
              <a:rPr lang="tr-TR" dirty="0" smtClean="0"/>
              <a:t>Bir </a:t>
            </a:r>
            <a:r>
              <a:rPr lang="tr-TR" dirty="0"/>
              <a:t>sonraki görüşme hakkında (yeri, saati </a:t>
            </a:r>
            <a:r>
              <a:rPr lang="tr-TR" dirty="0" err="1"/>
              <a:t>vb</a:t>
            </a:r>
            <a:r>
              <a:rPr lang="tr-TR" dirty="0"/>
              <a:t>) bilgi verilir. </a:t>
            </a:r>
            <a:endParaRPr lang="tr-TR" dirty="0" smtClean="0"/>
          </a:p>
          <a:p>
            <a:r>
              <a:rPr lang="tr-TR" dirty="0" smtClean="0"/>
              <a:t>Görüşme </a:t>
            </a:r>
            <a:r>
              <a:rPr lang="tr-TR" dirty="0"/>
              <a:t>sonucunda elde edilen bilgiler/ veriler ilgili formlara kaydedilir ve tedavi ekibinin diğer üyeleri ile paylaşılır.</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6145719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Müdahale</a:t>
            </a:r>
            <a:endParaRPr lang="tr-TR" dirty="0"/>
          </a:p>
        </p:txBody>
      </p:sp>
      <p:sp>
        <p:nvSpPr>
          <p:cNvPr id="3" name="İçerik Yer Tutucusu 2"/>
          <p:cNvSpPr>
            <a:spLocks noGrp="1"/>
          </p:cNvSpPr>
          <p:nvPr>
            <p:ph idx="1"/>
          </p:nvPr>
        </p:nvSpPr>
        <p:spPr/>
        <p:txBody>
          <a:bodyPr/>
          <a:lstStyle/>
          <a:p>
            <a:r>
              <a:rPr lang="tr-TR" dirty="0" smtClean="0"/>
              <a:t>Hamile kadının </a:t>
            </a:r>
            <a:r>
              <a:rPr lang="tr-TR" dirty="0"/>
              <a:t>hamilelik boyunca düzenli </a:t>
            </a:r>
            <a:r>
              <a:rPr lang="tr-TR" dirty="0" smtClean="0"/>
              <a:t>takibinin sağlanması</a:t>
            </a:r>
          </a:p>
          <a:p>
            <a:r>
              <a:rPr lang="tr-TR" dirty="0" smtClean="0"/>
              <a:t>Takiplerin kayıt altına alınması</a:t>
            </a:r>
          </a:p>
          <a:p>
            <a:r>
              <a:rPr lang="tr-TR" dirty="0" smtClean="0"/>
              <a:t>Her görüşmede düzenli </a:t>
            </a:r>
            <a:r>
              <a:rPr lang="tr-TR" dirty="0" err="1" smtClean="0"/>
              <a:t>psikososyal</a:t>
            </a:r>
            <a:r>
              <a:rPr lang="tr-TR" dirty="0" smtClean="0"/>
              <a:t> değerlendirme </a:t>
            </a:r>
          </a:p>
          <a:p>
            <a:r>
              <a:rPr lang="tr-TR" dirty="0" smtClean="0"/>
              <a:t>Sağlıklı beslenme bilgisi</a:t>
            </a:r>
          </a:p>
          <a:p>
            <a:r>
              <a:rPr lang="tr-TR" dirty="0" smtClean="0"/>
              <a:t>Egzersiz önerileri</a:t>
            </a:r>
          </a:p>
          <a:p>
            <a:r>
              <a:rPr lang="tr-TR" dirty="0" smtClean="0"/>
              <a:t>Duygusal destek sağlama </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21767662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Hemşirenin Yaptığı Müdahalelerin Sonuçlarının Değerlendirilmesi</a:t>
            </a:r>
            <a:r>
              <a:rPr lang="tr-TR" dirty="0"/>
              <a:t/>
            </a:r>
            <a:br>
              <a:rPr lang="tr-TR" dirty="0"/>
            </a:br>
            <a:endParaRPr lang="tr-TR" dirty="0"/>
          </a:p>
        </p:txBody>
      </p:sp>
      <p:sp>
        <p:nvSpPr>
          <p:cNvPr id="3" name="İçerik Yer Tutucusu 2"/>
          <p:cNvSpPr>
            <a:spLocks noGrp="1"/>
          </p:cNvSpPr>
          <p:nvPr>
            <p:ph idx="1"/>
          </p:nvPr>
        </p:nvSpPr>
        <p:spPr/>
        <p:txBody>
          <a:bodyPr/>
          <a:lstStyle/>
          <a:p>
            <a:pPr fontAlgn="base"/>
            <a:r>
              <a:rPr lang="tr-TR" dirty="0" smtClean="0"/>
              <a:t>Kadın </a:t>
            </a:r>
            <a:r>
              <a:rPr lang="tr-TR" dirty="0"/>
              <a:t>hamilelik boyunca olağan yaşam tarzını sürdürdüğünü ifade eder</a:t>
            </a:r>
          </a:p>
          <a:p>
            <a:pPr fontAlgn="base"/>
            <a:r>
              <a:rPr lang="tr-TR" dirty="0" smtClean="0"/>
              <a:t>Aile </a:t>
            </a:r>
            <a:r>
              <a:rPr lang="tr-TR" dirty="0"/>
              <a:t>üyeleri kadının yorgunluğuna uyum gösteren bir yaşam tarzını benimsediklerini ifade eder</a:t>
            </a:r>
          </a:p>
          <a:p>
            <a:pPr fontAlgn="base"/>
            <a:r>
              <a:rPr lang="tr-TR" dirty="0" smtClean="0"/>
              <a:t>Çiftler </a:t>
            </a:r>
            <a:r>
              <a:rPr lang="tr-TR" dirty="0"/>
              <a:t>hamilelik döneminde olan normal fiziksel değişimleri ifade ederler.</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3520547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lvl="0"/>
            <a:r>
              <a:rPr lang="tr-TR" dirty="0" smtClean="0"/>
              <a:t>Gebeliğe Uyum: Gebeliğin ilk üç ayı (il</a:t>
            </a:r>
            <a:r>
              <a:rPr lang="tr-TR" b="1" dirty="0" smtClean="0"/>
              <a:t>k </a:t>
            </a:r>
            <a:r>
              <a:rPr lang="tr-TR" b="1" dirty="0" err="1" smtClean="0"/>
              <a:t>trimester</a:t>
            </a:r>
            <a:r>
              <a:rPr lang="tr-TR" b="1" dirty="0" smtClean="0"/>
              <a:t>)</a:t>
            </a:r>
            <a:r>
              <a:rPr lang="tr-TR" dirty="0"/>
              <a:t/>
            </a:r>
            <a:br>
              <a:rPr lang="tr-TR" dirty="0"/>
            </a:br>
            <a:endParaRPr lang="tr-TR" dirty="0"/>
          </a:p>
        </p:txBody>
      </p:sp>
      <p:sp>
        <p:nvSpPr>
          <p:cNvPr id="3" name="İçerik Yer Tutucusu 2"/>
          <p:cNvSpPr>
            <a:spLocks noGrp="1"/>
          </p:cNvSpPr>
          <p:nvPr>
            <p:ph idx="1"/>
          </p:nvPr>
        </p:nvSpPr>
        <p:spPr/>
        <p:txBody>
          <a:bodyPr/>
          <a:lstStyle/>
          <a:p>
            <a:pPr>
              <a:lnSpc>
                <a:spcPct val="150000"/>
              </a:lnSpc>
            </a:pPr>
            <a:r>
              <a:rPr lang="tr-TR" dirty="0" smtClean="0"/>
              <a:t>Gizli </a:t>
            </a:r>
            <a:r>
              <a:rPr lang="tr-TR" dirty="0"/>
              <a:t>ve yabancı duyguların yaşandığı bir dönemdir. </a:t>
            </a:r>
            <a:r>
              <a:rPr lang="tr-TR" dirty="0" smtClean="0"/>
              <a:t>Hamileliğin kesinleşmesinden sonra kadın, </a:t>
            </a:r>
            <a:r>
              <a:rPr lang="tr-TR" dirty="0"/>
              <a:t>hemşire ve doktor arasında bir iletişim ve kadının </a:t>
            </a:r>
            <a:r>
              <a:rPr lang="tr-TR" dirty="0" err="1"/>
              <a:t>psikososyal</a:t>
            </a:r>
            <a:r>
              <a:rPr lang="tr-TR" dirty="0"/>
              <a:t> değerlendirmesi </a:t>
            </a:r>
            <a:r>
              <a:rPr lang="tr-TR" dirty="0" smtClean="0"/>
              <a:t>başlar</a:t>
            </a:r>
            <a:r>
              <a:rPr lang="tr-TR" dirty="0"/>
              <a:t>. </a:t>
            </a:r>
          </a:p>
          <a:p>
            <a:pPr>
              <a:lnSpc>
                <a:spcPct val="150000"/>
              </a:lnSpc>
            </a:pPr>
            <a:r>
              <a:rPr lang="tr-TR" dirty="0"/>
              <a:t>Bu dönemde pek çok </a:t>
            </a:r>
            <a:r>
              <a:rPr lang="tr-TR" dirty="0" err="1"/>
              <a:t>psj</a:t>
            </a:r>
            <a:r>
              <a:rPr lang="tr-TR" dirty="0"/>
              <a:t> belirti </a:t>
            </a:r>
            <a:r>
              <a:rPr lang="tr-TR" dirty="0" smtClean="0"/>
              <a:t>görülür: </a:t>
            </a:r>
            <a:r>
              <a:rPr lang="tr-TR" dirty="0"/>
              <a:t>Şok, inanamama, mutlu olma, bekliyor olduğunu belirtme, korku </a:t>
            </a:r>
            <a:r>
              <a:rPr lang="tr-TR" dirty="0" err="1"/>
              <a:t>vs</a:t>
            </a:r>
            <a:endParaRPr lang="tr-TR" dirty="0"/>
          </a:p>
          <a:p>
            <a:pPr>
              <a:lnSpc>
                <a:spcPct val="150000"/>
              </a:lnSpc>
            </a:pP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056066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1390569956"/>
              </p:ext>
            </p:extLst>
          </p:nvPr>
        </p:nvGraphicFramePr>
        <p:xfrm>
          <a:off x="0" y="1"/>
          <a:ext cx="12192000" cy="6583680"/>
        </p:xfrm>
        <a:graphic>
          <a:graphicData uri="http://schemas.openxmlformats.org/drawingml/2006/table">
            <a:tbl>
              <a:tblPr firstRow="1" firstCol="1" bandRow="1">
                <a:tableStyleId>{5C22544A-7EE6-4342-B048-85BDC9FD1C3A}</a:tableStyleId>
              </a:tblPr>
              <a:tblGrid>
                <a:gridCol w="12192000">
                  <a:extLst>
                    <a:ext uri="{9D8B030D-6E8A-4147-A177-3AD203B41FA5}">
                      <a16:colId xmlns:a16="http://schemas.microsoft.com/office/drawing/2014/main" val="20000"/>
                    </a:ext>
                  </a:extLst>
                </a:gridCol>
              </a:tblGrid>
              <a:tr h="397055">
                <a:tc>
                  <a:txBody>
                    <a:bodyPr/>
                    <a:lstStyle/>
                    <a:p>
                      <a:pPr algn="just">
                        <a:lnSpc>
                          <a:spcPct val="150000"/>
                        </a:lnSpc>
                        <a:spcAft>
                          <a:spcPts val="0"/>
                        </a:spcAft>
                      </a:pPr>
                      <a:r>
                        <a:rPr lang="tr-TR" sz="1800" dirty="0" smtClean="0">
                          <a:effectLst/>
                          <a:latin typeface="Calibri" panose="020F0502020204030204" pitchFamily="34" charset="0"/>
                          <a:ea typeface="Calibri" panose="020F0502020204030204" pitchFamily="34" charset="0"/>
                          <a:cs typeface="Times New Roman" panose="02020603050405020304" pitchFamily="18" charset="0"/>
                        </a:rPr>
                        <a:t>İlk </a:t>
                      </a:r>
                      <a:r>
                        <a:rPr lang="tr-TR" sz="1800" dirty="0" err="1" smtClean="0">
                          <a:effectLst/>
                          <a:latin typeface="Calibri" panose="020F0502020204030204" pitchFamily="34" charset="0"/>
                          <a:ea typeface="Calibri" panose="020F0502020204030204" pitchFamily="34" charset="0"/>
                          <a:cs typeface="Times New Roman" panose="02020603050405020304" pitchFamily="18" charset="0"/>
                        </a:rPr>
                        <a:t>Trimesterda</a:t>
                      </a:r>
                      <a:r>
                        <a:rPr lang="tr-TR" sz="1800" dirty="0" smtClean="0">
                          <a:effectLst/>
                          <a:latin typeface="Calibri" panose="020F0502020204030204" pitchFamily="34" charset="0"/>
                          <a:ea typeface="Calibri" panose="020F0502020204030204" pitchFamily="34" charset="0"/>
                          <a:cs typeface="Times New Roman" panose="02020603050405020304" pitchFamily="18" charset="0"/>
                        </a:rPr>
                        <a:t> Değerlendirilmesi Gereken </a:t>
                      </a:r>
                      <a:r>
                        <a:rPr lang="tr-TR" sz="1800" dirty="0" err="1" smtClean="0">
                          <a:effectLst/>
                          <a:latin typeface="Calibri" panose="020F0502020204030204" pitchFamily="34" charset="0"/>
                          <a:ea typeface="Calibri" panose="020F0502020204030204" pitchFamily="34" charset="0"/>
                          <a:cs typeface="Times New Roman" panose="02020603050405020304" pitchFamily="18" charset="0"/>
                        </a:rPr>
                        <a:t>Psikososyal</a:t>
                      </a:r>
                      <a:r>
                        <a:rPr lang="tr-TR" sz="1800" dirty="0" smtClean="0">
                          <a:effectLst/>
                          <a:latin typeface="Calibri" panose="020F0502020204030204" pitchFamily="34" charset="0"/>
                          <a:ea typeface="Calibri" panose="020F0502020204030204" pitchFamily="34" charset="0"/>
                          <a:cs typeface="Times New Roman" panose="02020603050405020304" pitchFamily="18" charset="0"/>
                        </a:rPr>
                        <a:t> Konular</a:t>
                      </a: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0"/>
                  </a:ext>
                </a:extLst>
              </a:tr>
              <a:tr h="5991869">
                <a:tc>
                  <a:txBody>
                    <a:bodyPr/>
                    <a:lstStyle/>
                    <a:p>
                      <a:pPr marL="0" marR="0" indent="0" algn="just" defTabSz="914400" rtl="0" eaLnBrk="1" fontAlgn="auto" latinLnBrk="0" hangingPunct="1">
                        <a:lnSpc>
                          <a:spcPct val="150000"/>
                        </a:lnSpc>
                        <a:spcBef>
                          <a:spcPts val="0"/>
                        </a:spcBef>
                        <a:spcAft>
                          <a:spcPts val="0"/>
                        </a:spcAft>
                        <a:buClrTx/>
                        <a:buSzTx/>
                        <a:buFontTx/>
                        <a:buNone/>
                        <a:tabLst/>
                        <a:defRPr/>
                      </a:pPr>
                      <a:r>
                        <a:rPr lang="tr-TR" sz="1800" dirty="0" smtClean="0">
                          <a:effectLst/>
                          <a:latin typeface="Calibri" panose="020F0502020204030204" pitchFamily="34" charset="0"/>
                          <a:ea typeface="Calibri" panose="020F0502020204030204" pitchFamily="34" charset="0"/>
                          <a:cs typeface="Times New Roman" panose="02020603050405020304" pitchFamily="18" charset="0"/>
                        </a:rPr>
                        <a:t>Hamileliğin anlamı, hamileliğin kabulü</a:t>
                      </a:r>
                    </a:p>
                    <a:p>
                      <a:pPr algn="just">
                        <a:lnSpc>
                          <a:spcPct val="150000"/>
                        </a:lnSpc>
                        <a:spcAft>
                          <a:spcPts val="0"/>
                        </a:spcAft>
                      </a:pPr>
                      <a:r>
                        <a:rPr lang="tr-TR" sz="1800" dirty="0" smtClean="0">
                          <a:effectLst/>
                          <a:latin typeface="Calibri" panose="020F0502020204030204" pitchFamily="34" charset="0"/>
                          <a:ea typeface="Calibri" panose="020F0502020204030204" pitchFamily="34" charset="0"/>
                          <a:cs typeface="Times New Roman" panose="02020603050405020304" pitchFamily="18" charset="0"/>
                        </a:rPr>
                        <a:t>Ruh hali değişimleri, </a:t>
                      </a:r>
                      <a:endParaRPr lang="tr-TR" sz="1800" dirty="0" smtClean="0">
                        <a:effectLst/>
                      </a:endParaRPr>
                    </a:p>
                    <a:p>
                      <a:pPr algn="just">
                        <a:lnSpc>
                          <a:spcPct val="150000"/>
                        </a:lnSpc>
                        <a:spcAft>
                          <a:spcPts val="0"/>
                        </a:spcAft>
                      </a:pPr>
                      <a:r>
                        <a:rPr lang="tr-TR" sz="1800" dirty="0" smtClean="0">
                          <a:effectLst/>
                        </a:rPr>
                        <a:t>Eş ve diğer</a:t>
                      </a:r>
                      <a:r>
                        <a:rPr lang="tr-TR" sz="1800" baseline="0" dirty="0" smtClean="0">
                          <a:effectLst/>
                        </a:rPr>
                        <a:t> önemli kişilerin tepkileri</a:t>
                      </a:r>
                      <a:endParaRPr lang="tr-TR" sz="1800" dirty="0">
                        <a:effectLst/>
                      </a:endParaRPr>
                    </a:p>
                    <a:p>
                      <a:pPr algn="just">
                        <a:lnSpc>
                          <a:spcPct val="150000"/>
                        </a:lnSpc>
                        <a:spcAft>
                          <a:spcPts val="0"/>
                        </a:spcAft>
                      </a:pPr>
                      <a:r>
                        <a:rPr lang="tr-TR" sz="1800" dirty="0" smtClean="0">
                          <a:effectLst/>
                        </a:rPr>
                        <a:t>Cinsellikle</a:t>
                      </a:r>
                      <a:r>
                        <a:rPr lang="tr-TR" sz="1800" baseline="0" dirty="0" smtClean="0">
                          <a:effectLst/>
                        </a:rPr>
                        <a:t> ilgili konular ve endişeler</a:t>
                      </a:r>
                    </a:p>
                    <a:p>
                      <a:pPr algn="just">
                        <a:lnSpc>
                          <a:spcPct val="150000"/>
                        </a:lnSpc>
                        <a:spcAft>
                          <a:spcPts val="0"/>
                        </a:spcAft>
                      </a:pPr>
                      <a:r>
                        <a:rPr lang="tr-TR" sz="1800" baseline="0" dirty="0" smtClean="0">
                          <a:effectLst/>
                        </a:rPr>
                        <a:t>Hamilelik ve doğum sonu ile ilgili endişeler</a:t>
                      </a:r>
                    </a:p>
                    <a:p>
                      <a:pPr algn="just">
                        <a:lnSpc>
                          <a:spcPct val="150000"/>
                        </a:lnSpc>
                        <a:spcAft>
                          <a:spcPts val="0"/>
                        </a:spcAft>
                      </a:pPr>
                      <a:r>
                        <a:rPr lang="tr-TR" sz="1800" baseline="0" dirty="0" err="1" smtClean="0">
                          <a:effectLst/>
                        </a:rPr>
                        <a:t>Psikososyal</a:t>
                      </a:r>
                      <a:r>
                        <a:rPr lang="tr-TR" sz="1800" baseline="0" dirty="0" smtClean="0">
                          <a:effectLst/>
                        </a:rPr>
                        <a:t> konular ve kaygılar</a:t>
                      </a:r>
                    </a:p>
                    <a:p>
                      <a:pPr algn="just">
                        <a:lnSpc>
                          <a:spcPct val="150000"/>
                        </a:lnSpc>
                        <a:spcAft>
                          <a:spcPts val="0"/>
                        </a:spcAft>
                      </a:pPr>
                      <a:r>
                        <a:rPr lang="tr-TR" sz="1800" baseline="0" dirty="0" smtClean="0">
                          <a:effectLst/>
                        </a:rPr>
                        <a:t>Aile ile ilişkiler</a:t>
                      </a:r>
                    </a:p>
                    <a:p>
                      <a:pPr algn="just">
                        <a:lnSpc>
                          <a:spcPct val="150000"/>
                        </a:lnSpc>
                        <a:spcAft>
                          <a:spcPts val="0"/>
                        </a:spcAft>
                      </a:pPr>
                      <a:r>
                        <a:rPr lang="tr-TR" sz="1800" baseline="0" dirty="0" smtClean="0">
                          <a:effectLst/>
                        </a:rPr>
                        <a:t>Destek sistemleri</a:t>
                      </a:r>
                    </a:p>
                    <a:p>
                      <a:pPr>
                        <a:lnSpc>
                          <a:spcPct val="150000"/>
                        </a:lnSpc>
                      </a:pPr>
                      <a:r>
                        <a:rPr lang="tr-TR" sz="1800" b="1" kern="1200" dirty="0" err="1" smtClean="0">
                          <a:solidFill>
                            <a:schemeClr val="lt1"/>
                          </a:solidFill>
                          <a:effectLst/>
                          <a:latin typeface="+mn-lt"/>
                          <a:ea typeface="+mn-ea"/>
                          <a:cs typeface="+mn-cs"/>
                        </a:rPr>
                        <a:t>Başetme</a:t>
                      </a:r>
                      <a:r>
                        <a:rPr lang="tr-TR" sz="1800" b="1" kern="1200" dirty="0" smtClean="0">
                          <a:solidFill>
                            <a:schemeClr val="lt1"/>
                          </a:solidFill>
                          <a:effectLst/>
                          <a:latin typeface="+mn-lt"/>
                          <a:ea typeface="+mn-ea"/>
                          <a:cs typeface="+mn-cs"/>
                        </a:rPr>
                        <a:t> stratejileri</a:t>
                      </a:r>
                    </a:p>
                    <a:p>
                      <a:pPr>
                        <a:lnSpc>
                          <a:spcPct val="150000"/>
                        </a:lnSpc>
                      </a:pPr>
                      <a:r>
                        <a:rPr lang="tr-TR" sz="1800" b="1" kern="1200" dirty="0" smtClean="0">
                          <a:solidFill>
                            <a:schemeClr val="lt1"/>
                          </a:solidFill>
                          <a:effectLst/>
                          <a:latin typeface="+mn-lt"/>
                          <a:ea typeface="+mn-ea"/>
                          <a:cs typeface="+mn-cs"/>
                        </a:rPr>
                        <a:t>Otonom sinir sistemi değişimleri</a:t>
                      </a:r>
                    </a:p>
                    <a:p>
                      <a:pPr>
                        <a:lnSpc>
                          <a:spcPct val="150000"/>
                        </a:lnSpc>
                      </a:pPr>
                      <a:r>
                        <a:rPr lang="tr-TR" sz="1800" b="1" kern="1200" dirty="0" smtClean="0">
                          <a:solidFill>
                            <a:schemeClr val="lt1"/>
                          </a:solidFill>
                          <a:effectLst/>
                          <a:latin typeface="+mn-lt"/>
                          <a:ea typeface="+mn-ea"/>
                          <a:cs typeface="+mn-cs"/>
                        </a:rPr>
                        <a:t>-uykuda değişim</a:t>
                      </a:r>
                    </a:p>
                    <a:p>
                      <a:pPr>
                        <a:lnSpc>
                          <a:spcPct val="150000"/>
                        </a:lnSpc>
                      </a:pPr>
                      <a:r>
                        <a:rPr lang="tr-TR" sz="1800" b="1" kern="1200" dirty="0" smtClean="0">
                          <a:solidFill>
                            <a:schemeClr val="lt1"/>
                          </a:solidFill>
                          <a:effectLst/>
                          <a:latin typeface="+mn-lt"/>
                          <a:ea typeface="+mn-ea"/>
                          <a:cs typeface="+mn-cs"/>
                        </a:rPr>
                        <a:t>-iştahta değişim</a:t>
                      </a:r>
                    </a:p>
                    <a:p>
                      <a:pPr>
                        <a:lnSpc>
                          <a:spcPct val="150000"/>
                        </a:lnSpc>
                      </a:pPr>
                      <a:r>
                        <a:rPr lang="tr-TR" sz="1800" b="1" kern="1200" dirty="0" smtClean="0">
                          <a:solidFill>
                            <a:schemeClr val="lt1"/>
                          </a:solidFill>
                          <a:effectLst/>
                          <a:latin typeface="+mn-lt"/>
                          <a:ea typeface="+mn-ea"/>
                          <a:cs typeface="+mn-cs"/>
                        </a:rPr>
                        <a:t>-enerji ve motivasyon</a:t>
                      </a:r>
                    </a:p>
                    <a:p>
                      <a:pPr>
                        <a:lnSpc>
                          <a:spcPct val="150000"/>
                        </a:lnSpc>
                      </a:pPr>
                      <a:r>
                        <a:rPr lang="tr-TR" sz="1800" b="1" kern="1200" dirty="0" smtClean="0">
                          <a:solidFill>
                            <a:schemeClr val="lt1"/>
                          </a:solidFill>
                          <a:effectLst/>
                          <a:latin typeface="+mn-lt"/>
                          <a:ea typeface="+mn-ea"/>
                          <a:cs typeface="+mn-cs"/>
                        </a:rPr>
                        <a:t>Maneviyat, inanç ve değerler</a:t>
                      </a:r>
                      <a:endParaRPr lang="tr-TR" sz="1800" dirty="0">
                        <a:effectLst/>
                      </a:endParaRPr>
                    </a:p>
                    <a:p>
                      <a:pPr algn="just">
                        <a:lnSpc>
                          <a:spcPct val="150000"/>
                        </a:lnSpc>
                        <a:spcAft>
                          <a:spcPts val="0"/>
                        </a:spcAft>
                      </a:pPr>
                      <a:endParaRPr lang="tr-TR" sz="18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10001"/>
                  </a:ext>
                </a:extLst>
              </a:tr>
            </a:tbl>
          </a:graphicData>
        </a:graphic>
      </p:graphicFrame>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2635538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 </a:t>
            </a:r>
            <a:r>
              <a:rPr lang="tr-TR" dirty="0" err="1" smtClean="0"/>
              <a:t>Trimester</a:t>
            </a:r>
            <a:endParaRPr lang="tr-TR" dirty="0"/>
          </a:p>
        </p:txBody>
      </p:sp>
      <p:sp>
        <p:nvSpPr>
          <p:cNvPr id="3" name="İçerik Yer Tutucusu 2"/>
          <p:cNvSpPr>
            <a:spLocks noGrp="1"/>
          </p:cNvSpPr>
          <p:nvPr>
            <p:ph idx="1"/>
          </p:nvPr>
        </p:nvSpPr>
        <p:spPr/>
        <p:txBody>
          <a:bodyPr>
            <a:normAutofit lnSpcReduction="10000"/>
          </a:bodyPr>
          <a:lstStyle/>
          <a:p>
            <a:r>
              <a:rPr lang="tr-TR" dirty="0"/>
              <a:t>İlk üç aylık dönemin en önemli görevi kadının bebeği, annelik rolünü ve hamileliği kabullenmesi ile ilgili çatışmalarıdır</a:t>
            </a:r>
            <a:r>
              <a:rPr lang="tr-TR" dirty="0" smtClean="0"/>
              <a:t>.</a:t>
            </a:r>
          </a:p>
          <a:p>
            <a:r>
              <a:rPr lang="tr-TR" dirty="0"/>
              <a:t>Çoğu kadın o dönemde ne hissettiklerinden tam emin olmadığını ifade etmiştir. Ruh hali çok sakin olmaktan panik hale, mutlu olmadan kötü hissetmeye, kabulden inkara kadar değişebilir. Kadın bir miktar kopmuş, bulantı kusma, yorgunluk, kaygı ve endişe veren değişken bir ruh hali deneyimleyebilir. Kadın ruh halini inişli çıkışlı olarak tanımlar. Zıt duygular ağır basar. “Bu istediğim bir şey mi</a:t>
            </a:r>
            <a:r>
              <a:rPr lang="tr-TR" dirty="0" smtClean="0"/>
              <a:t>? diye sorgulayabilir.</a:t>
            </a:r>
          </a:p>
          <a:p>
            <a:r>
              <a:rPr lang="tr-TR" dirty="0" smtClean="0"/>
              <a:t>Eğer kadının </a:t>
            </a:r>
            <a:r>
              <a:rPr lang="tr-TR" dirty="0"/>
              <a:t>ilk hamileliği ise bilgi ihtiyacı çoktur. Daha önceden deneyimleri varsa onları nasıl yaşadığı bilgisi, bu hamilelik için önemli ipuçları verir. </a:t>
            </a:r>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2805744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 </a:t>
            </a:r>
            <a:r>
              <a:rPr lang="tr-TR" dirty="0" err="1" smtClean="0"/>
              <a:t>trimester</a:t>
            </a:r>
            <a:endParaRPr lang="tr-TR" dirty="0"/>
          </a:p>
        </p:txBody>
      </p:sp>
      <p:sp>
        <p:nvSpPr>
          <p:cNvPr id="3" name="İçerik Yer Tutucusu 2"/>
          <p:cNvSpPr>
            <a:spLocks noGrp="1"/>
          </p:cNvSpPr>
          <p:nvPr>
            <p:ph idx="1"/>
          </p:nvPr>
        </p:nvSpPr>
        <p:spPr/>
        <p:txBody>
          <a:bodyPr/>
          <a:lstStyle/>
          <a:p>
            <a:r>
              <a:rPr lang="tr-TR" dirty="0"/>
              <a:t>Daha önceden kürtajı var mı?, isteyerek mi olmuş zorunlu mu?  O dönem nasıl tepki göstermiş?, çocukları var mı? Ölü doğumu var mı?, Bu bilgileri içeren öykü, kadının bu hamileliğini etkiler. </a:t>
            </a:r>
            <a:r>
              <a:rPr lang="tr-TR" dirty="0" err="1"/>
              <a:t>Amniosentez</a:t>
            </a:r>
            <a:r>
              <a:rPr lang="tr-TR" dirty="0"/>
              <a:t> kadının hamileliğe </a:t>
            </a:r>
            <a:r>
              <a:rPr lang="tr-TR" dirty="0" smtClean="0"/>
              <a:t>alışmasında ve </a:t>
            </a:r>
            <a:r>
              <a:rPr lang="tr-TR" dirty="0"/>
              <a:t>bağlanmasında gecikmeye neden olabilir. </a:t>
            </a:r>
            <a:r>
              <a:rPr lang="tr-TR" dirty="0" smtClean="0"/>
              <a:t>Bu işlem yapılıncaya kadar </a:t>
            </a:r>
            <a:r>
              <a:rPr lang="tr-TR" dirty="0"/>
              <a:t>kadın duygularını bastırabilir, olası bir ağrı ve hayal kırıklığından korunmak için hamileliğe yabancılık duyabilir. </a:t>
            </a:r>
          </a:p>
          <a:p>
            <a:r>
              <a:rPr lang="tr-TR" dirty="0"/>
              <a:t>Daha önceden bir düşük öyküsü varsa bu hamileliği için de kritik hafta geçinceye kadar aynı korkuyu </a:t>
            </a:r>
            <a:r>
              <a:rPr lang="tr-TR" dirty="0" smtClean="0"/>
              <a:t>yaşar.</a:t>
            </a:r>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5671978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İlk </a:t>
            </a:r>
            <a:r>
              <a:rPr lang="tr-TR" dirty="0" err="1" smtClean="0"/>
              <a:t>Trimester</a:t>
            </a:r>
            <a:endParaRPr lang="tr-TR" dirty="0"/>
          </a:p>
        </p:txBody>
      </p:sp>
      <p:sp>
        <p:nvSpPr>
          <p:cNvPr id="3" name="İçerik Yer Tutucusu 2"/>
          <p:cNvSpPr>
            <a:spLocks noGrp="1"/>
          </p:cNvSpPr>
          <p:nvPr>
            <p:ph idx="1"/>
          </p:nvPr>
        </p:nvSpPr>
        <p:spPr/>
        <p:txBody>
          <a:bodyPr>
            <a:normAutofit lnSpcReduction="10000"/>
          </a:bodyPr>
          <a:lstStyle/>
          <a:p>
            <a:r>
              <a:rPr lang="tr-TR" dirty="0"/>
              <a:t>Hamileliğin en çok duygusal değişim görülen zamanıdır</a:t>
            </a:r>
            <a:endParaRPr lang="tr-TR" dirty="0" smtClean="0"/>
          </a:p>
          <a:p>
            <a:r>
              <a:rPr lang="tr-TR" dirty="0" smtClean="0"/>
              <a:t>Kadının onaylanmaya </a:t>
            </a:r>
            <a:r>
              <a:rPr lang="tr-TR" dirty="0"/>
              <a:t>ve desteğe ihtiyacı vardır. </a:t>
            </a:r>
            <a:endParaRPr lang="tr-TR" dirty="0" smtClean="0"/>
          </a:p>
          <a:p>
            <a:r>
              <a:rPr lang="tr-TR" dirty="0"/>
              <a:t>D</a:t>
            </a:r>
            <a:r>
              <a:rPr lang="tr-TR" dirty="0" smtClean="0"/>
              <a:t>uygularını </a:t>
            </a:r>
            <a:r>
              <a:rPr lang="tr-TR" dirty="0"/>
              <a:t>ve endişelerini paylaşmak için güvenli bir yere ihtiyaç duyar. </a:t>
            </a:r>
            <a:endParaRPr lang="tr-TR" dirty="0" smtClean="0"/>
          </a:p>
          <a:p>
            <a:r>
              <a:rPr lang="tr-TR" dirty="0" smtClean="0"/>
              <a:t>En </a:t>
            </a:r>
            <a:r>
              <a:rPr lang="tr-TR" dirty="0"/>
              <a:t>önemli iş, kadının bu deneyimini aktif dinleme </a:t>
            </a:r>
            <a:r>
              <a:rPr lang="tr-TR" dirty="0" smtClean="0"/>
              <a:t>yöntemiyle </a:t>
            </a:r>
            <a:r>
              <a:rPr lang="tr-TR" dirty="0"/>
              <a:t>dinlemektir. </a:t>
            </a:r>
            <a:endParaRPr lang="tr-TR" dirty="0" smtClean="0"/>
          </a:p>
          <a:p>
            <a:r>
              <a:rPr lang="tr-TR" dirty="0" smtClean="0"/>
              <a:t>Kontrole </a:t>
            </a:r>
            <a:r>
              <a:rPr lang="tr-TR" dirty="0"/>
              <a:t>gelen hamile kadın, sanki bu dönemde sadece idrar testi, yaşam bulguları ve kilosuna odaklanılır gibi </a:t>
            </a:r>
            <a:r>
              <a:rPr lang="tr-TR" dirty="0" smtClean="0"/>
              <a:t>hisseder.</a:t>
            </a:r>
          </a:p>
          <a:p>
            <a:r>
              <a:rPr lang="tr-TR" dirty="0" smtClean="0"/>
              <a:t>Kadına verilecek bilgi </a:t>
            </a:r>
            <a:r>
              <a:rPr lang="tr-TR" dirty="0"/>
              <a:t>destek ve kabul edici davranış bu </a:t>
            </a:r>
            <a:r>
              <a:rPr lang="tr-TR" dirty="0" smtClean="0"/>
              <a:t>döneme uyum sağlamasını kolaylaştırır.</a:t>
            </a:r>
            <a:endParaRPr lang="tr-TR" dirty="0"/>
          </a:p>
          <a:p>
            <a:endParaRPr lang="tr-TR" dirty="0"/>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1702484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EŞİN DURUMU</a:t>
            </a:r>
            <a:br>
              <a:rPr lang="tr-TR" dirty="0"/>
            </a:br>
            <a:endParaRPr lang="tr-TR" dirty="0"/>
          </a:p>
        </p:txBody>
      </p:sp>
      <p:sp>
        <p:nvSpPr>
          <p:cNvPr id="3" name="İçerik Yer Tutucusu 2"/>
          <p:cNvSpPr>
            <a:spLocks noGrp="1"/>
          </p:cNvSpPr>
          <p:nvPr>
            <p:ph idx="1"/>
          </p:nvPr>
        </p:nvSpPr>
        <p:spPr/>
        <p:txBody>
          <a:bodyPr/>
          <a:lstStyle/>
          <a:p>
            <a:r>
              <a:rPr lang="tr-TR" dirty="0" smtClean="0"/>
              <a:t>Çocuk </a:t>
            </a:r>
            <a:r>
              <a:rPr lang="tr-TR" dirty="0"/>
              <a:t>sahibi olma döneminde eşler unutulur. </a:t>
            </a:r>
            <a:endParaRPr lang="tr-TR" dirty="0" smtClean="0"/>
          </a:p>
          <a:p>
            <a:r>
              <a:rPr lang="tr-TR" dirty="0"/>
              <a:t>E</a:t>
            </a:r>
            <a:r>
              <a:rPr lang="tr-TR" dirty="0" smtClean="0"/>
              <a:t>şlerin </a:t>
            </a:r>
            <a:r>
              <a:rPr lang="tr-TR" dirty="0"/>
              <a:t>de hamilelik sürecine dahil edilip, kadına duygusal destek vermesi sağlanmalıdır. </a:t>
            </a:r>
            <a:endParaRPr lang="tr-TR" dirty="0" smtClean="0"/>
          </a:p>
          <a:p>
            <a:r>
              <a:rPr lang="tr-TR" dirty="0" smtClean="0"/>
              <a:t>Eş </a:t>
            </a:r>
            <a:r>
              <a:rPr lang="tr-TR" dirty="0"/>
              <a:t>için hamileliğin kabul edilmesi yalnızca bir bebeğin gelmesi değil aynı zamanda kadının duygusal değişiminin de kabulü anlamına gelir. </a:t>
            </a:r>
          </a:p>
        </p:txBody>
      </p:sp>
      <p:sp>
        <p:nvSpPr>
          <p:cNvPr id="4" name="Altbilgi Yer Tutucusu 3"/>
          <p:cNvSpPr>
            <a:spLocks noGrp="1"/>
          </p:cNvSpPr>
          <p:nvPr>
            <p:ph type="ftr" sz="quarter" idx="11"/>
          </p:nvPr>
        </p:nvSpPr>
        <p:spPr/>
        <p:txBody>
          <a:bodyPr/>
          <a:lstStyle/>
          <a:p>
            <a:r>
              <a:rPr lang="tr-TR" smtClean="0"/>
              <a:t>S.K. 2018</a:t>
            </a:r>
            <a:endParaRPr lang="tr-TR"/>
          </a:p>
        </p:txBody>
      </p:sp>
    </p:spTree>
    <p:extLst>
      <p:ext uri="{BB962C8B-B14F-4D97-AF65-F5344CB8AC3E}">
        <p14:creationId xmlns:p14="http://schemas.microsoft.com/office/powerpoint/2010/main" val="26229328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708</TotalTime>
  <Words>2054</Words>
  <Application>Microsoft Office PowerPoint</Application>
  <PresentationFormat>Geniş ekran</PresentationFormat>
  <Paragraphs>230</Paragraphs>
  <Slides>33</Slides>
  <Notes>2</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33</vt:i4>
      </vt:variant>
    </vt:vector>
  </HeadingPairs>
  <TitlesOfParts>
    <vt:vector size="38" baseType="lpstr">
      <vt:lpstr>Arial</vt:lpstr>
      <vt:lpstr>Calibri</vt:lpstr>
      <vt:lpstr>Calibri Light</vt:lpstr>
      <vt:lpstr>Times New Roman</vt:lpstr>
      <vt:lpstr>Office Teması</vt:lpstr>
      <vt:lpstr>EBELİK ve RUH SAĞLIĞI DERSİ</vt:lpstr>
      <vt:lpstr>KONU</vt:lpstr>
      <vt:lpstr>Psikososyal sorunlar kadının hamileliğinin sonucunu etkiler mi? </vt:lpstr>
      <vt:lpstr>Gebeliğe Uyum: Gebeliğin ilk üç ayı (ilk trimester) </vt:lpstr>
      <vt:lpstr>PowerPoint Sunusu</vt:lpstr>
      <vt:lpstr>İlk Trimester</vt:lpstr>
      <vt:lpstr>İlk trimester</vt:lpstr>
      <vt:lpstr>İlk Trimester</vt:lpstr>
      <vt:lpstr>EŞİN DURUMU </vt:lpstr>
      <vt:lpstr>İlk tremesterda ebenin görevleri </vt:lpstr>
      <vt:lpstr>Ebe </vt:lpstr>
      <vt:lpstr>İkinci Trimester (ikinci üç ay) </vt:lpstr>
      <vt:lpstr>İkinci Trimester</vt:lpstr>
      <vt:lpstr>İkinci Trimester</vt:lpstr>
      <vt:lpstr>İkinci Trimester</vt:lpstr>
      <vt:lpstr>İkinci Trimester</vt:lpstr>
      <vt:lpstr>Örnek Konuşma</vt:lpstr>
      <vt:lpstr>İkinci Tremesterda ebenin/hemşirenin görevleri </vt:lpstr>
      <vt:lpstr>3.TRİMESTER (SON ÜÇ AY)  </vt:lpstr>
      <vt:lpstr>3.TRİMESTER</vt:lpstr>
      <vt:lpstr>3.TRİMESTER</vt:lpstr>
      <vt:lpstr>3.TRİMESTER</vt:lpstr>
      <vt:lpstr>3.TRİMESTER</vt:lpstr>
      <vt:lpstr>Hemşirenin üçüncü trimesterde rolü </vt:lpstr>
      <vt:lpstr>PowerPoint Sunusu</vt:lpstr>
      <vt:lpstr>Gebelik Döneminde Görülen Sorunlar: Hemşirelik Tanıları </vt:lpstr>
      <vt:lpstr>Gebe Kadınla Görüşme Yapma Basamakları</vt:lpstr>
      <vt:lpstr>Görüşme Basamakları: Tanışma Evresi</vt:lpstr>
      <vt:lpstr>Görüşme Basamakları: Görüşmenin Sürdürülmesi </vt:lpstr>
      <vt:lpstr>Görüşme Basamakları: Kapsamlı Değerlendirme</vt:lpstr>
      <vt:lpstr>Görüşme Basamakları: Sonlandırma Evresi </vt:lpstr>
      <vt:lpstr>Müdahale</vt:lpstr>
      <vt:lpstr>Hemşirenin Yaptığı Müdahalelerin Sonuçlarının Değerlendirilmesi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EBELİK ve RUH SAĞLIĞI DERSİ</dc:title>
  <dc:creator>songül kamışlı</dc:creator>
  <cp:lastModifiedBy>user</cp:lastModifiedBy>
  <cp:revision>144</cp:revision>
  <dcterms:created xsi:type="dcterms:W3CDTF">2018-09-22T18:39:53Z</dcterms:created>
  <dcterms:modified xsi:type="dcterms:W3CDTF">2020-01-08T13:46:21Z</dcterms:modified>
</cp:coreProperties>
</file>