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4" d="100"/>
          <a:sy n="84" d="100"/>
        </p:scale>
        <p:origin x="629"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FA957663-9C47-4FF6-AC14-1282351B1E0D}" type="datetimeFigureOut">
              <a:rPr lang="tr-TR" smtClean="0"/>
              <a:t>27.7.2021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36C6692-0032-44C3-8C61-03156B9A0B00}" type="slidenum">
              <a:rPr lang="tr-TR" smtClean="0"/>
              <a:t>‹#›</a:t>
            </a:fld>
            <a:endParaRPr lang="tr-TR"/>
          </a:p>
        </p:txBody>
      </p:sp>
    </p:spTree>
    <p:extLst>
      <p:ext uri="{BB962C8B-B14F-4D97-AF65-F5344CB8AC3E}">
        <p14:creationId xmlns:p14="http://schemas.microsoft.com/office/powerpoint/2010/main" val="26445411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A957663-9C47-4FF6-AC14-1282351B1E0D}" type="datetimeFigureOut">
              <a:rPr lang="tr-TR" smtClean="0"/>
              <a:t>27.7.2021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36C6692-0032-44C3-8C61-03156B9A0B00}" type="slidenum">
              <a:rPr lang="tr-TR" smtClean="0"/>
              <a:t>‹#›</a:t>
            </a:fld>
            <a:endParaRPr lang="tr-TR"/>
          </a:p>
        </p:txBody>
      </p:sp>
    </p:spTree>
    <p:extLst>
      <p:ext uri="{BB962C8B-B14F-4D97-AF65-F5344CB8AC3E}">
        <p14:creationId xmlns:p14="http://schemas.microsoft.com/office/powerpoint/2010/main" val="25295296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A957663-9C47-4FF6-AC14-1282351B1E0D}" type="datetimeFigureOut">
              <a:rPr lang="tr-TR" smtClean="0"/>
              <a:t>27.7.2021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36C6692-0032-44C3-8C61-03156B9A0B00}" type="slidenum">
              <a:rPr lang="tr-TR" smtClean="0"/>
              <a:t>‹#›</a:t>
            </a:fld>
            <a:endParaRPr lang="tr-TR"/>
          </a:p>
        </p:txBody>
      </p:sp>
    </p:spTree>
    <p:extLst>
      <p:ext uri="{BB962C8B-B14F-4D97-AF65-F5344CB8AC3E}">
        <p14:creationId xmlns:p14="http://schemas.microsoft.com/office/powerpoint/2010/main" val="1602264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A957663-9C47-4FF6-AC14-1282351B1E0D}" type="datetimeFigureOut">
              <a:rPr lang="tr-TR" smtClean="0"/>
              <a:t>27.7.2021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36C6692-0032-44C3-8C61-03156B9A0B00}" type="slidenum">
              <a:rPr lang="tr-TR" smtClean="0"/>
              <a:t>‹#›</a:t>
            </a:fld>
            <a:endParaRPr lang="tr-TR"/>
          </a:p>
        </p:txBody>
      </p:sp>
    </p:spTree>
    <p:extLst>
      <p:ext uri="{BB962C8B-B14F-4D97-AF65-F5344CB8AC3E}">
        <p14:creationId xmlns:p14="http://schemas.microsoft.com/office/powerpoint/2010/main" val="26306044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FA957663-9C47-4FF6-AC14-1282351B1E0D}" type="datetimeFigureOut">
              <a:rPr lang="tr-TR" smtClean="0"/>
              <a:t>27.7.2021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36C6692-0032-44C3-8C61-03156B9A0B00}" type="slidenum">
              <a:rPr lang="tr-TR" smtClean="0"/>
              <a:t>‹#›</a:t>
            </a:fld>
            <a:endParaRPr lang="tr-TR"/>
          </a:p>
        </p:txBody>
      </p:sp>
    </p:spTree>
    <p:extLst>
      <p:ext uri="{BB962C8B-B14F-4D97-AF65-F5344CB8AC3E}">
        <p14:creationId xmlns:p14="http://schemas.microsoft.com/office/powerpoint/2010/main" val="27928640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FA957663-9C47-4FF6-AC14-1282351B1E0D}" type="datetimeFigureOut">
              <a:rPr lang="tr-TR" smtClean="0"/>
              <a:t>27.7.2021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36C6692-0032-44C3-8C61-03156B9A0B00}" type="slidenum">
              <a:rPr lang="tr-TR" smtClean="0"/>
              <a:t>‹#›</a:t>
            </a:fld>
            <a:endParaRPr lang="tr-TR"/>
          </a:p>
        </p:txBody>
      </p:sp>
    </p:spTree>
    <p:extLst>
      <p:ext uri="{BB962C8B-B14F-4D97-AF65-F5344CB8AC3E}">
        <p14:creationId xmlns:p14="http://schemas.microsoft.com/office/powerpoint/2010/main" val="24124513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FA957663-9C47-4FF6-AC14-1282351B1E0D}" type="datetimeFigureOut">
              <a:rPr lang="tr-TR" smtClean="0"/>
              <a:t>27.7.2021</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836C6692-0032-44C3-8C61-03156B9A0B00}" type="slidenum">
              <a:rPr lang="tr-TR" smtClean="0"/>
              <a:t>‹#›</a:t>
            </a:fld>
            <a:endParaRPr lang="tr-TR"/>
          </a:p>
        </p:txBody>
      </p:sp>
    </p:spTree>
    <p:extLst>
      <p:ext uri="{BB962C8B-B14F-4D97-AF65-F5344CB8AC3E}">
        <p14:creationId xmlns:p14="http://schemas.microsoft.com/office/powerpoint/2010/main" val="17461107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FA957663-9C47-4FF6-AC14-1282351B1E0D}" type="datetimeFigureOut">
              <a:rPr lang="tr-TR" smtClean="0"/>
              <a:t>27.7.2021</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836C6692-0032-44C3-8C61-03156B9A0B00}" type="slidenum">
              <a:rPr lang="tr-TR" smtClean="0"/>
              <a:t>‹#›</a:t>
            </a:fld>
            <a:endParaRPr lang="tr-TR"/>
          </a:p>
        </p:txBody>
      </p:sp>
    </p:spTree>
    <p:extLst>
      <p:ext uri="{BB962C8B-B14F-4D97-AF65-F5344CB8AC3E}">
        <p14:creationId xmlns:p14="http://schemas.microsoft.com/office/powerpoint/2010/main" val="1459293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FA957663-9C47-4FF6-AC14-1282351B1E0D}" type="datetimeFigureOut">
              <a:rPr lang="tr-TR" smtClean="0"/>
              <a:t>27.7.2021</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836C6692-0032-44C3-8C61-03156B9A0B00}" type="slidenum">
              <a:rPr lang="tr-TR" smtClean="0"/>
              <a:t>‹#›</a:t>
            </a:fld>
            <a:endParaRPr lang="tr-TR"/>
          </a:p>
        </p:txBody>
      </p:sp>
    </p:spTree>
    <p:extLst>
      <p:ext uri="{BB962C8B-B14F-4D97-AF65-F5344CB8AC3E}">
        <p14:creationId xmlns:p14="http://schemas.microsoft.com/office/powerpoint/2010/main" val="41914620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A957663-9C47-4FF6-AC14-1282351B1E0D}" type="datetimeFigureOut">
              <a:rPr lang="tr-TR" smtClean="0"/>
              <a:t>27.7.2021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36C6692-0032-44C3-8C61-03156B9A0B00}" type="slidenum">
              <a:rPr lang="tr-TR" smtClean="0"/>
              <a:t>‹#›</a:t>
            </a:fld>
            <a:endParaRPr lang="tr-TR"/>
          </a:p>
        </p:txBody>
      </p:sp>
    </p:spTree>
    <p:extLst>
      <p:ext uri="{BB962C8B-B14F-4D97-AF65-F5344CB8AC3E}">
        <p14:creationId xmlns:p14="http://schemas.microsoft.com/office/powerpoint/2010/main" val="42858674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A957663-9C47-4FF6-AC14-1282351B1E0D}" type="datetimeFigureOut">
              <a:rPr lang="tr-TR" smtClean="0"/>
              <a:t>27.7.2021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36C6692-0032-44C3-8C61-03156B9A0B00}" type="slidenum">
              <a:rPr lang="tr-TR" smtClean="0"/>
              <a:t>‹#›</a:t>
            </a:fld>
            <a:endParaRPr lang="tr-TR"/>
          </a:p>
        </p:txBody>
      </p:sp>
    </p:spTree>
    <p:extLst>
      <p:ext uri="{BB962C8B-B14F-4D97-AF65-F5344CB8AC3E}">
        <p14:creationId xmlns:p14="http://schemas.microsoft.com/office/powerpoint/2010/main" val="7795811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957663-9C47-4FF6-AC14-1282351B1E0D}" type="datetimeFigureOut">
              <a:rPr lang="tr-TR" smtClean="0"/>
              <a:t>27.7.2021</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36C6692-0032-44C3-8C61-03156B9A0B00}" type="slidenum">
              <a:rPr lang="tr-TR" smtClean="0"/>
              <a:t>‹#›</a:t>
            </a:fld>
            <a:endParaRPr lang="tr-TR"/>
          </a:p>
        </p:txBody>
      </p:sp>
    </p:spTree>
    <p:extLst>
      <p:ext uri="{BB962C8B-B14F-4D97-AF65-F5344CB8AC3E}">
        <p14:creationId xmlns:p14="http://schemas.microsoft.com/office/powerpoint/2010/main" val="16783296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err="1"/>
              <a:t>Ebuzziya</a:t>
            </a:r>
            <a:r>
              <a:rPr lang="tr-TR" dirty="0"/>
              <a:t> Tevfik, </a:t>
            </a:r>
            <a:r>
              <a:rPr lang="tr-TR" b="1" i="1" dirty="0"/>
              <a:t>Ezeli Kaza </a:t>
            </a:r>
            <a:r>
              <a:rPr lang="tr-TR" dirty="0"/>
              <a:t/>
            </a:r>
            <a:br>
              <a:rPr lang="tr-TR" dirty="0"/>
            </a:br>
            <a:endParaRPr lang="tr-TR" dirty="0"/>
          </a:p>
        </p:txBody>
      </p:sp>
    </p:spTree>
    <p:extLst>
      <p:ext uri="{BB962C8B-B14F-4D97-AF65-F5344CB8AC3E}">
        <p14:creationId xmlns:p14="http://schemas.microsoft.com/office/powerpoint/2010/main" val="16064420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64464" y="600328"/>
            <a:ext cx="10515600" cy="4940935"/>
          </a:xfrm>
        </p:spPr>
        <p:txBody>
          <a:bodyPr>
            <a:normAutofit fontScale="92500" lnSpcReduction="10000"/>
          </a:bodyPr>
          <a:lstStyle/>
          <a:p>
            <a:r>
              <a:rPr lang="tr-TR" dirty="0"/>
              <a:t>- </a:t>
            </a:r>
            <a:r>
              <a:rPr lang="tr-TR" dirty="0" err="1"/>
              <a:t>Ebuzziya</a:t>
            </a:r>
            <a:r>
              <a:rPr lang="tr-TR" dirty="0"/>
              <a:t> Tevfik’in Tiyatro ile ilişkisi: Tiyatronun halkın eğitimi ve düşünce alanında kullanılması.</a:t>
            </a:r>
          </a:p>
          <a:p>
            <a:r>
              <a:rPr lang="tr-TR" dirty="0"/>
              <a:t>- Ezeli Kaza adlı oyunun 1872’de Osmanlı </a:t>
            </a:r>
            <a:r>
              <a:rPr lang="tr-TR" dirty="0" err="1"/>
              <a:t>Kumpanyası’nda</a:t>
            </a:r>
            <a:r>
              <a:rPr lang="tr-TR" dirty="0"/>
              <a:t> sahnelenmesi.</a:t>
            </a:r>
          </a:p>
          <a:p>
            <a:r>
              <a:rPr lang="tr-TR" dirty="0"/>
              <a:t>- Ezeli Kaza adlı oyunun olay dizisinin incelenmesi</a:t>
            </a:r>
          </a:p>
          <a:p>
            <a:r>
              <a:rPr lang="tr-TR" dirty="0"/>
              <a:t>-Shakespeare etkisi</a:t>
            </a:r>
          </a:p>
          <a:p>
            <a:r>
              <a:rPr lang="tr-TR" dirty="0"/>
              <a:t>- Ezeli Kaza adlı oyunun çatışma temelleri</a:t>
            </a:r>
          </a:p>
          <a:p>
            <a:r>
              <a:rPr lang="tr-TR" dirty="0"/>
              <a:t>- Ezeli Kaza ile Yeni Osmanlıların görüşleri arasındaki paralellikler</a:t>
            </a:r>
          </a:p>
          <a:p>
            <a:r>
              <a:rPr lang="tr-TR" dirty="0"/>
              <a:t>- Ezeli </a:t>
            </a:r>
            <a:r>
              <a:rPr lang="tr-TR" dirty="0" err="1"/>
              <a:t>Kaza’nın</a:t>
            </a:r>
            <a:r>
              <a:rPr lang="tr-TR" dirty="0"/>
              <a:t> şeriat yorumu ve politik önerisi</a:t>
            </a:r>
          </a:p>
          <a:p>
            <a:r>
              <a:rPr lang="tr-TR" dirty="0"/>
              <a:t>- Ezeli </a:t>
            </a:r>
            <a:r>
              <a:rPr lang="tr-TR" dirty="0" err="1"/>
              <a:t>Kaza’nın</a:t>
            </a:r>
            <a:r>
              <a:rPr lang="tr-TR" dirty="0"/>
              <a:t> oyun kişilerinin incelenmesi ve Müftü adlı kişinin yorumlanması.</a:t>
            </a:r>
          </a:p>
          <a:p>
            <a:r>
              <a:rPr lang="tr-TR" dirty="0"/>
              <a:t>- Ezeli </a:t>
            </a:r>
            <a:r>
              <a:rPr lang="tr-TR" dirty="0" err="1"/>
              <a:t>Kaza’da</a:t>
            </a:r>
            <a:r>
              <a:rPr lang="tr-TR" dirty="0"/>
              <a:t> politik sağduyu çağrısı.</a:t>
            </a:r>
          </a:p>
        </p:txBody>
      </p:sp>
    </p:spTree>
    <p:extLst>
      <p:ext uri="{BB962C8B-B14F-4D97-AF65-F5344CB8AC3E}">
        <p14:creationId xmlns:p14="http://schemas.microsoft.com/office/powerpoint/2010/main" val="1358652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22376" y="813816"/>
            <a:ext cx="10631424" cy="5363147"/>
          </a:xfrm>
        </p:spPr>
        <p:txBody>
          <a:bodyPr>
            <a:normAutofit lnSpcReduction="10000"/>
          </a:bodyPr>
          <a:lstStyle/>
          <a:p>
            <a:r>
              <a:rPr lang="tr-TR" dirty="0"/>
              <a:t>- Yazarın tek tiyatro eseri Ezeli Kaza 1872’de basılır. Osmanlı Kumpanyasında oynanır. Yazar oyunun türünü facia olarak nitelendirir. Daha sonra 1908’de </a:t>
            </a:r>
            <a:r>
              <a:rPr lang="tr-TR" dirty="0" err="1"/>
              <a:t>Mınakyan’ın</a:t>
            </a:r>
            <a:r>
              <a:rPr lang="tr-TR" dirty="0"/>
              <a:t> Dram Kumpanyasında sahneler. Oyunda Romeo ile </a:t>
            </a:r>
            <a:r>
              <a:rPr lang="tr-TR" dirty="0" err="1"/>
              <a:t>Juliet</a:t>
            </a:r>
            <a:r>
              <a:rPr lang="tr-TR" dirty="0"/>
              <a:t> etkisi çok belirgindir. Ayrıca Namık Kemal’in Gülnihal oyunuyla da paralellik kurulabilecek özelliklere sahiptir. </a:t>
            </a:r>
            <a:r>
              <a:rPr lang="tr-TR" dirty="0" err="1"/>
              <a:t>Melodramatik</a:t>
            </a:r>
            <a:r>
              <a:rPr lang="tr-TR" dirty="0"/>
              <a:t> bir yapı gösterir; Laz Paşa oyun kişisinin aşırılaştırılmış kötülüğü özellikle bu etkiyi kuvvetlendirir. Gülnihal oyunundaki Kaptan Paşa gibi </a:t>
            </a:r>
            <a:r>
              <a:rPr lang="tr-TR" dirty="0" err="1"/>
              <a:t>melodramaik</a:t>
            </a:r>
            <a:r>
              <a:rPr lang="tr-TR" dirty="0"/>
              <a:t> bir kötüdür ve merkezi yönetimle yani Padişahla olan ilişkileri aynı noktada çizilmiştir. Oyunun Gülnihal’den önce yazıldığı ve oynandığını belirtmek gerekir. Bu oyundan sonra Osmanlı Kumpanyasında Namık Kemal’in Vatan oyunu oynanacak. Oyun bir başka açıdan da Namık Kemal’i hatırlatır; Kemal’in oyunlarında olduğu gibi Yeni Osmanlılar Cemiyeti’nin görüşleriyle uyumlu bir politik görüş olduğunu söylemek mümkün.</a:t>
            </a:r>
          </a:p>
          <a:p>
            <a:endParaRPr lang="tr-TR" dirty="0"/>
          </a:p>
        </p:txBody>
      </p:sp>
    </p:spTree>
    <p:extLst>
      <p:ext uri="{BB962C8B-B14F-4D97-AF65-F5344CB8AC3E}">
        <p14:creationId xmlns:p14="http://schemas.microsoft.com/office/powerpoint/2010/main" val="1944235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58368" y="749808"/>
            <a:ext cx="10695432" cy="5427155"/>
          </a:xfrm>
        </p:spPr>
        <p:txBody>
          <a:bodyPr/>
          <a:lstStyle/>
          <a:p>
            <a:r>
              <a:rPr lang="tr-TR" dirty="0"/>
              <a:t>Müftü oyun kişisi bir yandan Romeo ile </a:t>
            </a:r>
            <a:r>
              <a:rPr lang="tr-TR" dirty="0" err="1"/>
              <a:t>Jüliet</a:t>
            </a:r>
            <a:r>
              <a:rPr lang="tr-TR" dirty="0"/>
              <a:t> oyunundaki Rahip </a:t>
            </a:r>
            <a:r>
              <a:rPr lang="tr-TR" dirty="0" err="1"/>
              <a:t>Lawrence’i</a:t>
            </a:r>
            <a:r>
              <a:rPr lang="tr-TR" dirty="0"/>
              <a:t> hatırlatır; ılımlı, uzlaşmacı ve aşkın yanında bir karakterdir. Müftünün varlığı aynı zamanda oyunun politik çerçevesini de belirler. Oyunun ana kahramanı Gülnihal’de olduğu gibi zorba yöneticiyle mücadele etmek zorunda kalır. Aşk temel tetikleyici unsurdur. </a:t>
            </a:r>
          </a:p>
        </p:txBody>
      </p:sp>
    </p:spTree>
    <p:extLst>
      <p:ext uri="{BB962C8B-B14F-4D97-AF65-F5344CB8AC3E}">
        <p14:creationId xmlns:p14="http://schemas.microsoft.com/office/powerpoint/2010/main" val="40808926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Şemsettin Sami</a:t>
            </a:r>
            <a:endParaRPr lang="tr-TR" dirty="0"/>
          </a:p>
        </p:txBody>
      </p:sp>
      <p:sp>
        <p:nvSpPr>
          <p:cNvPr id="3" name="İçerik Yer Tutucusu 2"/>
          <p:cNvSpPr>
            <a:spLocks noGrp="1"/>
          </p:cNvSpPr>
          <p:nvPr>
            <p:ph idx="1"/>
          </p:nvPr>
        </p:nvSpPr>
        <p:spPr/>
        <p:txBody>
          <a:bodyPr/>
          <a:lstStyle/>
          <a:p>
            <a:pPr marL="0" indent="0">
              <a:buNone/>
            </a:pPr>
            <a:r>
              <a:rPr lang="tr-TR" dirty="0" smtClean="0"/>
              <a:t>Oyunları:</a:t>
            </a:r>
          </a:p>
          <a:p>
            <a:pPr marL="0" indent="0">
              <a:buNone/>
            </a:pPr>
            <a:r>
              <a:rPr lang="tr-TR" dirty="0" smtClean="0"/>
              <a:t> </a:t>
            </a:r>
            <a:r>
              <a:rPr lang="tr-TR" dirty="0"/>
              <a:t>“</a:t>
            </a:r>
            <a:r>
              <a:rPr lang="tr-TR" dirty="0" err="1"/>
              <a:t>Besa</a:t>
            </a:r>
            <a:r>
              <a:rPr lang="tr-TR" dirty="0"/>
              <a:t> yahut Ahde Vefa</a:t>
            </a:r>
            <a:r>
              <a:rPr lang="tr-TR" dirty="0" smtClean="0"/>
              <a:t>”,</a:t>
            </a:r>
          </a:p>
          <a:p>
            <a:pPr marL="0" indent="0">
              <a:buNone/>
            </a:pPr>
            <a:r>
              <a:rPr lang="tr-TR" dirty="0" smtClean="0"/>
              <a:t> </a:t>
            </a:r>
            <a:r>
              <a:rPr lang="tr-TR" dirty="0"/>
              <a:t>“</a:t>
            </a:r>
            <a:r>
              <a:rPr lang="tr-TR" dirty="0" err="1"/>
              <a:t>Gave</a:t>
            </a:r>
            <a:r>
              <a:rPr lang="tr-TR" dirty="0"/>
              <a:t>”, </a:t>
            </a:r>
            <a:endParaRPr lang="tr-TR" dirty="0" smtClean="0"/>
          </a:p>
          <a:p>
            <a:pPr marL="0" indent="0">
              <a:buNone/>
            </a:pPr>
            <a:r>
              <a:rPr lang="tr-TR" dirty="0" smtClean="0"/>
              <a:t>“</a:t>
            </a:r>
            <a:r>
              <a:rPr lang="tr-TR" dirty="0" err="1"/>
              <a:t>Seydi</a:t>
            </a:r>
            <a:r>
              <a:rPr lang="tr-TR" dirty="0"/>
              <a:t> Yahya</a:t>
            </a:r>
            <a:r>
              <a:rPr lang="tr-TR" dirty="0" smtClean="0"/>
              <a:t>”,</a:t>
            </a:r>
          </a:p>
          <a:p>
            <a:pPr marL="0" indent="0">
              <a:buNone/>
            </a:pPr>
            <a:r>
              <a:rPr lang="tr-TR" dirty="0" smtClean="0"/>
              <a:t> </a:t>
            </a:r>
            <a:r>
              <a:rPr lang="tr-TR" dirty="0"/>
              <a:t>“Vicdan”</a:t>
            </a:r>
          </a:p>
          <a:p>
            <a:endParaRPr lang="tr-TR" dirty="0"/>
          </a:p>
        </p:txBody>
      </p:sp>
    </p:spTree>
    <p:extLst>
      <p:ext uri="{BB962C8B-B14F-4D97-AF65-F5344CB8AC3E}">
        <p14:creationId xmlns:p14="http://schemas.microsoft.com/office/powerpoint/2010/main" val="29974420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77240" y="804672"/>
            <a:ext cx="10576560" cy="5372291"/>
          </a:xfrm>
        </p:spPr>
        <p:txBody>
          <a:bodyPr/>
          <a:lstStyle/>
          <a:p>
            <a:r>
              <a:rPr lang="tr-TR" dirty="0"/>
              <a:t>Şemsettin Sami ilk </a:t>
            </a:r>
            <a:r>
              <a:rPr lang="tr-TR" dirty="0" err="1"/>
              <a:t>Türkçe</a:t>
            </a:r>
            <a:r>
              <a:rPr lang="tr-TR" dirty="0"/>
              <a:t> romanı olan “Taaşşuk-ı Talat ve </a:t>
            </a:r>
            <a:r>
              <a:rPr lang="tr-TR" dirty="0" err="1"/>
              <a:t>Fitnat”ın</a:t>
            </a:r>
            <a:r>
              <a:rPr lang="tr-TR" dirty="0"/>
              <a:t> yazarı, “ilk modern </a:t>
            </a:r>
            <a:r>
              <a:rPr lang="tr-TR" dirty="0" err="1"/>
              <a:t>Türkçe</a:t>
            </a:r>
            <a:r>
              <a:rPr lang="tr-TR" dirty="0"/>
              <a:t> </a:t>
            </a:r>
            <a:r>
              <a:rPr lang="tr-TR" dirty="0" err="1"/>
              <a:t>sözlük</a:t>
            </a:r>
            <a:r>
              <a:rPr lang="tr-TR" dirty="0"/>
              <a:t> ve ansiklopedi yazarı” olarak bilinir. Tiyatro ve gazete yoluyla kamuoyu oluşturma fikrinin destekçilerinden biridir. “</a:t>
            </a:r>
            <a:r>
              <a:rPr lang="tr-TR" dirty="0" err="1"/>
              <a:t>Seydi</a:t>
            </a:r>
            <a:r>
              <a:rPr lang="tr-TR" dirty="0"/>
              <a:t> Yahya” ve “</a:t>
            </a:r>
            <a:r>
              <a:rPr lang="tr-TR" dirty="0" err="1"/>
              <a:t>Gave</a:t>
            </a:r>
            <a:r>
              <a:rPr lang="tr-TR" dirty="0"/>
              <a:t>” oyunları 1884 yılında </a:t>
            </a:r>
            <a:r>
              <a:rPr lang="tr-TR" dirty="0" err="1"/>
              <a:t>Fasulyeciyan</a:t>
            </a:r>
            <a:r>
              <a:rPr lang="tr-TR" dirty="0"/>
              <a:t> yönetiminde olan Tiyatro-i Osmani </a:t>
            </a:r>
            <a:r>
              <a:rPr lang="tr-TR" dirty="0" err="1"/>
              <a:t>Kumpanyası'nda</a:t>
            </a:r>
            <a:r>
              <a:rPr lang="tr-TR" dirty="0"/>
              <a:t> sahnelendiğine ilişkin bilgiler olduğunu söyler Metin </a:t>
            </a:r>
            <a:r>
              <a:rPr lang="tr-TR" dirty="0" err="1"/>
              <a:t>And</a:t>
            </a:r>
            <a:r>
              <a:rPr lang="tr-TR" dirty="0"/>
              <a:t>. Ona göre bu dönemde oynanan oyunlar listesi “gazete ilanlarından yararlanarak hazırlandığından, ilan edilen oyunların gerçekten oynanıp oynanmadığından, ya da son dakikada yasaklanıp yasaklanmadığından tam olarak emin olamayız”.</a:t>
            </a:r>
          </a:p>
        </p:txBody>
      </p:sp>
    </p:spTree>
    <p:extLst>
      <p:ext uri="{BB962C8B-B14F-4D97-AF65-F5344CB8AC3E}">
        <p14:creationId xmlns:p14="http://schemas.microsoft.com/office/powerpoint/2010/main" val="19740529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04672" y="832104"/>
            <a:ext cx="10549128" cy="5344859"/>
          </a:xfrm>
        </p:spPr>
        <p:txBody>
          <a:bodyPr>
            <a:normAutofit fontScale="92500" lnSpcReduction="20000"/>
          </a:bodyPr>
          <a:lstStyle/>
          <a:p>
            <a:r>
              <a:rPr lang="tr-TR" b="1" dirty="0" err="1"/>
              <a:t>Besa</a:t>
            </a:r>
            <a:r>
              <a:rPr lang="tr-TR" b="1" dirty="0"/>
              <a:t> yahut Ahde Vefa</a:t>
            </a:r>
            <a:endParaRPr lang="tr-TR" dirty="0"/>
          </a:p>
          <a:p>
            <a:r>
              <a:rPr lang="tr-TR" dirty="0"/>
              <a:t>Arnavut halkı için “</a:t>
            </a:r>
            <a:r>
              <a:rPr lang="tr-TR" dirty="0" err="1"/>
              <a:t>besa</a:t>
            </a:r>
            <a:r>
              <a:rPr lang="tr-TR" dirty="0"/>
              <a:t>” bir </a:t>
            </a:r>
            <a:r>
              <a:rPr lang="tr-TR" dirty="0" err="1"/>
              <a:t>tür</a:t>
            </a:r>
            <a:r>
              <a:rPr lang="tr-TR" dirty="0"/>
              <a:t> yemin; Ahde Vefa ise verdiği sözde durma anlamına geliyor. </a:t>
            </a:r>
          </a:p>
          <a:p>
            <a:r>
              <a:rPr lang="tr-TR" dirty="0"/>
              <a:t>Oyun </a:t>
            </a:r>
            <a:r>
              <a:rPr lang="tr-TR" dirty="0" err="1"/>
              <a:t>melodramatik</a:t>
            </a:r>
            <a:r>
              <a:rPr lang="tr-TR" dirty="0"/>
              <a:t> öğeler taşıyor; masum amca çocukları </a:t>
            </a:r>
            <a:r>
              <a:rPr lang="tr-TR" dirty="0" err="1"/>
              <a:t>Meruşe</a:t>
            </a:r>
            <a:r>
              <a:rPr lang="tr-TR" dirty="0"/>
              <a:t> ile </a:t>
            </a:r>
            <a:r>
              <a:rPr lang="tr-TR" dirty="0" err="1"/>
              <a:t>Zübeyr’in</a:t>
            </a:r>
            <a:r>
              <a:rPr lang="tr-TR" dirty="0"/>
              <a:t> çocukluktan gençliğe ilerleyen masum aşkları ve kavuşmaları çerçevesinde bir olay dizisine sahip. Aşk tetikleyici bir unsur; aşk dolayısıyla toplumsal durum ve toplumsal çatışmalar tetiklenir oyunda. </a:t>
            </a:r>
          </a:p>
          <a:p>
            <a:r>
              <a:rPr lang="tr-TR" dirty="0"/>
              <a:t>Oyun, oldukça yoğun bir olay dizisine sahip, hatta başladığı noktayla final arasında organik olmayan bir ilerleyiş söz konusu. Olay örgüsü kimi zaman gereksiz sapmalar taşıyan hantal bir yapıya sahip. </a:t>
            </a:r>
          </a:p>
          <a:p>
            <a:r>
              <a:rPr lang="tr-TR" dirty="0" err="1"/>
              <a:t>Melodramatik</a:t>
            </a:r>
            <a:r>
              <a:rPr lang="tr-TR" dirty="0"/>
              <a:t> unsur olarak Namık Kemal’in Gülnihal ve </a:t>
            </a:r>
            <a:r>
              <a:rPr lang="tr-TR" dirty="0" err="1"/>
              <a:t>Ebuzziya</a:t>
            </a:r>
            <a:r>
              <a:rPr lang="tr-TR" dirty="0"/>
              <a:t> Tevfik’in Ecel-i Kaza oyunlarında gördüğümüz irrasyonel bir kötü karakter de var oyunda; Burç ileri gelenlerinden savaşçı Fettah Ağa’nın oğlu </a:t>
            </a:r>
            <a:r>
              <a:rPr lang="tr-TR" dirty="0" err="1"/>
              <a:t>Selfo</a:t>
            </a:r>
            <a:r>
              <a:rPr lang="tr-TR" dirty="0"/>
              <a:t> Ağa. </a:t>
            </a:r>
          </a:p>
          <a:p>
            <a:r>
              <a:rPr lang="tr-TR"/>
              <a:t>Oyun mutlu bir sonla, aşıkların kavuşması, kötülerin cezalandırılmasıyla son bulur.</a:t>
            </a:r>
          </a:p>
        </p:txBody>
      </p:sp>
    </p:spTree>
    <p:extLst>
      <p:ext uri="{BB962C8B-B14F-4D97-AF65-F5344CB8AC3E}">
        <p14:creationId xmlns:p14="http://schemas.microsoft.com/office/powerpoint/2010/main" val="278496603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523</Words>
  <Application>Microsoft Office PowerPoint</Application>
  <PresentationFormat>Geniş ekran</PresentationFormat>
  <Paragraphs>25</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Arial</vt:lpstr>
      <vt:lpstr>Calibri</vt:lpstr>
      <vt:lpstr>Calibri Light</vt:lpstr>
      <vt:lpstr>Office Teması</vt:lpstr>
      <vt:lpstr>Ebuzziya Tevfik, Ezeli Kaza  </vt:lpstr>
      <vt:lpstr>PowerPoint Sunusu</vt:lpstr>
      <vt:lpstr>PowerPoint Sunusu</vt:lpstr>
      <vt:lpstr>PowerPoint Sunusu</vt:lpstr>
      <vt:lpstr>Şemsettin Sami</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Ebuzziya Tevfik, Ezeli Kaza  </dc:title>
  <dc:creator>duygu toksoy</dc:creator>
  <cp:lastModifiedBy>duygu toksoy</cp:lastModifiedBy>
  <cp:revision>1</cp:revision>
  <dcterms:created xsi:type="dcterms:W3CDTF">2021-07-27T01:15:24Z</dcterms:created>
  <dcterms:modified xsi:type="dcterms:W3CDTF">2021-07-27T01:19:56Z</dcterms:modified>
</cp:coreProperties>
</file>