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1" r:id="rId5"/>
    <p:sldId id="281" r:id="rId6"/>
    <p:sldId id="279" r:id="rId7"/>
    <p:sldId id="280"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 id="278" r:id="rId22"/>
  </p:sldIdLst>
  <p:sldSz cx="10691813" cy="7559675"/>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1076" y="36"/>
      </p:cViewPr>
      <p:guideLst>
        <p:guide orient="horz" pos="2381"/>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CD52A-099E-48F4-B18A-0D3455D565B4}" type="datetimeFigureOut">
              <a:rPr lang="tr-TR" smtClean="0"/>
              <a:t>27.04.2020</a:t>
            </a:fld>
            <a:endParaRPr lang="tr-TR"/>
          </a:p>
        </p:txBody>
      </p:sp>
      <p:sp>
        <p:nvSpPr>
          <p:cNvPr id="4" name="Slayt Görüntüsü Yer Tutucus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302C0-BC1F-4DB3-BA5E-A337633F4F4D}" type="slidenum">
              <a:rPr lang="tr-TR" smtClean="0"/>
              <a:t>‹#›</a:t>
            </a:fld>
            <a:endParaRPr lang="tr-TR"/>
          </a:p>
        </p:txBody>
      </p:sp>
    </p:spTree>
    <p:extLst>
      <p:ext uri="{BB962C8B-B14F-4D97-AF65-F5344CB8AC3E}">
        <p14:creationId xmlns:p14="http://schemas.microsoft.com/office/powerpoint/2010/main" val="349265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436"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543CFB6-AC1A-4FB5-9EE1-90BAEE69549C}" type="slidenum">
              <a:rPr lang="tr-TR" altLang="tr-TR" sz="1200"/>
              <a:pPr algn="r" eaLnBrk="1" hangingPunct="1"/>
              <a:t>10</a:t>
            </a:fld>
            <a:endParaRPr lang="tr-TR" altLang="tr-TR" sz="1200"/>
          </a:p>
        </p:txBody>
      </p:sp>
    </p:spTree>
    <p:extLst>
      <p:ext uri="{BB962C8B-B14F-4D97-AF65-F5344CB8AC3E}">
        <p14:creationId xmlns:p14="http://schemas.microsoft.com/office/powerpoint/2010/main" val="288855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4278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6683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32774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34067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94A3C1-CB02-47BA-87EA-34A1E8863A2F}" type="datetimeFigureOut">
              <a:rPr lang="tr-TR" smtClean="0"/>
              <a:t>27.04.2020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1622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94A3C1-CB02-47BA-87EA-34A1E8863A2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74384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94A3C1-CB02-47BA-87EA-34A1E8863A2F}" type="datetimeFigureOut">
              <a:rPr lang="tr-TR" smtClean="0"/>
              <a:t>27.04.2020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93797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94A3C1-CB02-47BA-87EA-34A1E8863A2F}" type="datetimeFigureOut">
              <a:rPr lang="tr-TR" smtClean="0"/>
              <a:t>27.04.2020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64588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4A3C1-CB02-47BA-87EA-34A1E8863A2F}" type="datetimeFigureOut">
              <a:rPr lang="tr-TR" smtClean="0"/>
              <a:t>27.04.2020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0578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0294A3C1-CB02-47BA-87EA-34A1E8863A2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2677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0294A3C1-CB02-47BA-87EA-34A1E8863A2F}" type="datetimeFigureOut">
              <a:rPr lang="tr-TR" smtClean="0"/>
              <a:t>27.04.2020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3883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294A3C1-CB02-47BA-87EA-34A1E8863A2F}" type="datetimeFigureOut">
              <a:rPr lang="tr-TR" smtClean="0"/>
              <a:t>27.04.2020</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0C745CB-F86D-4FE6-B82D-FD054EA5C783}" type="slidenum">
              <a:rPr lang="tr-TR" smtClean="0"/>
              <a:t>‹#›</a:t>
            </a:fld>
            <a:endParaRPr lang="tr-TR"/>
          </a:p>
        </p:txBody>
      </p:sp>
    </p:spTree>
    <p:extLst>
      <p:ext uri="{BB962C8B-B14F-4D97-AF65-F5344CB8AC3E}">
        <p14:creationId xmlns:p14="http://schemas.microsoft.com/office/powerpoint/2010/main" val="2491498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ndigo.com/glass/gphglass/erlenmeyer-flask.html"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987" y="1323242"/>
            <a:ext cx="9221689" cy="711880"/>
          </a:xfrm>
        </p:spPr>
        <p:txBody>
          <a:bodyPr>
            <a:normAutofit/>
          </a:bodyPr>
          <a:lstStyle/>
          <a:p>
            <a:r>
              <a:rPr lang="tr-TR" sz="4000" dirty="0"/>
              <a:t>ANALİTİK KİMYA UYGULAMA II GİRİŞ</a:t>
            </a:r>
            <a:endParaRPr lang="en-US" sz="4000" dirty="0"/>
          </a:p>
        </p:txBody>
      </p:sp>
      <p:sp>
        <p:nvSpPr>
          <p:cNvPr id="10" name="Text Box 5"/>
          <p:cNvSpPr txBox="1">
            <a:spLocks noChangeArrowheads="1"/>
          </p:cNvSpPr>
          <p:nvPr/>
        </p:nvSpPr>
        <p:spPr bwMode="auto">
          <a:xfrm>
            <a:off x="92075" y="2469796"/>
            <a:ext cx="10507662"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tr-TR" dirty="0" smtClean="0"/>
              <a:t>Kantitatif </a:t>
            </a:r>
            <a:r>
              <a:rPr lang="tr-TR" dirty="0"/>
              <a:t>analiz yöntemleri, maddenin miktar tayinlerine dayalı analiz yöntemleridir. Günümüzde miktar tayinine yönelik birçok yöntem bilinmektedir. Pratik çalışmalarda miktarı tayin edilecek maddenin yapısal özelliklerinden hareketle; hassasiyet, doğruluk, güvenilirlik, uygulanabilme kolaylığı ve ekonomiklik bu yöntemlerden herhangi birinin seçiminde etken olur. Laboratuvar çalışmalarında </a:t>
            </a:r>
            <a:r>
              <a:rPr lang="tr-TR" dirty="0" err="1"/>
              <a:t>volumetrik</a:t>
            </a:r>
            <a:r>
              <a:rPr lang="tr-TR" dirty="0"/>
              <a:t> ve aletli analiz yöntemleri ile miktar tayinine yönelik çalışmalar yapılacaktır.</a:t>
            </a:r>
          </a:p>
          <a:p>
            <a:pPr algn="just" eaLnBrk="1" hangingPunct="1">
              <a:defRPr/>
            </a:pPr>
            <a:endParaRPr lang="tr-TR" sz="2000" dirty="0">
              <a:solidFill>
                <a:srgbClr val="FFFF66"/>
              </a:solidFill>
              <a:latin typeface="+mn-lt"/>
            </a:endParaRPr>
          </a:p>
        </p:txBody>
      </p:sp>
      <p:graphicFrame>
        <p:nvGraphicFramePr>
          <p:cNvPr id="11" name="Table 1"/>
          <p:cNvGraphicFramePr>
            <a:graphicFrameLocks noGrp="1"/>
          </p:cNvGraphicFramePr>
          <p:nvPr>
            <p:extLst>
              <p:ext uri="{D42A27DB-BD31-4B8C-83A1-F6EECF244321}">
                <p14:modId xmlns:p14="http://schemas.microsoft.com/office/powerpoint/2010/main" val="2849813215"/>
              </p:ext>
            </p:extLst>
          </p:nvPr>
        </p:nvGraphicFramePr>
        <p:xfrm>
          <a:off x="2047875" y="5014913"/>
          <a:ext cx="5849938" cy="1830070"/>
        </p:xfrm>
        <a:graphic>
          <a:graphicData uri="http://schemas.openxmlformats.org/drawingml/2006/table">
            <a:tbl>
              <a:tblPr firstRow="1" firstCol="1" bandRow="1" bandCol="1">
                <a:tableStyleId>{69CF1AB2-1976-4502-BF36-3FF5EA218861}</a:tableStyleId>
              </a:tblPr>
              <a:tblGrid>
                <a:gridCol w="2924969">
                  <a:extLst>
                    <a:ext uri="{9D8B030D-6E8A-4147-A177-3AD203B41FA5}">
                      <a16:colId xmlns:a16="http://schemas.microsoft.com/office/drawing/2014/main" xmlns="" val="20000"/>
                    </a:ext>
                  </a:extLst>
                </a:gridCol>
                <a:gridCol w="2924969">
                  <a:extLst>
                    <a:ext uri="{9D8B030D-6E8A-4147-A177-3AD203B41FA5}">
                      <a16:colId xmlns:a16="http://schemas.microsoft.com/office/drawing/2014/main" xmlns="" val="20001"/>
                    </a:ext>
                  </a:extLst>
                </a:gridCol>
              </a:tblGrid>
              <a:tr h="0">
                <a:tc>
                  <a:txBody>
                    <a:bodyPr/>
                    <a:lstStyle/>
                    <a:p>
                      <a:pPr algn="ctr">
                        <a:lnSpc>
                          <a:spcPct val="150000"/>
                        </a:lnSpc>
                        <a:spcAft>
                          <a:spcPts val="0"/>
                        </a:spcAft>
                      </a:pPr>
                      <a:r>
                        <a:rPr lang="tr-TR" sz="1500" dirty="0">
                          <a:effectLst/>
                        </a:rPr>
                        <a:t>Kalitatif (Nitel) Analiz</a:t>
                      </a:r>
                      <a:endParaRPr lang="tr-TR" sz="1500" dirty="0">
                        <a:effectLst/>
                        <a:latin typeface="Times New Roman" panose="02020603050405020304" pitchFamily="18" charset="0"/>
                        <a:ea typeface="Times New Roman" panose="02020603050405020304" pitchFamily="18" charset="0"/>
                      </a:endParaRPr>
                    </a:p>
                  </a:txBody>
                  <a:tcPr marL="44452" marR="44452" marT="0" marB="0"/>
                </a:tc>
                <a:tc>
                  <a:txBody>
                    <a:bodyPr/>
                    <a:lstStyle/>
                    <a:p>
                      <a:pPr algn="ctr">
                        <a:lnSpc>
                          <a:spcPct val="150000"/>
                        </a:lnSpc>
                        <a:spcAft>
                          <a:spcPts val="0"/>
                        </a:spcAft>
                      </a:pPr>
                      <a:r>
                        <a:rPr lang="tr-TR" sz="1500" dirty="0">
                          <a:effectLst/>
                        </a:rPr>
                        <a:t>Kantitatif (Nicel) Analiz</a:t>
                      </a:r>
                      <a:endParaRPr lang="tr-TR" sz="1500" dirty="0">
                        <a:effectLst/>
                        <a:latin typeface="Times New Roman" panose="02020603050405020304" pitchFamily="18" charset="0"/>
                        <a:ea typeface="Times New Roman" panose="02020603050405020304" pitchFamily="18" charset="0"/>
                      </a:endParaRPr>
                    </a:p>
                  </a:txBody>
                  <a:tcPr marL="44452" marR="44452" marT="0" marB="0"/>
                </a:tc>
                <a:extLst>
                  <a:ext uri="{0D108BD9-81ED-4DB2-BD59-A6C34878D82A}">
                    <a16:rowId xmlns:a16="http://schemas.microsoft.com/office/drawing/2014/main" xmlns="" val="10000"/>
                  </a:ext>
                </a:extLst>
              </a:tr>
              <a:tr h="1487170">
                <a:tc>
                  <a:txBody>
                    <a:bodyPr/>
                    <a:lstStyle/>
                    <a:p>
                      <a:pPr algn="just">
                        <a:lnSpc>
                          <a:spcPct val="150000"/>
                        </a:lnSpc>
                        <a:spcAft>
                          <a:spcPts val="0"/>
                        </a:spcAft>
                      </a:pPr>
                      <a:r>
                        <a:rPr lang="tr-TR" sz="1500" dirty="0">
                          <a:effectLst/>
                        </a:rPr>
                        <a:t> </a:t>
                      </a:r>
                    </a:p>
                    <a:p>
                      <a:pPr marL="0" algn="l" defTabSz="1007943" rtl="0" eaLnBrk="1" latinLnBrk="0" hangingPunct="1">
                        <a:lnSpc>
                          <a:spcPct val="150000"/>
                        </a:lnSpc>
                        <a:spcAft>
                          <a:spcPts val="0"/>
                        </a:spcAft>
                      </a:pPr>
                      <a:r>
                        <a:rPr lang="tr-TR" sz="1500" b="0" kern="1200" dirty="0">
                          <a:solidFill>
                            <a:schemeClr val="dk1"/>
                          </a:solidFill>
                          <a:effectLst/>
                          <a:latin typeface="+mn-lt"/>
                          <a:ea typeface="+mn-ea"/>
                          <a:cs typeface="+mn-cs"/>
                        </a:rPr>
                        <a:t>Numunedeki bileşenlerin niteliklerinin belirlenmesi için yapılan analiz. </a:t>
                      </a:r>
                    </a:p>
                  </a:txBody>
                  <a:tcPr marL="44452" marR="44452" marT="0" marB="0"/>
                </a:tc>
                <a:tc>
                  <a:txBody>
                    <a:bodyPr/>
                    <a:lstStyle/>
                    <a:p>
                      <a:pPr>
                        <a:lnSpc>
                          <a:spcPct val="150000"/>
                        </a:lnSpc>
                        <a:spcAft>
                          <a:spcPts val="0"/>
                        </a:spcAft>
                      </a:pPr>
                      <a:r>
                        <a:rPr lang="tr-TR" sz="1500" dirty="0">
                          <a:effectLst/>
                        </a:rPr>
                        <a:t> </a:t>
                      </a:r>
                    </a:p>
                    <a:p>
                      <a:pPr>
                        <a:lnSpc>
                          <a:spcPct val="150000"/>
                        </a:lnSpc>
                        <a:spcAft>
                          <a:spcPts val="0"/>
                        </a:spcAft>
                      </a:pPr>
                      <a:r>
                        <a:rPr lang="tr-TR" sz="1500" dirty="0">
                          <a:effectLst/>
                        </a:rPr>
                        <a:t>Numunedeki bileşenlerin</a:t>
                      </a:r>
                      <a:r>
                        <a:rPr lang="tr-TR" sz="1500" baseline="0" dirty="0">
                          <a:effectLst/>
                        </a:rPr>
                        <a:t> miktarlarını</a:t>
                      </a:r>
                      <a:r>
                        <a:rPr lang="tr-TR" sz="1500" dirty="0">
                          <a:effectLst/>
                        </a:rPr>
                        <a:t> belirlemek için yapılan analiz.</a:t>
                      </a:r>
                      <a:endParaRPr lang="tr-TR" sz="1500" dirty="0">
                        <a:effectLst/>
                        <a:latin typeface="Times New Roman" panose="02020603050405020304" pitchFamily="18" charset="0"/>
                        <a:ea typeface="Times New Roman" panose="02020603050405020304" pitchFamily="18" charset="0"/>
                      </a:endParaRPr>
                    </a:p>
                  </a:txBody>
                  <a:tcPr marL="44452" marR="44452"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85352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901097" y="762967"/>
            <a:ext cx="9048862" cy="397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tr-TR" altLang="tr-TR" sz="1984"/>
          </a:p>
        </p:txBody>
      </p:sp>
      <p:sp>
        <p:nvSpPr>
          <p:cNvPr id="8197" name="Text Box 5"/>
          <p:cNvSpPr txBox="1">
            <a:spLocks noChangeArrowheads="1"/>
          </p:cNvSpPr>
          <p:nvPr/>
        </p:nvSpPr>
        <p:spPr bwMode="auto">
          <a:xfrm>
            <a:off x="536932" y="2043944"/>
            <a:ext cx="9010362" cy="3485568"/>
          </a:xfrm>
          <a:prstGeom prst="rect">
            <a:avLst/>
          </a:prstGeom>
          <a:noFill/>
          <a:ln w="9525">
            <a:noFill/>
            <a:miter lim="800000"/>
            <a:headEnd/>
            <a:tailEnd/>
          </a:ln>
          <a:effectLst/>
        </p:spPr>
        <p:txBody>
          <a:bodyPr>
            <a:spAutoFit/>
          </a:bodyPr>
          <a:lstStyle/>
          <a:p>
            <a:pPr marL="377979" indent="-377979">
              <a:spcBef>
                <a:spcPct val="50000"/>
              </a:spcBef>
              <a:defRPr/>
            </a:pPr>
            <a:r>
              <a:rPr lang="tr-TR" sz="2205" b="1" dirty="0">
                <a:solidFill>
                  <a:schemeClr val="accent1"/>
                </a:solidFill>
                <a:effectLst>
                  <a:outerShdw blurRad="38100" dist="38100" dir="2700000" algn="tl">
                    <a:srgbClr val="C0C0C0"/>
                  </a:outerShdw>
                </a:effectLst>
                <a:latin typeface="+mj-lt"/>
              </a:rPr>
              <a:t>KANTİTATİF REAKSİYONUN ÖZELLİKLERİ</a:t>
            </a:r>
          </a:p>
          <a:p>
            <a:pPr marL="377979" indent="-377979" algn="ctr">
              <a:spcBef>
                <a:spcPct val="50000"/>
              </a:spcBef>
              <a:defRPr/>
            </a:pPr>
            <a:endParaRPr lang="tr-TR" sz="2205" b="1" dirty="0">
              <a:effectLst>
                <a:outerShdw blurRad="38100" dist="38100" dir="2700000" algn="tl">
                  <a:srgbClr val="C0C0C0"/>
                </a:outerShdw>
              </a:effectLst>
            </a:endParaRPr>
          </a:p>
          <a:p>
            <a:pPr marL="268288" indent="-268288" algn="just">
              <a:spcBef>
                <a:spcPct val="50000"/>
              </a:spcBef>
              <a:buFontTx/>
              <a:buAutoNum type="arabicParenR"/>
              <a:defRPr/>
            </a:pPr>
            <a:r>
              <a:rPr lang="tr-TR" sz="2205" dirty="0"/>
              <a:t>Reaksiyon belirli ve tek olmalı</a:t>
            </a:r>
          </a:p>
          <a:p>
            <a:pPr marL="377979" indent="-377979" algn="just">
              <a:spcBef>
                <a:spcPct val="50000"/>
              </a:spcBef>
              <a:defRPr/>
            </a:pPr>
            <a:r>
              <a:rPr lang="tr-TR" sz="2205" dirty="0"/>
              <a:t>2) Reaksiyon bir yönde meydana gelmeli</a:t>
            </a:r>
          </a:p>
          <a:p>
            <a:pPr marL="377979" indent="-377979" algn="just">
              <a:spcBef>
                <a:spcPct val="50000"/>
              </a:spcBef>
              <a:defRPr/>
            </a:pPr>
            <a:r>
              <a:rPr lang="tr-TR" sz="2205" dirty="0"/>
              <a:t>3) Reaksiyon hızlı olmalı</a:t>
            </a:r>
          </a:p>
          <a:p>
            <a:pPr marL="377979" indent="-377979" algn="just">
              <a:spcBef>
                <a:spcPct val="50000"/>
              </a:spcBef>
              <a:defRPr/>
            </a:pPr>
            <a:r>
              <a:rPr lang="tr-TR" sz="2205" dirty="0"/>
              <a:t>4) Reaksiyonun sonu tayin edilebilmeli</a:t>
            </a:r>
          </a:p>
          <a:p>
            <a:pPr marL="377979" indent="-377979" algn="just">
              <a:spcBef>
                <a:spcPct val="50000"/>
              </a:spcBef>
              <a:defRPr/>
            </a:pPr>
            <a:r>
              <a:rPr lang="tr-TR" sz="2205" dirty="0"/>
              <a:t>5) Reaksiyon tekrarlanabilmeli ve her defasında aynı sonucu vermeli</a:t>
            </a:r>
          </a:p>
        </p:txBody>
      </p:sp>
    </p:spTree>
    <p:extLst>
      <p:ext uri="{BB962C8B-B14F-4D97-AF65-F5344CB8AC3E}">
        <p14:creationId xmlns:p14="http://schemas.microsoft.com/office/powerpoint/2010/main" val="188167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320411" y="1579842"/>
            <a:ext cx="10079567" cy="2450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tr-TR" sz="2205" b="1" dirty="0">
                <a:solidFill>
                  <a:schemeClr val="accent1"/>
                </a:solidFill>
                <a:effectLst>
                  <a:outerShdw blurRad="38100" dist="38100" dir="2700000" algn="tl">
                    <a:srgbClr val="000000">
                      <a:alpha val="43137"/>
                    </a:srgbClr>
                  </a:outerShdw>
                </a:effectLst>
                <a:latin typeface="+mj-lt"/>
              </a:rPr>
              <a:t>KANTİTATİF ANALİTİK KİMYA PRATİKLERİNDE KULLANILACAK OLAN CAM MALZEMELER</a:t>
            </a:r>
          </a:p>
          <a:p>
            <a:pPr algn="just" eaLnBrk="1" hangingPunct="1">
              <a:spcBef>
                <a:spcPct val="50000"/>
              </a:spcBef>
              <a:defRPr/>
            </a:pPr>
            <a:r>
              <a:rPr lang="tr-TR" sz="1984" dirty="0">
                <a:solidFill>
                  <a:srgbClr val="FF0000"/>
                </a:solidFill>
              </a:rPr>
              <a:t>BALONJOJE :</a:t>
            </a:r>
            <a:r>
              <a:rPr lang="tr-TR" sz="1984" dirty="0"/>
              <a:t> Belirli hacimde çözelti hazırlamak için kullanılan cam ölçü kabıdır. Boyun kısmında hacmini belirten bir işaret çizgisi bulunur.</a:t>
            </a:r>
          </a:p>
          <a:p>
            <a:pPr algn="just" eaLnBrk="1" hangingPunct="1">
              <a:spcBef>
                <a:spcPct val="50000"/>
              </a:spcBef>
              <a:defRPr/>
            </a:pPr>
            <a:r>
              <a:rPr lang="tr-TR" sz="1984" dirty="0"/>
              <a:t>        </a:t>
            </a:r>
          </a:p>
          <a:p>
            <a:pPr algn="just" eaLnBrk="1" hangingPunct="1">
              <a:spcBef>
                <a:spcPct val="50000"/>
              </a:spcBef>
              <a:defRPr/>
            </a:pPr>
            <a:endParaRPr lang="tr-TR" sz="1984" dirty="0"/>
          </a:p>
        </p:txBody>
      </p:sp>
      <p:pic>
        <p:nvPicPr>
          <p:cNvPr id="19459" name="Picture 4" descr="volumetric fl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316" y="3502209"/>
            <a:ext cx="5158778" cy="3869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74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bur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043" y="3122561"/>
            <a:ext cx="3327470" cy="4437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20398" y="1428024"/>
            <a:ext cx="10079567" cy="1313693"/>
          </a:xfrm>
          <a:prstGeom prst="rect">
            <a:avLst/>
          </a:prstGeom>
        </p:spPr>
        <p:txBody>
          <a:bodyPr>
            <a:spAutoFit/>
          </a:bodyPr>
          <a:lstStyle/>
          <a:p>
            <a:pPr algn="just" eaLnBrk="1" hangingPunct="1">
              <a:spcBef>
                <a:spcPct val="50000"/>
              </a:spcBef>
              <a:defRPr/>
            </a:pPr>
            <a:r>
              <a:rPr lang="tr-TR" sz="1984" dirty="0">
                <a:solidFill>
                  <a:srgbClr val="FF0000"/>
                </a:solidFill>
              </a:rPr>
              <a:t>BÜRET: </a:t>
            </a:r>
            <a:r>
              <a:rPr lang="tr-TR" sz="1984" dirty="0"/>
              <a:t>Alınan sıvının hacmini ölçmede kullanılan üzeri derecelendirilmiş boru şeklindeki cam ölçü kaplarıdır. </a:t>
            </a:r>
            <a:r>
              <a:rPr lang="tr-TR" sz="1984" dirty="0" err="1"/>
              <a:t>Büretler</a:t>
            </a:r>
            <a:r>
              <a:rPr lang="tr-TR" sz="1984" dirty="0"/>
              <a:t> </a:t>
            </a:r>
            <a:r>
              <a:rPr lang="tr-TR" sz="1984" dirty="0" err="1"/>
              <a:t>titrimetrik</a:t>
            </a:r>
            <a:r>
              <a:rPr lang="tr-TR" sz="1984" dirty="0"/>
              <a:t> analizde </a:t>
            </a:r>
            <a:r>
              <a:rPr lang="tr-TR" sz="1984" dirty="0" smtClean="0"/>
              <a:t>sarf edilen </a:t>
            </a:r>
            <a:r>
              <a:rPr lang="tr-TR" sz="1984" dirty="0"/>
              <a:t>ayarlı çözelti miktarını ölçmede ve pipetler gibi sıvı aktarmada kullanılır. İçindeki sıvıyı kontrollü olarak boşaltabilmek için alt ucunda musluk bulunur. Piyasada hacmi 10 – 100 </a:t>
            </a:r>
            <a:r>
              <a:rPr lang="tr-TR" sz="1984" dirty="0" err="1"/>
              <a:t>mL</a:t>
            </a:r>
            <a:r>
              <a:rPr lang="tr-TR" sz="1984" dirty="0"/>
              <a:t> arasında olan </a:t>
            </a:r>
            <a:r>
              <a:rPr lang="tr-TR" sz="1984" dirty="0" err="1"/>
              <a:t>büretler</a:t>
            </a:r>
            <a:r>
              <a:rPr lang="tr-TR" sz="1984" dirty="0"/>
              <a:t> bulunmaktadır.</a:t>
            </a:r>
          </a:p>
        </p:txBody>
      </p:sp>
    </p:spTree>
    <p:extLst>
      <p:ext uri="{BB962C8B-B14F-4D97-AF65-F5344CB8AC3E}">
        <p14:creationId xmlns:p14="http://schemas.microsoft.com/office/powerpoint/2010/main" val="244712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pip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417" y="4621552"/>
            <a:ext cx="5872748" cy="2938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70505" y="1170732"/>
            <a:ext cx="9960572" cy="3603743"/>
          </a:xfrm>
          <a:prstGeom prst="rect">
            <a:avLst/>
          </a:prstGeom>
        </p:spPr>
        <p:txBody>
          <a:bodyPr>
            <a:spAutoFit/>
          </a:bodyPr>
          <a:lstStyle/>
          <a:p>
            <a:pPr algn="just" eaLnBrk="1" hangingPunct="1">
              <a:spcBef>
                <a:spcPct val="50000"/>
              </a:spcBef>
              <a:defRPr/>
            </a:pPr>
            <a:r>
              <a:rPr lang="tr-TR" sz="1984" dirty="0">
                <a:solidFill>
                  <a:srgbClr val="FF0000"/>
                </a:solidFill>
              </a:rPr>
              <a:t>PİPET: </a:t>
            </a:r>
            <a:r>
              <a:rPr lang="tr-TR" sz="1984" dirty="0"/>
              <a:t>Bilinen hacimde sıvı aktarmak için kullanılan boru şeklideki cam ölçü kaplarıdır. İki tür pipet vardır. </a:t>
            </a:r>
            <a:r>
              <a:rPr lang="tr-TR" sz="1984" dirty="0" smtClean="0"/>
              <a:t>Tek </a:t>
            </a:r>
            <a:r>
              <a:rPr lang="tr-TR" sz="1984" dirty="0"/>
              <a:t>işaretli pipetler ve dereceli pipetler.</a:t>
            </a:r>
          </a:p>
          <a:p>
            <a:pPr algn="just" eaLnBrk="1" hangingPunct="1">
              <a:spcBef>
                <a:spcPct val="50000"/>
              </a:spcBef>
              <a:defRPr/>
            </a:pPr>
            <a:r>
              <a:rPr lang="tr-TR" sz="1984" dirty="0"/>
              <a:t>       </a:t>
            </a:r>
            <a:r>
              <a:rPr lang="tr-TR" sz="1984" dirty="0">
                <a:solidFill>
                  <a:srgbClr val="FF0000"/>
                </a:solidFill>
              </a:rPr>
              <a:t>Tek işaretli pipetler </a:t>
            </a:r>
            <a:r>
              <a:rPr lang="tr-TR" sz="1984" dirty="0" smtClean="0"/>
              <a:t>(aktarma </a:t>
            </a:r>
            <a:r>
              <a:rPr lang="tr-TR" sz="1984" dirty="0"/>
              <a:t>pipeti, bullu pipet), üzerlerinde hacim belirten tek işaret bulunduğundan sabit hacimde sıvı aktarmak için kullanılırlar. Dereceli pipetlere göre daha doğru hacimde sıvı aktarılmasını sağlarlar. 25 </a:t>
            </a:r>
            <a:r>
              <a:rPr lang="tr-TR" sz="1984" dirty="0" err="1"/>
              <a:t>mL’den</a:t>
            </a:r>
            <a:r>
              <a:rPr lang="tr-TR" sz="1984" dirty="0"/>
              <a:t> büyük hacimli sıvıların aktarılmasında </a:t>
            </a:r>
            <a:r>
              <a:rPr lang="tr-TR" sz="1984" dirty="0" err="1"/>
              <a:t>büretler</a:t>
            </a:r>
            <a:r>
              <a:rPr lang="tr-TR" sz="1984" dirty="0"/>
              <a:t> tercih edilmelidir.</a:t>
            </a:r>
          </a:p>
          <a:p>
            <a:pPr algn="just" eaLnBrk="1" hangingPunct="1">
              <a:spcBef>
                <a:spcPct val="50000"/>
              </a:spcBef>
              <a:defRPr/>
            </a:pPr>
            <a:r>
              <a:rPr lang="tr-TR" sz="1984" dirty="0"/>
              <a:t>      </a:t>
            </a:r>
            <a:r>
              <a:rPr lang="tr-TR" sz="1984" dirty="0">
                <a:solidFill>
                  <a:srgbClr val="FF0000"/>
                </a:solidFill>
              </a:rPr>
              <a:t> Dereceli pipetler </a:t>
            </a:r>
            <a:r>
              <a:rPr lang="tr-TR" sz="1984" dirty="0"/>
              <a:t>üzerleri derecelendirilmiş olduğundan en fazla </a:t>
            </a:r>
            <a:r>
              <a:rPr lang="tr-TR" sz="1984" dirty="0" smtClean="0"/>
              <a:t>alma </a:t>
            </a:r>
            <a:r>
              <a:rPr lang="tr-TR" sz="1984" dirty="0"/>
              <a:t>kapasitesi kadar olmak üzere istenilen hacimde sıvı aktarılmasına imkan verir.</a:t>
            </a:r>
          </a:p>
          <a:p>
            <a:pPr algn="just" eaLnBrk="1" hangingPunct="1">
              <a:spcBef>
                <a:spcPct val="50000"/>
              </a:spcBef>
              <a:defRPr/>
            </a:pPr>
            <a:r>
              <a:rPr lang="tr-TR" sz="1984" dirty="0"/>
              <a:t>Hacimleri hassas olarak ayarlanmış olan </a:t>
            </a:r>
            <a:r>
              <a:rPr lang="tr-TR" sz="1984" dirty="0" err="1"/>
              <a:t>balonjoje</a:t>
            </a:r>
            <a:r>
              <a:rPr lang="tr-TR" sz="1984" dirty="0"/>
              <a:t>, </a:t>
            </a:r>
            <a:r>
              <a:rPr lang="tr-TR" sz="1984" dirty="0" err="1"/>
              <a:t>büret</a:t>
            </a:r>
            <a:r>
              <a:rPr lang="tr-TR" sz="1984" dirty="0"/>
              <a:t> ve pipetlere ölçülü cam </a:t>
            </a:r>
            <a:r>
              <a:rPr lang="tr-TR" sz="1984" dirty="0" smtClean="0"/>
              <a:t>malzemeler denir.</a:t>
            </a:r>
            <a:endParaRPr lang="tr-TR" sz="1984" dirty="0"/>
          </a:p>
        </p:txBody>
      </p:sp>
    </p:spTree>
    <p:extLst>
      <p:ext uri="{BB962C8B-B14F-4D97-AF65-F5344CB8AC3E}">
        <p14:creationId xmlns:p14="http://schemas.microsoft.com/office/powerpoint/2010/main" val="424861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desicc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077" y="2477893"/>
            <a:ext cx="4199819" cy="5081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731241" y="1581922"/>
            <a:ext cx="9960572" cy="397673"/>
          </a:xfrm>
          <a:prstGeom prst="rect">
            <a:avLst/>
          </a:prstGeom>
        </p:spPr>
        <p:txBody>
          <a:bodyPr>
            <a:spAutoFit/>
          </a:bodyPr>
          <a:lstStyle/>
          <a:p>
            <a:pPr algn="just" eaLnBrk="1" hangingPunct="1">
              <a:spcBef>
                <a:spcPct val="50000"/>
              </a:spcBef>
              <a:defRPr/>
            </a:pPr>
            <a:r>
              <a:rPr lang="tr-TR" sz="1984" dirty="0">
                <a:solidFill>
                  <a:srgbClr val="FF0000"/>
                </a:solidFill>
              </a:rPr>
              <a:t>DESİKATÖR:</a:t>
            </a:r>
            <a:r>
              <a:rPr lang="tr-TR" sz="1984" dirty="0"/>
              <a:t> Havadan nem çekmemesi istenen maddeleri muhafaza </a:t>
            </a:r>
            <a:r>
              <a:rPr lang="tr-TR" sz="1984" dirty="0" smtClean="0"/>
              <a:t>etmek </a:t>
            </a:r>
            <a:r>
              <a:rPr lang="tr-TR" sz="1984" dirty="0"/>
              <a:t>için kullanılırlar.</a:t>
            </a:r>
          </a:p>
        </p:txBody>
      </p:sp>
    </p:spTree>
    <p:extLst>
      <p:ext uri="{BB962C8B-B14F-4D97-AF65-F5344CB8AC3E}">
        <p14:creationId xmlns:p14="http://schemas.microsoft.com/office/powerpoint/2010/main" val="315651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7" name="Group 13"/>
          <p:cNvGraphicFramePr>
            <a:graphicFrameLocks noGrp="1"/>
          </p:cNvGraphicFramePr>
          <p:nvPr/>
        </p:nvGraphicFramePr>
        <p:xfrm>
          <a:off x="3132252" y="3008121"/>
          <a:ext cx="4429059" cy="1545183"/>
        </p:xfrm>
        <a:graphic>
          <a:graphicData uri="http://schemas.openxmlformats.org/drawingml/2006/table">
            <a:tbl>
              <a:tblPr/>
              <a:tblGrid>
                <a:gridCol w="4429059">
                  <a:extLst>
                    <a:ext uri="{9D8B030D-6E8A-4147-A177-3AD203B41FA5}">
                      <a16:colId xmlns:a16="http://schemas.microsoft.com/office/drawing/2014/main" xmlns="" val="20000"/>
                    </a:ext>
                  </a:extLst>
                </a:gridCol>
              </a:tblGrid>
              <a:tr h="1545183">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chemeClr val="tx1"/>
                          </a:solidFill>
                          <a:effectLst/>
                          <a:latin typeface="Verdana" panose="020B0604030504040204" pitchFamily="34" charset="0"/>
                          <a:hlinkClick r:id="rId2"/>
                        </a:rPr>
                        <a:t>  </a:t>
                      </a:r>
                      <a:r>
                        <a:rPr kumimoji="0" lang="tr-TR" sz="8500" b="0" i="0" u="none" strike="noStrike" cap="none" normalizeH="0" baseline="0">
                          <a:ln>
                            <a:noFill/>
                          </a:ln>
                          <a:solidFill>
                            <a:schemeClr val="tx1"/>
                          </a:solidFill>
                          <a:effectLst/>
                          <a:latin typeface="Verdana" panose="020B0604030504040204" pitchFamily="34" charset="0"/>
                        </a:rPr>
                        <a:t> </a:t>
                      </a:r>
                      <a:r>
                        <a:rPr kumimoji="0" lang="tr-TR" sz="1000" b="0" i="0" u="none" strike="noStrike" cap="none" normalizeH="0" baseline="0">
                          <a:ln>
                            <a:noFill/>
                          </a:ln>
                          <a:solidFill>
                            <a:schemeClr val="tx1"/>
                          </a:solidFill>
                          <a:effectLst/>
                          <a:latin typeface="Verdana" panose="020B0604030504040204" pitchFamily="34" charset="0"/>
                        </a:rPr>
                        <a:t>                                   </a:t>
                      </a:r>
                    </a:p>
                  </a:txBody>
                  <a:tcPr marL="100796" marR="100796" marT="50398" marB="5039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23560" name="Picture 15" descr="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959" y="2430646"/>
            <a:ext cx="2619637" cy="3002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1" name="Picture 17" descr="Im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896" y="2430646"/>
            <a:ext cx="2936374" cy="3002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xmlns="" id="{2C6FEBEC-9467-4F2E-BB4E-67B5294C4526}"/>
              </a:ext>
            </a:extLst>
          </p:cNvPr>
          <p:cNvSpPr txBox="1"/>
          <p:nvPr/>
        </p:nvSpPr>
        <p:spPr>
          <a:xfrm>
            <a:off x="3132252" y="5433517"/>
            <a:ext cx="5953125" cy="369332"/>
          </a:xfrm>
          <a:prstGeom prst="rect">
            <a:avLst/>
          </a:prstGeom>
          <a:noFill/>
        </p:spPr>
        <p:txBody>
          <a:bodyPr wrap="square" rtlCol="0">
            <a:spAutoFit/>
          </a:bodyPr>
          <a:lstStyle/>
          <a:p>
            <a:r>
              <a:rPr lang="tr-TR" dirty="0" err="1"/>
              <a:t>Erlen</a:t>
            </a:r>
            <a:r>
              <a:rPr lang="tr-TR" dirty="0"/>
              <a:t>				Beher</a:t>
            </a:r>
            <a:endParaRPr lang="en-US" dirty="0"/>
          </a:p>
        </p:txBody>
      </p:sp>
      <p:sp>
        <p:nvSpPr>
          <p:cNvPr id="3" name="Metin kutusu 2">
            <a:extLst>
              <a:ext uri="{FF2B5EF4-FFF2-40B4-BE49-F238E27FC236}">
                <a16:creationId xmlns:a16="http://schemas.microsoft.com/office/drawing/2014/main" xmlns="" id="{56A3A5FA-CA8E-4C36-9B87-0E0AE00D3327}"/>
              </a:ext>
            </a:extLst>
          </p:cNvPr>
          <p:cNvSpPr txBox="1"/>
          <p:nvPr/>
        </p:nvSpPr>
        <p:spPr>
          <a:xfrm>
            <a:off x="133350" y="1162050"/>
            <a:ext cx="10172700" cy="1200329"/>
          </a:xfrm>
          <a:prstGeom prst="rect">
            <a:avLst/>
          </a:prstGeom>
          <a:noFill/>
        </p:spPr>
        <p:txBody>
          <a:bodyPr wrap="square" rtlCol="0">
            <a:spAutoFit/>
          </a:bodyPr>
          <a:lstStyle/>
          <a:p>
            <a:r>
              <a:rPr lang="tr-TR" dirty="0" err="1">
                <a:solidFill>
                  <a:srgbClr val="FF0000"/>
                </a:solidFill>
              </a:rPr>
              <a:t>Erlen</a:t>
            </a:r>
            <a:r>
              <a:rPr lang="tr-TR" dirty="0">
                <a:solidFill>
                  <a:srgbClr val="FF0000"/>
                </a:solidFill>
              </a:rPr>
              <a:t>,</a:t>
            </a:r>
            <a:r>
              <a:rPr lang="tr-TR" dirty="0"/>
              <a:t> sıvıları çalkalamak için kullanılan, genellikle camdan veya plastikten yapılmış, kabaca derecelendirilmiş konik bir kaptır.</a:t>
            </a:r>
          </a:p>
          <a:p>
            <a:r>
              <a:rPr lang="tr-TR" dirty="0">
                <a:solidFill>
                  <a:srgbClr val="FF0000"/>
                </a:solidFill>
              </a:rPr>
              <a:t>Beher</a:t>
            </a:r>
            <a:r>
              <a:rPr lang="tr-TR" dirty="0"/>
              <a:t>, laboratuvarda sıvıları karıştırma, çalkalama ve ısıtma için kullanılan, genellikle camdan veya plastikten yapılmış, kabaca derecelendirilmiş  silindirik kaptır.</a:t>
            </a:r>
            <a:endParaRPr lang="en-US" dirty="0"/>
          </a:p>
        </p:txBody>
      </p:sp>
    </p:spTree>
    <p:extLst>
      <p:ext uri="{BB962C8B-B14F-4D97-AF65-F5344CB8AC3E}">
        <p14:creationId xmlns:p14="http://schemas.microsoft.com/office/powerpoint/2010/main" val="177277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206110" y="1635521"/>
            <a:ext cx="9960572" cy="703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tr-TR" sz="1984" dirty="0">
                <a:solidFill>
                  <a:srgbClr val="FF0000"/>
                </a:solidFill>
              </a:rPr>
              <a:t>MEZÜR: </a:t>
            </a:r>
            <a:r>
              <a:rPr lang="tr-TR" sz="1984" dirty="0"/>
              <a:t>Sıvı aktarma amacıyla kullanılan cam kaplardır. Çok hassas olmaksızın, belirli hacimde çözelti almaya yarayan dereceli kaplardır</a:t>
            </a:r>
          </a:p>
        </p:txBody>
      </p:sp>
      <p:pic>
        <p:nvPicPr>
          <p:cNvPr id="24579" name="Picture 6" descr="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522" y="2985371"/>
            <a:ext cx="1994914" cy="3170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8" descr="Imag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896" y="2985371"/>
            <a:ext cx="1994914" cy="3170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81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368298" y="1234867"/>
            <a:ext cx="9526590" cy="6324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tr-TR" dirty="0">
                <a:effectLst>
                  <a:outerShdw blurRad="38100" dist="38100" dir="2700000" algn="tl">
                    <a:srgbClr val="000000"/>
                  </a:outerShdw>
                </a:effectLst>
              </a:rPr>
              <a:t>1 Litre 0.1 M </a:t>
            </a:r>
            <a:r>
              <a:rPr lang="tr-TR" dirty="0" err="1">
                <a:effectLst>
                  <a:outerShdw blurRad="38100" dist="38100" dir="2700000" algn="tl">
                    <a:srgbClr val="000000"/>
                  </a:outerShdw>
                </a:effectLst>
              </a:rPr>
              <a:t>HCl</a:t>
            </a:r>
            <a:r>
              <a:rPr lang="tr-TR" dirty="0">
                <a:effectLst>
                  <a:outerShdw blurRad="38100" dist="38100" dir="2700000" algn="tl">
                    <a:srgbClr val="000000"/>
                  </a:outerShdw>
                </a:effectLst>
              </a:rPr>
              <a:t> çözeltisinin hazırlanması</a:t>
            </a:r>
          </a:p>
          <a:p>
            <a:pPr algn="ctr" eaLnBrk="1" hangingPunct="1">
              <a:spcBef>
                <a:spcPct val="50000"/>
              </a:spcBef>
              <a:defRPr/>
            </a:pPr>
            <a:r>
              <a:rPr lang="tr-TR" dirty="0">
                <a:effectLst>
                  <a:outerShdw blurRad="38100" dist="38100" dir="2700000" algn="tl">
                    <a:srgbClr val="000000"/>
                  </a:outerShdw>
                </a:effectLst>
              </a:rPr>
              <a:t>(% 37 saf, d= 1.19 g/cm</a:t>
            </a:r>
            <a:r>
              <a:rPr lang="tr-TR" baseline="30000" dirty="0">
                <a:effectLst>
                  <a:outerShdw blurRad="38100" dist="38100" dir="2700000" algn="tl">
                    <a:srgbClr val="000000"/>
                  </a:outerShdw>
                </a:effectLst>
              </a:rPr>
              <a:t>3</a:t>
            </a:r>
            <a:r>
              <a:rPr lang="tr-TR" dirty="0">
                <a:effectLst>
                  <a:outerShdw blurRad="38100" dist="38100" dir="2700000" algn="tl">
                    <a:srgbClr val="000000"/>
                  </a:outerShdw>
                </a:effectLst>
              </a:rPr>
              <a:t> </a:t>
            </a:r>
            <a:r>
              <a:rPr lang="tr-TR" dirty="0" err="1">
                <a:effectLst>
                  <a:outerShdw blurRad="38100" dist="38100" dir="2700000" algn="tl">
                    <a:srgbClr val="000000"/>
                  </a:outerShdw>
                </a:effectLst>
              </a:rPr>
              <a:t>HCl’den</a:t>
            </a:r>
            <a:r>
              <a:rPr lang="tr-TR" dirty="0">
                <a:effectLst>
                  <a:outerShdw blurRad="38100" dist="38100" dir="2700000" algn="tl">
                    <a:srgbClr val="000000"/>
                  </a:outerShdw>
                </a:effectLst>
              </a:rPr>
              <a:t> hareketle)</a:t>
            </a:r>
          </a:p>
          <a:p>
            <a:pPr algn="ctr" eaLnBrk="1" hangingPunct="1">
              <a:spcBef>
                <a:spcPct val="50000"/>
              </a:spcBef>
              <a:defRPr/>
            </a:pPr>
            <a:r>
              <a:rPr lang="tr-TR" dirty="0"/>
              <a:t>m = d x V</a:t>
            </a:r>
          </a:p>
          <a:p>
            <a:pPr algn="just" eaLnBrk="1" hangingPunct="1">
              <a:spcBef>
                <a:spcPct val="50000"/>
              </a:spcBef>
              <a:defRPr/>
            </a:pPr>
            <a:r>
              <a:rPr lang="tr-TR" dirty="0" smtClean="0"/>
              <a:t>    Konsantre </a:t>
            </a:r>
            <a:r>
              <a:rPr lang="tr-TR" dirty="0" err="1" smtClean="0"/>
              <a:t>HCl</a:t>
            </a:r>
            <a:r>
              <a:rPr lang="tr-TR" dirty="0" smtClean="0"/>
              <a:t> asidin 1000 </a:t>
            </a:r>
            <a:r>
              <a:rPr lang="tr-TR" dirty="0" err="1" smtClean="0"/>
              <a:t>mL’sinin</a:t>
            </a:r>
            <a:r>
              <a:rPr lang="tr-TR" dirty="0" smtClean="0"/>
              <a:t> ağırlığı </a:t>
            </a:r>
          </a:p>
          <a:p>
            <a:pPr algn="just" eaLnBrk="1" hangingPunct="1">
              <a:spcBef>
                <a:spcPct val="50000"/>
              </a:spcBef>
              <a:defRPr/>
            </a:pPr>
            <a:r>
              <a:rPr lang="tr-TR" dirty="0" smtClean="0"/>
              <a:t>      m = 1.19 x 1000 = 1190 gramdır.</a:t>
            </a:r>
          </a:p>
          <a:p>
            <a:pPr algn="just" eaLnBrk="1" hangingPunct="1">
              <a:spcBef>
                <a:spcPct val="50000"/>
              </a:spcBef>
              <a:defRPr/>
            </a:pPr>
            <a:r>
              <a:rPr lang="tr-TR" dirty="0" smtClean="0"/>
              <a:t>     100 g’da                      37 gram saf  </a:t>
            </a:r>
            <a:r>
              <a:rPr lang="tr-TR" dirty="0" err="1" smtClean="0"/>
              <a:t>HCl</a:t>
            </a:r>
            <a:r>
              <a:rPr lang="tr-TR" dirty="0" smtClean="0"/>
              <a:t> varsa</a:t>
            </a:r>
          </a:p>
          <a:p>
            <a:pPr algn="just" eaLnBrk="1" hangingPunct="1">
              <a:spcBef>
                <a:spcPct val="50000"/>
              </a:spcBef>
              <a:defRPr/>
            </a:pPr>
            <a:r>
              <a:rPr lang="tr-TR" dirty="0" smtClean="0"/>
              <a:t>     1190 g’da                    x </a:t>
            </a:r>
          </a:p>
          <a:p>
            <a:pPr algn="just" eaLnBrk="1" hangingPunct="1">
              <a:spcBef>
                <a:spcPct val="50000"/>
              </a:spcBef>
              <a:defRPr/>
            </a:pPr>
            <a:r>
              <a:rPr lang="tr-TR" dirty="0" smtClean="0"/>
              <a:t>      x = 440.3 g saf </a:t>
            </a:r>
            <a:r>
              <a:rPr lang="tr-TR" dirty="0" err="1" smtClean="0"/>
              <a:t>HCl</a:t>
            </a:r>
            <a:r>
              <a:rPr lang="tr-TR" dirty="0" smtClean="0"/>
              <a:t> vardır.</a:t>
            </a:r>
          </a:p>
          <a:p>
            <a:pPr algn="just" eaLnBrk="1" hangingPunct="1">
              <a:spcBef>
                <a:spcPct val="50000"/>
              </a:spcBef>
              <a:defRPr/>
            </a:pPr>
            <a:r>
              <a:rPr lang="tr-TR" dirty="0" smtClean="0"/>
              <a:t>     1 M           1 L </a:t>
            </a:r>
            <a:r>
              <a:rPr lang="tr-TR" dirty="0" err="1" smtClean="0"/>
              <a:t>HCl</a:t>
            </a:r>
            <a:r>
              <a:rPr lang="tr-TR" dirty="0" smtClean="0"/>
              <a:t> için          36.5 g </a:t>
            </a:r>
            <a:r>
              <a:rPr lang="tr-TR" dirty="0" err="1" smtClean="0"/>
              <a:t>HCl</a:t>
            </a:r>
            <a:r>
              <a:rPr lang="tr-TR" dirty="0" smtClean="0"/>
              <a:t> gerekiyorsa</a:t>
            </a:r>
          </a:p>
          <a:p>
            <a:pPr algn="just" eaLnBrk="1" hangingPunct="1">
              <a:spcBef>
                <a:spcPct val="50000"/>
              </a:spcBef>
              <a:defRPr/>
            </a:pPr>
            <a:r>
              <a:rPr lang="tr-TR" dirty="0" smtClean="0"/>
              <a:t>     0.1 M        1 L </a:t>
            </a:r>
            <a:r>
              <a:rPr lang="tr-TR" dirty="0" err="1" smtClean="0"/>
              <a:t>HCl</a:t>
            </a:r>
            <a:r>
              <a:rPr lang="tr-TR" dirty="0" smtClean="0"/>
              <a:t> için          3.65 g </a:t>
            </a:r>
            <a:r>
              <a:rPr lang="tr-TR" dirty="0" err="1" smtClean="0"/>
              <a:t>HCl</a:t>
            </a:r>
            <a:r>
              <a:rPr lang="tr-TR" dirty="0" smtClean="0"/>
              <a:t> gereklidir.</a:t>
            </a:r>
          </a:p>
          <a:p>
            <a:pPr algn="just" eaLnBrk="1" hangingPunct="1">
              <a:spcBef>
                <a:spcPct val="50000"/>
              </a:spcBef>
              <a:defRPr/>
            </a:pPr>
            <a:r>
              <a:rPr lang="tr-TR" dirty="0" smtClean="0"/>
              <a:t>    1000 </a:t>
            </a:r>
            <a:r>
              <a:rPr lang="tr-TR" dirty="0" err="1" smtClean="0"/>
              <a:t>mL’de</a:t>
            </a:r>
            <a:r>
              <a:rPr lang="tr-TR" dirty="0" smtClean="0"/>
              <a:t>              440.3 g  saf </a:t>
            </a:r>
            <a:r>
              <a:rPr lang="tr-TR" dirty="0" err="1" smtClean="0"/>
              <a:t>HCl</a:t>
            </a:r>
            <a:r>
              <a:rPr lang="tr-TR" dirty="0" smtClean="0"/>
              <a:t> varsa</a:t>
            </a:r>
          </a:p>
          <a:p>
            <a:pPr algn="just" eaLnBrk="1" hangingPunct="1">
              <a:spcBef>
                <a:spcPct val="50000"/>
              </a:spcBef>
              <a:defRPr/>
            </a:pPr>
            <a:r>
              <a:rPr lang="tr-TR" dirty="0" smtClean="0"/>
              <a:t>        x                              3.65 g </a:t>
            </a:r>
            <a:r>
              <a:rPr lang="tr-TR" dirty="0" err="1" smtClean="0"/>
              <a:t>HCl</a:t>
            </a:r>
            <a:endParaRPr lang="tr-TR" dirty="0" smtClean="0"/>
          </a:p>
          <a:p>
            <a:pPr algn="just" eaLnBrk="1" hangingPunct="1">
              <a:spcBef>
                <a:spcPct val="50000"/>
              </a:spcBef>
              <a:defRPr/>
            </a:pPr>
            <a:r>
              <a:rPr lang="tr-TR" dirty="0" smtClean="0"/>
              <a:t>      x = 8.3 </a:t>
            </a:r>
            <a:r>
              <a:rPr lang="tr-TR" dirty="0" err="1" smtClean="0"/>
              <a:t>mL’de</a:t>
            </a:r>
            <a:r>
              <a:rPr lang="tr-TR" dirty="0" smtClean="0"/>
              <a:t> vardır.</a:t>
            </a:r>
          </a:p>
          <a:p>
            <a:pPr algn="just" eaLnBrk="1" hangingPunct="1">
              <a:spcBef>
                <a:spcPct val="50000"/>
              </a:spcBef>
              <a:defRPr/>
            </a:pPr>
            <a:r>
              <a:rPr lang="tr-TR" dirty="0" smtClean="0"/>
              <a:t>     </a:t>
            </a:r>
            <a:r>
              <a:rPr lang="tr-TR" dirty="0"/>
              <a:t>1 Litrelik </a:t>
            </a:r>
            <a:r>
              <a:rPr lang="tr-TR" dirty="0" err="1"/>
              <a:t>balonjojenin</a:t>
            </a:r>
            <a:r>
              <a:rPr lang="tr-TR" dirty="0"/>
              <a:t> içerisine bir miktar </a:t>
            </a:r>
            <a:r>
              <a:rPr lang="tr-TR" dirty="0" err="1"/>
              <a:t>distile</a:t>
            </a:r>
            <a:r>
              <a:rPr lang="tr-TR" dirty="0"/>
              <a:t> su konulur. Üzerine 8.3 </a:t>
            </a:r>
            <a:r>
              <a:rPr lang="tr-TR" dirty="0" err="1"/>
              <a:t>mL</a:t>
            </a:r>
            <a:r>
              <a:rPr lang="tr-TR" dirty="0"/>
              <a:t> konsantre </a:t>
            </a:r>
            <a:r>
              <a:rPr lang="tr-TR" dirty="0" err="1"/>
              <a:t>HCl</a:t>
            </a:r>
            <a:r>
              <a:rPr lang="tr-TR" dirty="0"/>
              <a:t> çözeltisi ilave edilip </a:t>
            </a:r>
            <a:r>
              <a:rPr lang="tr-TR" dirty="0" err="1"/>
              <a:t>balonjojenin</a:t>
            </a:r>
            <a:r>
              <a:rPr lang="tr-TR" dirty="0"/>
              <a:t> çizgisine kadar </a:t>
            </a:r>
            <a:r>
              <a:rPr lang="tr-TR" dirty="0" err="1"/>
              <a:t>distile</a:t>
            </a:r>
            <a:r>
              <a:rPr lang="tr-TR" dirty="0"/>
              <a:t> su ile iyice tamamlanır. İyice karıştırılarak şişenin içerisine konulur. Etiketlenerek saklanır.</a:t>
            </a:r>
          </a:p>
        </p:txBody>
      </p:sp>
      <p:sp>
        <p:nvSpPr>
          <p:cNvPr id="27651" name="Line 5"/>
          <p:cNvSpPr>
            <a:spLocks noChangeShapeType="1"/>
          </p:cNvSpPr>
          <p:nvPr/>
        </p:nvSpPr>
        <p:spPr bwMode="auto">
          <a:xfrm>
            <a:off x="707082" y="4148079"/>
            <a:ext cx="499953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tr-TR" sz="1984"/>
          </a:p>
        </p:txBody>
      </p:sp>
      <p:sp>
        <p:nvSpPr>
          <p:cNvPr id="27652" name="Line 6"/>
          <p:cNvSpPr>
            <a:spLocks noChangeShapeType="1"/>
          </p:cNvSpPr>
          <p:nvPr/>
        </p:nvSpPr>
        <p:spPr bwMode="auto">
          <a:xfrm>
            <a:off x="686784" y="6245129"/>
            <a:ext cx="444480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tr-TR" sz="1984"/>
          </a:p>
        </p:txBody>
      </p:sp>
    </p:spTree>
    <p:extLst>
      <p:ext uri="{BB962C8B-B14F-4D97-AF65-F5344CB8AC3E}">
        <p14:creationId xmlns:p14="http://schemas.microsoft.com/office/powerpoint/2010/main" val="111381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98" y="922211"/>
            <a:ext cx="3664342" cy="5477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5" name="Picture 5" descr="volumetric fl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927" y="2033413"/>
            <a:ext cx="5158778" cy="3869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986" y="1719255"/>
            <a:ext cx="6412428" cy="5512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53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0837" y="816822"/>
            <a:ext cx="9221689" cy="1461188"/>
          </a:xfrm>
        </p:spPr>
        <p:txBody>
          <a:bodyPr>
            <a:normAutofit/>
          </a:bodyPr>
          <a:lstStyle/>
          <a:p>
            <a:r>
              <a:rPr lang="tr-TR" sz="4000" dirty="0"/>
              <a:t>ANALİTİK KİMYA UYGULAMA II GİRİŞ</a:t>
            </a:r>
          </a:p>
        </p:txBody>
      </p:sp>
      <p:graphicFrame>
        <p:nvGraphicFramePr>
          <p:cNvPr id="4" name="Table 1"/>
          <p:cNvGraphicFramePr>
            <a:graphicFrameLocks noGrp="1"/>
          </p:cNvGraphicFramePr>
          <p:nvPr>
            <p:extLst>
              <p:ext uri="{D42A27DB-BD31-4B8C-83A1-F6EECF244321}">
                <p14:modId xmlns:p14="http://schemas.microsoft.com/office/powerpoint/2010/main" val="2911022718"/>
              </p:ext>
            </p:extLst>
          </p:nvPr>
        </p:nvGraphicFramePr>
        <p:xfrm>
          <a:off x="1701801" y="2065339"/>
          <a:ext cx="7056438" cy="3094038"/>
        </p:xfrm>
        <a:graphic>
          <a:graphicData uri="http://schemas.openxmlformats.org/drawingml/2006/table">
            <a:tbl>
              <a:tblPr firstRow="1" firstCol="1" bandRow="1" bandCol="1">
                <a:tableStyleId>{69CF1AB2-1976-4502-BF36-3FF5EA218861}</a:tableStyleId>
              </a:tblPr>
              <a:tblGrid>
                <a:gridCol w="3528219">
                  <a:extLst>
                    <a:ext uri="{9D8B030D-6E8A-4147-A177-3AD203B41FA5}">
                      <a16:colId xmlns:a16="http://schemas.microsoft.com/office/drawing/2014/main" xmlns="" val="20000"/>
                    </a:ext>
                  </a:extLst>
                </a:gridCol>
                <a:gridCol w="3528219">
                  <a:extLst>
                    <a:ext uri="{9D8B030D-6E8A-4147-A177-3AD203B41FA5}">
                      <a16:colId xmlns:a16="http://schemas.microsoft.com/office/drawing/2014/main" xmlns="" val="20001"/>
                    </a:ext>
                  </a:extLst>
                </a:gridCol>
              </a:tblGrid>
              <a:tr h="320073">
                <a:tc gridSpan="2">
                  <a:txBody>
                    <a:bodyPr/>
                    <a:lstStyle/>
                    <a:p>
                      <a:pPr algn="ctr">
                        <a:lnSpc>
                          <a:spcPct val="150000"/>
                        </a:lnSpc>
                        <a:spcAft>
                          <a:spcPts val="0"/>
                        </a:spcAft>
                      </a:pPr>
                      <a:r>
                        <a:rPr lang="tr-TR" sz="1400" dirty="0">
                          <a:effectLst/>
                        </a:rPr>
                        <a:t>Analiz Yöntemleri</a:t>
                      </a:r>
                      <a:endParaRPr lang="tr-TR" sz="1400" dirty="0">
                        <a:effectLst/>
                        <a:latin typeface="Times New Roman" panose="02020603050405020304" pitchFamily="18" charset="0"/>
                        <a:ea typeface="Times New Roman" panose="02020603050405020304" pitchFamily="18" charset="0"/>
                      </a:endParaRPr>
                    </a:p>
                  </a:txBody>
                  <a:tcPr marL="44448" marR="44448" marT="0" marB="0"/>
                </a:tc>
                <a:tc hMerge="1">
                  <a:txBody>
                    <a:bodyPr/>
                    <a:lstStyle/>
                    <a:p>
                      <a:endParaRPr lang="tr-TR"/>
                    </a:p>
                  </a:txBody>
                  <a:tcPr/>
                </a:tc>
                <a:extLst>
                  <a:ext uri="{0D108BD9-81ED-4DB2-BD59-A6C34878D82A}">
                    <a16:rowId xmlns:a16="http://schemas.microsoft.com/office/drawing/2014/main" xmlns="" val="10000"/>
                  </a:ext>
                </a:extLst>
              </a:tr>
              <a:tr h="533455">
                <a:tc>
                  <a:txBody>
                    <a:bodyPr/>
                    <a:lstStyle/>
                    <a:p>
                      <a:pPr algn="ctr">
                        <a:lnSpc>
                          <a:spcPct val="150000"/>
                        </a:lnSpc>
                        <a:spcAft>
                          <a:spcPts val="0"/>
                        </a:spcAft>
                      </a:pPr>
                      <a:r>
                        <a:rPr lang="tr-TR" sz="1400" b="1" kern="0" dirty="0">
                          <a:effectLst/>
                        </a:rPr>
                        <a:t>Klasik (Yaş) Yöntemler</a:t>
                      </a:r>
                    </a:p>
                    <a:p>
                      <a:pPr>
                        <a:spcAft>
                          <a:spcPts val="0"/>
                        </a:spcAft>
                      </a:pPr>
                      <a:r>
                        <a:rPr lang="tr-TR" sz="1400" b="1" dirty="0">
                          <a:effectLst/>
                        </a:rPr>
                        <a:t> </a:t>
                      </a:r>
                      <a:endParaRPr lang="tr-TR" sz="1400" b="1" dirty="0">
                        <a:effectLst/>
                        <a:latin typeface="Times New Roman" panose="02020603050405020304" pitchFamily="18" charset="0"/>
                        <a:ea typeface="Times New Roman" panose="02020603050405020304" pitchFamily="18" charset="0"/>
                      </a:endParaRPr>
                    </a:p>
                  </a:txBody>
                  <a:tcPr marL="44448" marR="44448" marT="0" marB="0"/>
                </a:tc>
                <a:tc>
                  <a:txBody>
                    <a:bodyPr/>
                    <a:lstStyle/>
                    <a:p>
                      <a:pPr algn="ctr">
                        <a:lnSpc>
                          <a:spcPct val="150000"/>
                        </a:lnSpc>
                        <a:spcAft>
                          <a:spcPts val="0"/>
                        </a:spcAft>
                      </a:pPr>
                      <a:r>
                        <a:rPr lang="tr-TR" sz="1400" b="1" dirty="0">
                          <a:effectLst/>
                        </a:rPr>
                        <a:t>Aletli (Enstrümantal) Yöntemler</a:t>
                      </a:r>
                      <a:endParaRPr lang="tr-TR" sz="1400" b="1" dirty="0">
                        <a:effectLst/>
                        <a:latin typeface="Times New Roman" panose="02020603050405020304" pitchFamily="18" charset="0"/>
                        <a:ea typeface="Times New Roman" panose="02020603050405020304" pitchFamily="18" charset="0"/>
                      </a:endParaRPr>
                    </a:p>
                  </a:txBody>
                  <a:tcPr marL="44448" marR="44448" marT="0" marB="0"/>
                </a:tc>
                <a:extLst>
                  <a:ext uri="{0D108BD9-81ED-4DB2-BD59-A6C34878D82A}">
                    <a16:rowId xmlns:a16="http://schemas.microsoft.com/office/drawing/2014/main" xmlns="" val="10001"/>
                  </a:ext>
                </a:extLst>
              </a:tr>
              <a:tr h="2240510">
                <a:tc>
                  <a:txBody>
                    <a:bodyPr/>
                    <a:lstStyle/>
                    <a:p>
                      <a:pPr algn="just">
                        <a:lnSpc>
                          <a:spcPct val="150000"/>
                        </a:lnSpc>
                        <a:spcAft>
                          <a:spcPts val="0"/>
                        </a:spcAft>
                      </a:pPr>
                      <a:r>
                        <a:rPr lang="tr-TR" sz="1400" b="0" dirty="0">
                          <a:effectLst/>
                        </a:rPr>
                        <a:t>Analiz, sadece kimyasal maddelerin çözeltileri kullanılarak gerçekleştiriyorsa buna yaş analiz denir. </a:t>
                      </a:r>
                    </a:p>
                    <a:p>
                      <a:pPr algn="just">
                        <a:lnSpc>
                          <a:spcPct val="150000"/>
                        </a:lnSpc>
                        <a:spcAft>
                          <a:spcPts val="0"/>
                        </a:spcAft>
                      </a:pPr>
                      <a:r>
                        <a:rPr lang="tr-TR" sz="1400" b="0" dirty="0">
                          <a:effectLst/>
                        </a:rPr>
                        <a:t> </a:t>
                      </a:r>
                    </a:p>
                    <a:p>
                      <a:pPr marL="342900" lvl="0" indent="-342900">
                        <a:lnSpc>
                          <a:spcPct val="150000"/>
                        </a:lnSpc>
                        <a:spcAft>
                          <a:spcPts val="0"/>
                        </a:spcAft>
                        <a:buFont typeface="Times New Roman" panose="02020603050405020304" pitchFamily="18" charset="0"/>
                        <a:buChar char="-"/>
                        <a:tabLst>
                          <a:tab pos="457200" algn="l"/>
                        </a:tabLst>
                      </a:pPr>
                      <a:r>
                        <a:rPr lang="tr-TR" sz="1400" b="0" dirty="0" err="1">
                          <a:effectLst/>
                        </a:rPr>
                        <a:t>Gravimetrik</a:t>
                      </a:r>
                      <a:r>
                        <a:rPr lang="tr-TR" sz="1400" b="0" dirty="0">
                          <a:effectLst/>
                        </a:rPr>
                        <a:t> analiz</a:t>
                      </a:r>
                    </a:p>
                    <a:p>
                      <a:pPr marL="342900" lvl="0" indent="-342900">
                        <a:lnSpc>
                          <a:spcPct val="150000"/>
                        </a:lnSpc>
                        <a:spcAft>
                          <a:spcPts val="0"/>
                        </a:spcAft>
                        <a:buFont typeface="Times New Roman" panose="02020603050405020304" pitchFamily="18" charset="0"/>
                        <a:buChar char="-"/>
                        <a:tabLst>
                          <a:tab pos="457200" algn="l"/>
                        </a:tabLst>
                      </a:pPr>
                      <a:r>
                        <a:rPr lang="tr-TR" sz="1400" b="0" dirty="0" err="1">
                          <a:effectLst/>
                        </a:rPr>
                        <a:t>Volumetrik</a:t>
                      </a:r>
                      <a:r>
                        <a:rPr lang="tr-TR" sz="1400" b="0" dirty="0">
                          <a:effectLst/>
                        </a:rPr>
                        <a:t> analiz</a:t>
                      </a:r>
                    </a:p>
                    <a:p>
                      <a:pPr marL="228600">
                        <a:lnSpc>
                          <a:spcPct val="150000"/>
                        </a:lnSpc>
                        <a:spcAft>
                          <a:spcPts val="0"/>
                        </a:spcAft>
                      </a:pPr>
                      <a:r>
                        <a:rPr lang="tr-TR" sz="1400" dirty="0">
                          <a:effectLst/>
                        </a:rPr>
                        <a:t> </a:t>
                      </a:r>
                      <a:endParaRPr lang="tr-TR" sz="1400" dirty="0">
                        <a:effectLst/>
                        <a:latin typeface="Times New Roman" panose="02020603050405020304" pitchFamily="18" charset="0"/>
                        <a:ea typeface="Times New Roman" panose="02020603050405020304" pitchFamily="18" charset="0"/>
                      </a:endParaRPr>
                    </a:p>
                  </a:txBody>
                  <a:tcPr marL="44448" marR="44448" marT="0" marB="0"/>
                </a:tc>
                <a:tc>
                  <a:txBody>
                    <a:bodyPr/>
                    <a:lstStyle/>
                    <a:p>
                      <a:pPr>
                        <a:lnSpc>
                          <a:spcPct val="150000"/>
                        </a:lnSpc>
                        <a:spcAft>
                          <a:spcPts val="0"/>
                        </a:spcAft>
                      </a:pPr>
                      <a:r>
                        <a:rPr lang="tr-TR" sz="1400" dirty="0">
                          <a:effectLst/>
                        </a:rPr>
                        <a:t> Analiz, cihaz kullanılarak gerçekleştiriliyorsa bu yöntemlere aletli analiz denir.</a:t>
                      </a:r>
                    </a:p>
                    <a:p>
                      <a:pPr>
                        <a:lnSpc>
                          <a:spcPct val="150000"/>
                        </a:lnSpc>
                        <a:spcAft>
                          <a:spcPts val="0"/>
                        </a:spcAft>
                      </a:pPr>
                      <a:r>
                        <a:rPr lang="tr-TR" sz="1400" dirty="0">
                          <a:effectLst/>
                        </a:rPr>
                        <a:t> </a:t>
                      </a:r>
                    </a:p>
                    <a:p>
                      <a:pPr marL="342900" lvl="0" indent="-342900">
                        <a:lnSpc>
                          <a:spcPct val="150000"/>
                        </a:lnSpc>
                        <a:spcAft>
                          <a:spcPts val="0"/>
                        </a:spcAft>
                        <a:buFont typeface="Times New Roman" panose="02020603050405020304" pitchFamily="18" charset="0"/>
                        <a:buChar char="-"/>
                        <a:tabLst>
                          <a:tab pos="457200" algn="l"/>
                        </a:tabLst>
                      </a:pPr>
                      <a:r>
                        <a:rPr lang="tr-TR" sz="1400" dirty="0" err="1">
                          <a:effectLst/>
                        </a:rPr>
                        <a:t>Spektroskopik</a:t>
                      </a:r>
                      <a:r>
                        <a:rPr lang="tr-TR" sz="1400" dirty="0">
                          <a:effectLst/>
                        </a:rPr>
                        <a:t> analiz</a:t>
                      </a:r>
                    </a:p>
                    <a:p>
                      <a:pPr marL="342900" lvl="0" indent="-342900">
                        <a:lnSpc>
                          <a:spcPct val="150000"/>
                        </a:lnSpc>
                        <a:spcAft>
                          <a:spcPts val="0"/>
                        </a:spcAft>
                        <a:buFont typeface="Times New Roman" panose="02020603050405020304" pitchFamily="18" charset="0"/>
                        <a:buChar char="-"/>
                        <a:tabLst>
                          <a:tab pos="457200" algn="l"/>
                        </a:tabLst>
                      </a:pPr>
                      <a:r>
                        <a:rPr lang="tr-TR" sz="1400" dirty="0">
                          <a:effectLst/>
                        </a:rPr>
                        <a:t>Elektrokimyasal analiz</a:t>
                      </a:r>
                    </a:p>
                    <a:p>
                      <a:pPr marL="342900" lvl="0" indent="-342900">
                        <a:lnSpc>
                          <a:spcPct val="150000"/>
                        </a:lnSpc>
                        <a:spcAft>
                          <a:spcPts val="0"/>
                        </a:spcAft>
                        <a:buFont typeface="Times New Roman" panose="02020603050405020304" pitchFamily="18" charset="0"/>
                        <a:buChar char="-"/>
                        <a:tabLst>
                          <a:tab pos="457200" algn="l"/>
                        </a:tabLst>
                      </a:pPr>
                      <a:r>
                        <a:rPr lang="tr-TR" sz="1400" dirty="0" err="1">
                          <a:effectLst/>
                        </a:rPr>
                        <a:t>Kromatografik</a:t>
                      </a:r>
                      <a:r>
                        <a:rPr lang="tr-TR" sz="1400" dirty="0">
                          <a:effectLst/>
                        </a:rPr>
                        <a:t> analiz</a:t>
                      </a:r>
                      <a:endParaRPr lang="tr-TR" sz="1400" dirty="0">
                        <a:effectLst/>
                        <a:latin typeface="Times New Roman" panose="02020603050405020304" pitchFamily="18" charset="0"/>
                        <a:ea typeface="Times New Roman" panose="02020603050405020304" pitchFamily="18" charset="0"/>
                      </a:endParaRPr>
                    </a:p>
                  </a:txBody>
                  <a:tcPr marL="44448" marR="44448" marT="0" marB="0"/>
                </a:tc>
                <a:extLst>
                  <a:ext uri="{0D108BD9-81ED-4DB2-BD59-A6C34878D82A}">
                    <a16:rowId xmlns:a16="http://schemas.microsoft.com/office/drawing/2014/main" xmlns="" val="10002"/>
                  </a:ext>
                </a:extLst>
              </a:tr>
            </a:tbl>
          </a:graphicData>
        </a:graphic>
      </p:graphicFrame>
      <p:sp>
        <p:nvSpPr>
          <p:cNvPr id="5" name="Rectangle 3"/>
          <p:cNvSpPr>
            <a:spLocks noChangeArrowheads="1"/>
          </p:cNvSpPr>
          <p:nvPr/>
        </p:nvSpPr>
        <p:spPr bwMode="auto">
          <a:xfrm>
            <a:off x="1706072" y="5159377"/>
            <a:ext cx="7068013" cy="1823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tr-TR" altLang="tr-TR" sz="1500" b="1" i="1" dirty="0">
                <a:latin typeface="Calibri" panose="020F0502020204030204" pitchFamily="34" charset="0"/>
                <a:cs typeface="Times New Roman" panose="02020603050405020304" pitchFamily="18" charset="0"/>
              </a:rPr>
              <a:t>Numune: </a:t>
            </a:r>
            <a:r>
              <a:rPr lang="tr-TR" altLang="tr-TR" sz="1500" dirty="0">
                <a:latin typeface="Calibri" panose="020F0502020204030204" pitchFamily="34" charset="0"/>
                <a:cs typeface="Times New Roman" panose="02020603050405020304" pitchFamily="18" charset="0"/>
              </a:rPr>
              <a:t>Bir maddeden (örnekten) analiz edilmek üzere alınan temsili kısım.</a:t>
            </a:r>
          </a:p>
          <a:p>
            <a:pPr eaLnBrk="1" hangingPunct="1">
              <a:lnSpc>
                <a:spcPct val="150000"/>
              </a:lnSpc>
            </a:pPr>
            <a:r>
              <a:rPr lang="tr-TR" altLang="tr-TR" sz="1500" b="1" i="1" dirty="0" err="1">
                <a:latin typeface="Calibri" panose="020F0502020204030204" pitchFamily="34" charset="0"/>
                <a:cs typeface="Times New Roman" panose="02020603050405020304" pitchFamily="18" charset="0"/>
              </a:rPr>
              <a:t>Analit</a:t>
            </a:r>
            <a:r>
              <a:rPr lang="tr-TR" altLang="tr-TR" sz="1500" dirty="0">
                <a:latin typeface="Calibri" panose="020F0502020204030204" pitchFamily="34" charset="0"/>
                <a:cs typeface="Times New Roman" panose="02020603050405020304" pitchFamily="18" charset="0"/>
              </a:rPr>
              <a:t>: bir numunede analiz edilecek bileşen.</a:t>
            </a:r>
          </a:p>
          <a:p>
            <a:pPr eaLnBrk="1" hangingPunct="1">
              <a:lnSpc>
                <a:spcPct val="150000"/>
              </a:lnSpc>
            </a:pPr>
            <a:r>
              <a:rPr lang="tr-TR" altLang="tr-TR" sz="1500" b="1" i="1" dirty="0" err="1">
                <a:latin typeface="Calibri" panose="020F0502020204030204" pitchFamily="34" charset="0"/>
                <a:cs typeface="Times New Roman" panose="02020603050405020304" pitchFamily="18" charset="0"/>
              </a:rPr>
              <a:t>Molarite</a:t>
            </a:r>
            <a:r>
              <a:rPr lang="tr-TR" altLang="tr-TR" sz="1500" b="1" i="1" dirty="0">
                <a:latin typeface="Calibri" panose="020F0502020204030204" pitchFamily="34" charset="0"/>
                <a:cs typeface="Times New Roman" panose="02020603050405020304" pitchFamily="18" charset="0"/>
              </a:rPr>
              <a:t>:</a:t>
            </a:r>
            <a:r>
              <a:rPr lang="tr-TR" altLang="tr-TR" sz="1500" dirty="0">
                <a:latin typeface="Calibri" panose="020F0502020204030204" pitchFamily="34" charset="0"/>
                <a:cs typeface="Times New Roman" panose="02020603050405020304" pitchFamily="18" charset="0"/>
              </a:rPr>
              <a:t> litredeki </a:t>
            </a:r>
            <a:r>
              <a:rPr lang="tr-TR" altLang="tr-TR" sz="1500" dirty="0" err="1">
                <a:latin typeface="Calibri" panose="020F0502020204030204" pitchFamily="34" charset="0"/>
                <a:cs typeface="Times New Roman" panose="02020603050405020304" pitchFamily="18" charset="0"/>
              </a:rPr>
              <a:t>mol</a:t>
            </a:r>
            <a:r>
              <a:rPr lang="tr-TR" altLang="tr-TR" sz="1500" dirty="0">
                <a:latin typeface="Calibri" panose="020F0502020204030204" pitchFamily="34" charset="0"/>
                <a:cs typeface="Times New Roman" panose="02020603050405020304" pitchFamily="18" charset="0"/>
              </a:rPr>
              <a:t> sayısı</a:t>
            </a:r>
          </a:p>
          <a:p>
            <a:pPr eaLnBrk="1" hangingPunct="1">
              <a:lnSpc>
                <a:spcPct val="150000"/>
              </a:lnSpc>
            </a:pPr>
            <a:r>
              <a:rPr lang="tr-TR" altLang="tr-TR" sz="1500" b="1" i="1" dirty="0" err="1">
                <a:latin typeface="Calibri" panose="020F0502020204030204" pitchFamily="34" charset="0"/>
                <a:cs typeface="Times New Roman" panose="02020603050405020304" pitchFamily="18" charset="0"/>
              </a:rPr>
              <a:t>Normalite</a:t>
            </a:r>
            <a:r>
              <a:rPr lang="tr-TR" altLang="tr-TR" sz="1500" b="1" i="1" dirty="0">
                <a:latin typeface="Calibri" panose="020F0502020204030204" pitchFamily="34" charset="0"/>
                <a:cs typeface="Times New Roman" panose="02020603050405020304" pitchFamily="18" charset="0"/>
              </a:rPr>
              <a:t>:</a:t>
            </a:r>
            <a:r>
              <a:rPr lang="tr-TR" altLang="tr-TR" sz="1500" dirty="0">
                <a:latin typeface="Calibri" panose="020F0502020204030204" pitchFamily="34" charset="0"/>
                <a:cs typeface="Times New Roman" panose="02020603050405020304" pitchFamily="18" charset="0"/>
              </a:rPr>
              <a:t> litredeki </a:t>
            </a:r>
            <a:r>
              <a:rPr lang="tr-TR" altLang="tr-TR" sz="1500" dirty="0" err="1">
                <a:latin typeface="Calibri" panose="020F0502020204030204" pitchFamily="34" charset="0"/>
                <a:cs typeface="Times New Roman" panose="02020603050405020304" pitchFamily="18" charset="0"/>
              </a:rPr>
              <a:t>eşdeğergram</a:t>
            </a:r>
            <a:r>
              <a:rPr lang="tr-TR" altLang="tr-TR" sz="1500" dirty="0">
                <a:latin typeface="Calibri" panose="020F0502020204030204" pitchFamily="34" charset="0"/>
                <a:cs typeface="Times New Roman" panose="02020603050405020304" pitchFamily="18" charset="0"/>
              </a:rPr>
              <a:t> sayısı</a:t>
            </a:r>
          </a:p>
          <a:p>
            <a:pPr eaLnBrk="1" hangingPunct="1">
              <a:lnSpc>
                <a:spcPct val="150000"/>
              </a:lnSpc>
            </a:pPr>
            <a:r>
              <a:rPr lang="tr-TR" altLang="tr-TR" sz="1500" b="1" i="1" dirty="0" smtClean="0">
                <a:latin typeface="Calibri" panose="020F0502020204030204" pitchFamily="34" charset="0"/>
                <a:cs typeface="Times New Roman" panose="02020603050405020304" pitchFamily="18" charset="0"/>
              </a:rPr>
              <a:t>Yoğunluk</a:t>
            </a:r>
            <a:r>
              <a:rPr lang="tr-TR" altLang="tr-TR" sz="1500" b="1" i="1" dirty="0">
                <a:latin typeface="Calibri" panose="020F0502020204030204" pitchFamily="34" charset="0"/>
                <a:cs typeface="Times New Roman" panose="02020603050405020304" pitchFamily="18" charset="0"/>
              </a:rPr>
              <a:t>:</a:t>
            </a:r>
            <a:r>
              <a:rPr lang="tr-TR" altLang="tr-TR" sz="1500" dirty="0">
                <a:latin typeface="Calibri" panose="020F0502020204030204" pitchFamily="34" charset="0"/>
                <a:cs typeface="Times New Roman" panose="02020603050405020304" pitchFamily="18" charset="0"/>
              </a:rPr>
              <a:t> birim hacimdeki madde kütlesi</a:t>
            </a:r>
          </a:p>
        </p:txBody>
      </p:sp>
    </p:spTree>
    <p:extLst>
      <p:ext uri="{BB962C8B-B14F-4D97-AF65-F5344CB8AC3E}">
        <p14:creationId xmlns:p14="http://schemas.microsoft.com/office/powerpoint/2010/main" val="184792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7" y="1334091"/>
            <a:ext cx="4163874" cy="6225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49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413242" y="1841509"/>
            <a:ext cx="9286850" cy="3994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tr-TR" sz="2205" b="1" dirty="0"/>
              <a:t>2.5 Litre 0.1 M </a:t>
            </a:r>
            <a:r>
              <a:rPr lang="tr-TR" sz="2205" b="1" dirty="0" err="1"/>
              <a:t>NaOH</a:t>
            </a:r>
            <a:r>
              <a:rPr lang="tr-TR" sz="2205" b="1" dirty="0"/>
              <a:t> çözeltisinin hazırlanması</a:t>
            </a:r>
          </a:p>
          <a:p>
            <a:pPr algn="just" eaLnBrk="1" hangingPunct="1">
              <a:spcBef>
                <a:spcPct val="50000"/>
              </a:spcBef>
              <a:defRPr/>
            </a:pPr>
            <a:endParaRPr lang="tr-TR" sz="2205" dirty="0"/>
          </a:p>
          <a:p>
            <a:pPr algn="just" eaLnBrk="1" hangingPunct="1">
              <a:spcBef>
                <a:spcPct val="50000"/>
              </a:spcBef>
              <a:defRPr/>
            </a:pPr>
            <a:r>
              <a:rPr lang="tr-TR" sz="2205" dirty="0"/>
              <a:t>       1 L              1 M çözelti için         40 g </a:t>
            </a:r>
            <a:r>
              <a:rPr lang="tr-TR" sz="2205" dirty="0" err="1"/>
              <a:t>NaOH</a:t>
            </a:r>
            <a:r>
              <a:rPr lang="tr-TR" sz="2205" dirty="0"/>
              <a:t> gereklidir.</a:t>
            </a:r>
          </a:p>
          <a:p>
            <a:pPr algn="just" eaLnBrk="1" hangingPunct="1">
              <a:spcBef>
                <a:spcPct val="50000"/>
              </a:spcBef>
              <a:defRPr/>
            </a:pPr>
            <a:r>
              <a:rPr lang="tr-TR" sz="2205" dirty="0"/>
              <a:t>       2.5 L          0.1 M                       10 g </a:t>
            </a:r>
            <a:r>
              <a:rPr lang="tr-TR" sz="2205" dirty="0" err="1"/>
              <a:t>NaOH</a:t>
            </a:r>
            <a:r>
              <a:rPr lang="tr-TR" sz="2205" dirty="0"/>
              <a:t> gereklidir.</a:t>
            </a:r>
          </a:p>
          <a:p>
            <a:pPr algn="just" eaLnBrk="1" hangingPunct="1">
              <a:spcBef>
                <a:spcPct val="50000"/>
              </a:spcBef>
              <a:defRPr/>
            </a:pPr>
            <a:endParaRPr lang="tr-TR" sz="2205" dirty="0"/>
          </a:p>
          <a:p>
            <a:pPr algn="just" eaLnBrk="1" hangingPunct="1">
              <a:spcBef>
                <a:spcPct val="50000"/>
              </a:spcBef>
              <a:defRPr/>
            </a:pPr>
            <a:r>
              <a:rPr lang="tr-TR" sz="2205" dirty="0"/>
              <a:t>      10 g </a:t>
            </a:r>
            <a:r>
              <a:rPr lang="tr-TR" sz="2205" dirty="0" err="1"/>
              <a:t>NaOH</a:t>
            </a:r>
            <a:r>
              <a:rPr lang="tr-TR" sz="2205" dirty="0"/>
              <a:t> saat camında  tartılır. Bir beher içerisinde yaklaşık 400 </a:t>
            </a:r>
            <a:r>
              <a:rPr lang="tr-TR" sz="2205" dirty="0" err="1"/>
              <a:t>mL</a:t>
            </a:r>
            <a:r>
              <a:rPr lang="tr-TR" sz="2205" dirty="0"/>
              <a:t> suda </a:t>
            </a:r>
            <a:r>
              <a:rPr lang="tr-TR" sz="2205" dirty="0" smtClean="0"/>
              <a:t>çözülür, 1 </a:t>
            </a:r>
            <a:r>
              <a:rPr lang="tr-TR" sz="2205" dirty="0" err="1" smtClean="0"/>
              <a:t>L’lik</a:t>
            </a:r>
            <a:r>
              <a:rPr lang="tr-TR" sz="2205" dirty="0" smtClean="0"/>
              <a:t> </a:t>
            </a:r>
            <a:r>
              <a:rPr lang="tr-TR" sz="2205" dirty="0" err="1" smtClean="0"/>
              <a:t>balonjojeye</a:t>
            </a:r>
            <a:r>
              <a:rPr lang="tr-TR" sz="2205" dirty="0" smtClean="0"/>
              <a:t> aktarılır ve </a:t>
            </a:r>
            <a:r>
              <a:rPr lang="tr-TR" sz="2205" dirty="0" err="1" smtClean="0"/>
              <a:t>balonjojenin</a:t>
            </a:r>
            <a:r>
              <a:rPr lang="tr-TR" sz="2205" dirty="0" smtClean="0"/>
              <a:t> çizgisine kadar </a:t>
            </a:r>
            <a:r>
              <a:rPr lang="tr-TR" sz="2205" dirty="0" err="1"/>
              <a:t>distile</a:t>
            </a:r>
            <a:r>
              <a:rPr lang="tr-TR" sz="2205" dirty="0"/>
              <a:t> su ile tamamlanır. Bu şişeye konulduktan sonra şişeye 1.5 L daha </a:t>
            </a:r>
            <a:r>
              <a:rPr lang="tr-TR" sz="2205" dirty="0" err="1"/>
              <a:t>distile</a:t>
            </a:r>
            <a:r>
              <a:rPr lang="tr-TR" sz="2205" dirty="0"/>
              <a:t> su ilave edilir. İyice karıştırılır. Etiketlenerek saklanır. </a:t>
            </a:r>
          </a:p>
        </p:txBody>
      </p:sp>
      <p:sp>
        <p:nvSpPr>
          <p:cNvPr id="3" name="Metin kutusu 2"/>
          <p:cNvSpPr txBox="1"/>
          <p:nvPr/>
        </p:nvSpPr>
        <p:spPr>
          <a:xfrm>
            <a:off x="413242" y="6484946"/>
            <a:ext cx="7699669" cy="703013"/>
          </a:xfrm>
          <a:prstGeom prst="rect">
            <a:avLst/>
          </a:prstGeom>
          <a:noFill/>
        </p:spPr>
        <p:txBody>
          <a:bodyPr>
            <a:spAutoFit/>
          </a:bodyPr>
          <a:lstStyle/>
          <a:p>
            <a:pPr>
              <a:defRPr/>
            </a:pPr>
            <a:r>
              <a:rPr lang="tr-TR" sz="1984" dirty="0"/>
              <a:t>KAYNAKÇA</a:t>
            </a:r>
          </a:p>
          <a:p>
            <a:pPr marL="314982" indent="-314982">
              <a:buFont typeface="Arial" panose="020B0604020202020204" pitchFamily="34" charset="0"/>
              <a:buChar char="•"/>
              <a:defRPr/>
            </a:pPr>
            <a:r>
              <a:rPr lang="tr-TR" sz="1984" dirty="0"/>
              <a:t>Analitik Kimya Pratikleri – Kantitatif Analiz (Ed. Feyyaz Onur)</a:t>
            </a:r>
          </a:p>
        </p:txBody>
      </p:sp>
    </p:spTree>
    <p:extLst>
      <p:ext uri="{BB962C8B-B14F-4D97-AF65-F5344CB8AC3E}">
        <p14:creationId xmlns:p14="http://schemas.microsoft.com/office/powerpoint/2010/main" val="2905426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type="title"/>
          </p:nvPr>
        </p:nvSpPr>
        <p:spPr bwMode="auto">
          <a:xfrm>
            <a:off x="435025" y="802534"/>
            <a:ext cx="9221689" cy="1461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tr-TR" sz="2800" b="1" dirty="0" err="1">
                <a:solidFill>
                  <a:schemeClr val="accent1"/>
                </a:solidFill>
                <a:effectLst>
                  <a:outerShdw blurRad="38100" dist="38100" dir="2700000" algn="tl">
                    <a:srgbClr val="000000">
                      <a:alpha val="43137"/>
                    </a:srgbClr>
                  </a:outerShdw>
                </a:effectLst>
                <a:latin typeface="+mj-lt"/>
              </a:rPr>
              <a:t>Volumetrik</a:t>
            </a:r>
            <a:r>
              <a:rPr lang="tr-TR" sz="2800" b="1" dirty="0">
                <a:solidFill>
                  <a:schemeClr val="accent1"/>
                </a:solidFill>
                <a:effectLst>
                  <a:outerShdw blurRad="38100" dist="38100" dir="2700000" algn="tl">
                    <a:srgbClr val="000000">
                      <a:alpha val="43137"/>
                    </a:srgbClr>
                  </a:outerShdw>
                </a:effectLst>
                <a:latin typeface="+mj-lt"/>
              </a:rPr>
              <a:t> Analiz</a:t>
            </a:r>
          </a:p>
        </p:txBody>
      </p:sp>
      <p:sp>
        <p:nvSpPr>
          <p:cNvPr id="6" name="Rectangle 4"/>
          <p:cNvSpPr/>
          <p:nvPr/>
        </p:nvSpPr>
        <p:spPr>
          <a:xfrm>
            <a:off x="858837" y="2016185"/>
            <a:ext cx="8640762" cy="5447645"/>
          </a:xfrm>
          <a:prstGeom prst="rect">
            <a:avLst/>
          </a:prstGeom>
        </p:spPr>
        <p:txBody>
          <a:bodyPr>
            <a:spAutoFit/>
          </a:bodyPr>
          <a:lstStyle/>
          <a:p>
            <a:r>
              <a:rPr lang="tr-TR" sz="2400" dirty="0" err="1"/>
              <a:t>Volumetrik</a:t>
            </a:r>
            <a:r>
              <a:rPr lang="tr-TR" sz="2400" dirty="0"/>
              <a:t> analiz, konsantrasyonu bilinen bir çözeltinin, </a:t>
            </a:r>
            <a:r>
              <a:rPr lang="tr-TR" sz="2400" dirty="0" err="1"/>
              <a:t>analit</a:t>
            </a:r>
            <a:r>
              <a:rPr lang="tr-TR" sz="2400" dirty="0"/>
              <a:t> ile reaksiyona giren </a:t>
            </a:r>
            <a:r>
              <a:rPr lang="tr-TR" sz="2400" u="sng" dirty="0"/>
              <a:t>hacminin ölçümüne</a:t>
            </a:r>
            <a:r>
              <a:rPr lang="tr-TR" sz="2400" dirty="0"/>
              <a:t> dayanan kantitatif analiz metotlarıdır.</a:t>
            </a:r>
          </a:p>
          <a:p>
            <a:r>
              <a:rPr lang="tr-TR" sz="2400" dirty="0" err="1"/>
              <a:t>Volumetrik</a:t>
            </a:r>
            <a:r>
              <a:rPr lang="tr-TR" sz="2400" dirty="0"/>
              <a:t> analizin temeli maddelerin </a:t>
            </a:r>
            <a:r>
              <a:rPr lang="tr-TR" sz="2400" dirty="0" err="1"/>
              <a:t>stokiyometrik</a:t>
            </a:r>
            <a:r>
              <a:rPr lang="tr-TR" sz="2400" dirty="0"/>
              <a:t> oranlarda reaksiyona girmelerine dayanmaktadır. Örneğin;</a:t>
            </a:r>
          </a:p>
          <a:p>
            <a:pPr algn="ctr"/>
            <a:r>
              <a:rPr lang="tr-TR" sz="2400" dirty="0"/>
              <a:t>A + B → AB</a:t>
            </a:r>
          </a:p>
          <a:p>
            <a:r>
              <a:rPr lang="tr-TR" sz="2400" dirty="0"/>
              <a:t>reaksiyon denklemine göre A maddesi ile B maddesi 1:1 oranında reaksiyona girerler. Yani 1 </a:t>
            </a:r>
            <a:r>
              <a:rPr lang="tr-TR" sz="2400" dirty="0" err="1"/>
              <a:t>mol</a:t>
            </a:r>
            <a:r>
              <a:rPr lang="tr-TR" sz="2400" dirty="0"/>
              <a:t> A maddesi ile 1 </a:t>
            </a:r>
            <a:r>
              <a:rPr lang="tr-TR" sz="2400" dirty="0" err="1"/>
              <a:t>mol</a:t>
            </a:r>
            <a:r>
              <a:rPr lang="tr-TR" sz="2400" dirty="0"/>
              <a:t> B maddesi reaksiyona girdiğinde 1 </a:t>
            </a:r>
            <a:r>
              <a:rPr lang="tr-TR" sz="2400" dirty="0" err="1"/>
              <a:t>mol</a:t>
            </a:r>
            <a:r>
              <a:rPr lang="tr-TR" sz="2400" dirty="0"/>
              <a:t> AB maddesi oluşur. </a:t>
            </a:r>
          </a:p>
          <a:p>
            <a:pPr algn="ctr"/>
            <a:r>
              <a:rPr lang="tr-TR" sz="2400" dirty="0"/>
              <a:t>C + 2D → CD</a:t>
            </a:r>
            <a:r>
              <a:rPr lang="tr-TR" sz="2400" baseline="-25000" dirty="0"/>
              <a:t>2</a:t>
            </a:r>
            <a:endParaRPr lang="tr-TR" sz="2400" dirty="0"/>
          </a:p>
          <a:p>
            <a:r>
              <a:rPr lang="tr-TR" sz="2400" dirty="0"/>
              <a:t>reaksiyon denklemine göre ise C maddesi ile D maddesi 1:2 oranında reaksiyona girerler. Yani 1 </a:t>
            </a:r>
            <a:r>
              <a:rPr lang="tr-TR" sz="2400" dirty="0" err="1"/>
              <a:t>mol</a:t>
            </a:r>
            <a:r>
              <a:rPr lang="tr-TR" sz="2400" dirty="0"/>
              <a:t> C maddesi ile 2 </a:t>
            </a:r>
            <a:r>
              <a:rPr lang="tr-TR" sz="2400" dirty="0" err="1"/>
              <a:t>mol</a:t>
            </a:r>
            <a:r>
              <a:rPr lang="tr-TR" sz="2400" dirty="0"/>
              <a:t> D maddesi reaksiyona girdiğinde 1 </a:t>
            </a:r>
            <a:r>
              <a:rPr lang="tr-TR" sz="2400" dirty="0" err="1"/>
              <a:t>mol</a:t>
            </a:r>
            <a:r>
              <a:rPr lang="tr-TR" sz="2400" dirty="0"/>
              <a:t> CD</a:t>
            </a:r>
            <a:r>
              <a:rPr lang="tr-TR" sz="2400" baseline="-25000" dirty="0"/>
              <a:t>2</a:t>
            </a:r>
            <a:r>
              <a:rPr lang="tr-TR" sz="2400" dirty="0"/>
              <a:t> maddesi oluşur.</a:t>
            </a:r>
          </a:p>
          <a:p>
            <a:pPr algn="just">
              <a:spcBef>
                <a:spcPct val="50000"/>
              </a:spcBef>
              <a:defRPr/>
            </a:pPr>
            <a:r>
              <a:rPr lang="tr-TR" sz="2400" dirty="0"/>
              <a:t>.</a:t>
            </a:r>
          </a:p>
        </p:txBody>
      </p:sp>
    </p:spTree>
    <p:extLst>
      <p:ext uri="{BB962C8B-B14F-4D97-AF65-F5344CB8AC3E}">
        <p14:creationId xmlns:p14="http://schemas.microsoft.com/office/powerpoint/2010/main" val="3317244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782102" y="1140247"/>
            <a:ext cx="8970114" cy="3976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tr-TR" sz="1984" b="1" dirty="0">
                <a:solidFill>
                  <a:schemeClr val="accent1"/>
                </a:solidFill>
                <a:effectLst>
                  <a:outerShdw blurRad="38100" dist="38100" dir="2700000" algn="tl">
                    <a:srgbClr val="000000"/>
                  </a:outerShdw>
                </a:effectLst>
                <a:latin typeface="+mj-lt"/>
              </a:rPr>
              <a:t>VOLUMETRİK ANALİZ HESAPLAMALARINA GİRİŞ</a:t>
            </a:r>
          </a:p>
        </p:txBody>
      </p:sp>
      <mc:AlternateContent xmlns:mc="http://schemas.openxmlformats.org/markup-compatibility/2006" xmlns:a14="http://schemas.microsoft.com/office/drawing/2010/main">
        <mc:Choice Requires="a14">
          <p:sp>
            <p:nvSpPr>
              <p:cNvPr id="9221" name="Text Box 5"/>
              <p:cNvSpPr txBox="1">
                <a:spLocks noChangeArrowheads="1"/>
              </p:cNvSpPr>
              <p:nvPr/>
            </p:nvSpPr>
            <p:spPr bwMode="auto">
              <a:xfrm>
                <a:off x="285751" y="1627725"/>
                <a:ext cx="10406062" cy="5688801"/>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algn="ctr">
                  <a:spcBef>
                    <a:spcPct val="50000"/>
                  </a:spcBef>
                  <a:defRPr/>
                </a:pPr>
                <a:r>
                  <a:rPr lang="tr-TR" sz="2000" dirty="0"/>
                  <a:t>A + B → AB</a:t>
                </a:r>
              </a:p>
              <a:p>
                <a:pPr algn="just">
                  <a:spcBef>
                    <a:spcPct val="50000"/>
                  </a:spcBef>
                  <a:defRPr/>
                </a:pPr>
                <a:r>
                  <a:rPr lang="tr-TR" sz="1984" dirty="0"/>
                  <a:t>Derişimi bilinmeyen bir A maddesinin derişimi bulunmak istendiğinde bu madde derişimi bilinen bir B maddesi ile reaksiyona sokulur. Maddeler 1:1 oranında reaksiyona girdiklerinden reaksiyon sonunda (eşdeğerlik noktasında) </a:t>
                </a:r>
                <a:r>
                  <a:rPr lang="tr-TR" sz="1984" dirty="0" err="1"/>
                  <a:t>mol</a:t>
                </a:r>
                <a:r>
                  <a:rPr lang="tr-TR" sz="1984" dirty="0"/>
                  <a:t> sayıları eşit olacaktır:</a:t>
                </a:r>
              </a:p>
              <a:p>
                <a:pPr algn="just">
                  <a:spcBef>
                    <a:spcPct val="50000"/>
                  </a:spcBef>
                  <a:defRPr/>
                </a:pPr>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𝑛</m:t>
                        </m:r>
                      </m:e>
                      <m:sub>
                        <m:r>
                          <a:rPr lang="tr-TR" i="1">
                            <a:latin typeface="Cambria Math" panose="02040503050406030204" pitchFamily="18" charset="0"/>
                          </a:rPr>
                          <m:t>𝐴</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b="0" i="1">
                            <a:latin typeface="Cambria Math" panose="02040503050406030204" pitchFamily="18" charset="0"/>
                          </a:rPr>
                          <m:t>       </m:t>
                        </m:r>
                        <m:r>
                          <a:rPr lang="tr-TR" b="0" i="1" smtClean="0">
                            <a:latin typeface="Cambria Math" panose="02040503050406030204" pitchFamily="18" charset="0"/>
                          </a:rPr>
                          <m:t>  </m:t>
                        </m:r>
                        <m:r>
                          <a:rPr lang="tr-TR" i="1">
                            <a:latin typeface="Cambria Math" panose="02040503050406030204" pitchFamily="18" charset="0"/>
                          </a:rPr>
                          <m:t>𝑛</m:t>
                        </m:r>
                      </m:e>
                      <m:sub>
                        <m:r>
                          <a:rPr lang="tr-TR" i="1">
                            <a:latin typeface="Cambria Math" panose="02040503050406030204" pitchFamily="18" charset="0"/>
                          </a:rPr>
                          <m:t>𝐵</m:t>
                        </m:r>
                      </m:sub>
                    </m:sSub>
                  </m:oMath>
                </a14:m>
                <a:endParaRPr lang="tr-TR" dirty="0"/>
              </a:p>
              <a:p>
                <a:pPr algn="just">
                  <a:spcBef>
                    <a:spcPct val="50000"/>
                  </a:spcBef>
                  <a:defRPr/>
                </a:pPr>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i="1">
                            <a:latin typeface="Cambria Math" panose="02040503050406030204" pitchFamily="18" charset="0"/>
                          </a:rPr>
                          <m:t>𝐴</m:t>
                        </m:r>
                      </m:sub>
                    </m:sSub>
                  </m:oMath>
                </a14:m>
                <a:r>
                  <a:rPr lang="tr-TR" dirty="0"/>
                  <a:t> x</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𝑉</m:t>
                        </m:r>
                      </m:e>
                      <m:sub>
                        <m:r>
                          <a:rPr lang="tr-TR" i="1">
                            <a:latin typeface="Cambria Math" panose="02040503050406030204" pitchFamily="18" charset="0"/>
                          </a:rPr>
                          <m:t>𝐴</m:t>
                        </m:r>
                      </m:sub>
                    </m:sSub>
                  </m:oMath>
                </a14:m>
                <a:r>
                  <a:rPr lang="tr-TR" dirty="0"/>
                  <a:t> 	=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i="1">
                            <a:latin typeface="Cambria Math" panose="02040503050406030204" pitchFamily="18" charset="0"/>
                          </a:rPr>
                          <m:t>𝐵</m:t>
                        </m:r>
                      </m:sub>
                    </m:sSub>
                  </m:oMath>
                </a14:m>
                <a:r>
                  <a:rPr lang="tr-TR" dirty="0"/>
                  <a:t> x</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𝑉</m:t>
                        </m:r>
                      </m:e>
                      <m:sub>
                        <m:r>
                          <a:rPr lang="tr-TR" i="1">
                            <a:latin typeface="Cambria Math" panose="02040503050406030204" pitchFamily="18" charset="0"/>
                          </a:rPr>
                          <m:t>𝐵</m:t>
                        </m:r>
                      </m:sub>
                    </m:sSub>
                  </m:oMath>
                </a14:m>
                <a:endParaRPr lang="tr-TR" sz="1984" dirty="0"/>
              </a:p>
              <a:p>
                <a:pPr algn="just">
                  <a:spcBef>
                    <a:spcPct val="50000"/>
                  </a:spcBef>
                  <a:defRPr/>
                </a:pPr>
                <a:endParaRPr lang="tr-TR" sz="1984" dirty="0"/>
              </a:p>
              <a:p>
                <a:pPr algn="just">
                  <a:lnSpc>
                    <a:spcPct val="150000"/>
                  </a:lnSpc>
                  <a:spcBef>
                    <a:spcPct val="50000"/>
                  </a:spcBef>
                  <a:defRPr/>
                </a:pPr>
                <a:r>
                  <a:rPr lang="tr-TR" sz="1984" dirty="0"/>
                  <a:t>Burada V</a:t>
                </a:r>
                <a:r>
                  <a:rPr lang="tr-TR" sz="1984" baseline="-25000" dirty="0"/>
                  <a:t>A</a:t>
                </a:r>
                <a:r>
                  <a:rPr lang="tr-TR" sz="1984" dirty="0"/>
                  <a:t> ve V</a:t>
                </a:r>
                <a:r>
                  <a:rPr lang="tr-TR" sz="1984" baseline="-25000" dirty="0"/>
                  <a:t>B</a:t>
                </a:r>
                <a:r>
                  <a:rPr lang="tr-TR" sz="1984" dirty="0"/>
                  <a:t>  A ve B maddelerinin reaksiyona giren hacimleri ve M</a:t>
                </a:r>
                <a:r>
                  <a:rPr lang="tr-TR" sz="1984" baseline="-25000" dirty="0"/>
                  <a:t>B</a:t>
                </a:r>
                <a:r>
                  <a:rPr lang="tr-TR" sz="1984" dirty="0"/>
                  <a:t> B maddesinin </a:t>
                </a:r>
                <a:r>
                  <a:rPr lang="tr-TR" sz="1984" dirty="0" err="1"/>
                  <a:t>molaritesidir</a:t>
                </a:r>
                <a:r>
                  <a:rPr lang="tr-TR" sz="1984" dirty="0"/>
                  <a:t>. Buradan hareketle A maddesinin </a:t>
                </a:r>
                <a:r>
                  <a:rPr lang="tr-TR" sz="1984" dirty="0" err="1"/>
                  <a:t>molaritesi</a:t>
                </a:r>
                <a:r>
                  <a:rPr lang="tr-TR" sz="1984" dirty="0"/>
                  <a:t> (</a:t>
                </a:r>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𝑀</m:t>
                        </m:r>
                      </m:e>
                      <m:sub>
                        <m:r>
                          <a:rPr lang="tr-TR" sz="2000" i="1">
                            <a:latin typeface="Cambria Math" panose="02040503050406030204" pitchFamily="18" charset="0"/>
                          </a:rPr>
                          <m:t>𝐴</m:t>
                        </m:r>
                      </m:sub>
                    </m:sSub>
                  </m:oMath>
                </a14:m>
                <a:r>
                  <a:rPr lang="tr-TR" sz="1984" dirty="0"/>
                  <a:t>) hesaplanır. </a:t>
                </a:r>
              </a:p>
              <a:p>
                <a:pPr algn="just">
                  <a:lnSpc>
                    <a:spcPct val="150000"/>
                  </a:lnSpc>
                  <a:spcBef>
                    <a:spcPct val="50000"/>
                  </a:spcBef>
                  <a:defRPr/>
                </a:pPr>
                <a:r>
                  <a:rPr lang="tr-TR" sz="1984" dirty="0"/>
                  <a:t>Bu A maddesinin </a:t>
                </a:r>
                <a:r>
                  <a:rPr lang="tr-TR" sz="1984" dirty="0" err="1"/>
                  <a:t>derişiminin</a:t>
                </a:r>
                <a:r>
                  <a:rPr lang="tr-TR" sz="1984" dirty="0"/>
                  <a:t> birimi g/L olacak şekilde hesaplanmak istenirse, A maddesinin </a:t>
                </a:r>
                <a:r>
                  <a:rPr lang="tr-TR" sz="1984" dirty="0" err="1"/>
                  <a:t>molaritesi</a:t>
                </a:r>
                <a:r>
                  <a:rPr lang="tr-TR" sz="1984" dirty="0"/>
                  <a:t>, molekül ağırlığıyla çarpılır.</a:t>
                </a:r>
              </a:p>
              <a:p>
                <a:r>
                  <a:rPr lang="tr-TR" sz="2000" dirty="0"/>
                  <a:t>	C (g/L) = </a:t>
                </a:r>
                <a14:m>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𝑀</m:t>
                        </m:r>
                      </m:e>
                      <m:sub>
                        <m:r>
                          <a:rPr lang="tr-TR" sz="2000" b="0" i="1" smtClean="0">
                            <a:latin typeface="Cambria Math" panose="02040503050406030204" pitchFamily="18" charset="0"/>
                          </a:rPr>
                          <m:t>𝐴</m:t>
                        </m:r>
                      </m:sub>
                    </m:sSub>
                  </m:oMath>
                </a14:m>
                <a:r>
                  <a:rPr lang="tr-TR" sz="2000" dirty="0"/>
                  <a:t> x </a:t>
                </a:r>
                <a14:m>
                  <m:oMath xmlns:m="http://schemas.openxmlformats.org/officeDocument/2006/math">
                    <m:sSup>
                      <m:sSupPr>
                        <m:ctrlPr>
                          <a:rPr lang="tr-TR" sz="2000" b="0" i="1" smtClean="0">
                            <a:latin typeface="Cambria Math" panose="02040503050406030204" pitchFamily="18" charset="0"/>
                          </a:rPr>
                        </m:ctrlPr>
                      </m:sSupPr>
                      <m:e>
                        <m:r>
                          <a:rPr lang="tr-TR" sz="2000" i="1" smtClean="0">
                            <a:latin typeface="Cambria Math" panose="02040503050406030204" pitchFamily="18" charset="0"/>
                          </a:rPr>
                          <m:t>𝐴</m:t>
                        </m:r>
                      </m:e>
                      <m:sup>
                        <m:r>
                          <a:rPr lang="tr-TR" sz="2000" b="0" i="1" smtClean="0">
                            <a:latin typeface="Cambria Math" panose="02040503050406030204" pitchFamily="18" charset="0"/>
                          </a:rPr>
                          <m:t>′</m:t>
                        </m:r>
                      </m:sup>
                    </m:sSup>
                    <m:r>
                      <a:rPr lang="tr-TR" sz="2000" b="0" i="1" smtClean="0">
                        <a:latin typeface="Cambria Math" panose="02040503050406030204" pitchFamily="18" charset="0"/>
                      </a:rPr>
                      <m:t>𝑛𝚤𝑛</m:t>
                    </m:r>
                    <m:r>
                      <a:rPr lang="tr-TR" sz="2000" b="0" i="1" smtClean="0">
                        <a:latin typeface="Cambria Math" panose="02040503050406030204" pitchFamily="18" charset="0"/>
                      </a:rPr>
                      <m:t> </m:t>
                    </m:r>
                    <m:r>
                      <a:rPr lang="tr-TR" sz="2000" b="0" i="1" smtClean="0">
                        <a:latin typeface="Cambria Math" panose="02040503050406030204" pitchFamily="18" charset="0"/>
                      </a:rPr>
                      <m:t>𝑚𝑜𝑙𝑒𝑘</m:t>
                    </m:r>
                    <m:r>
                      <a:rPr lang="tr-TR" sz="2000" b="0" i="1" smtClean="0">
                        <a:latin typeface="Cambria Math" panose="02040503050406030204" pitchFamily="18" charset="0"/>
                      </a:rPr>
                      <m:t>ü</m:t>
                    </m:r>
                    <m:r>
                      <a:rPr lang="tr-TR" sz="2000" b="0" i="1" smtClean="0">
                        <a:latin typeface="Cambria Math" panose="02040503050406030204" pitchFamily="18" charset="0"/>
                      </a:rPr>
                      <m:t>𝑙</m:t>
                    </m:r>
                    <m:r>
                      <a:rPr lang="tr-TR" sz="2000" b="0" i="1" smtClean="0">
                        <a:latin typeface="Cambria Math" panose="02040503050406030204" pitchFamily="18" charset="0"/>
                      </a:rPr>
                      <m:t> </m:t>
                    </m:r>
                    <m:r>
                      <a:rPr lang="tr-TR" sz="2000" b="0" i="1" smtClean="0">
                        <a:latin typeface="Cambria Math" panose="02040503050406030204" pitchFamily="18" charset="0"/>
                      </a:rPr>
                      <m:t>𝑎</m:t>
                    </m:r>
                    <m:r>
                      <a:rPr lang="tr-TR" sz="2000" b="0" i="1" smtClean="0">
                        <a:latin typeface="Cambria Math" panose="02040503050406030204" pitchFamily="18" charset="0"/>
                      </a:rPr>
                      <m:t>ğ</m:t>
                    </m:r>
                    <m:r>
                      <a:rPr lang="tr-TR" sz="2000" b="0" i="1" smtClean="0">
                        <a:latin typeface="Cambria Math" panose="02040503050406030204" pitchFamily="18" charset="0"/>
                      </a:rPr>
                      <m:t>𝚤𝑟𝑙𝚤</m:t>
                    </m:r>
                    <m:r>
                      <a:rPr lang="tr-TR" sz="2000" b="0" i="1" smtClean="0">
                        <a:latin typeface="Cambria Math" panose="02040503050406030204" pitchFamily="18" charset="0"/>
                      </a:rPr>
                      <m:t>ğ</m:t>
                    </m:r>
                    <m:r>
                      <a:rPr lang="tr-TR" sz="2000" b="0" i="1" smtClean="0">
                        <a:latin typeface="Cambria Math" panose="02040503050406030204" pitchFamily="18" charset="0"/>
                      </a:rPr>
                      <m:t>𝚤</m:t>
                    </m:r>
                  </m:oMath>
                </a14:m>
                <a:endParaRPr lang="tr-TR" sz="1984" dirty="0"/>
              </a:p>
              <a:p>
                <a:pPr algn="ctr" eaLnBrk="1" hangingPunct="1">
                  <a:spcBef>
                    <a:spcPct val="50000"/>
                  </a:spcBef>
                  <a:defRPr/>
                </a:pPr>
                <a:endParaRPr lang="tr-TR" sz="1984" dirty="0"/>
              </a:p>
            </p:txBody>
          </p:sp>
        </mc:Choice>
        <mc:Fallback xmlns="">
          <p:sp>
            <p:nvSpPr>
              <p:cNvPr id="9221" name="Text Box 5"/>
              <p:cNvSpPr txBox="1">
                <a:spLocks noRot="1" noChangeAspect="1" noMove="1" noResize="1" noEditPoints="1" noAdjustHandles="1" noChangeArrowheads="1" noChangeShapeType="1" noTextEdit="1"/>
              </p:cNvSpPr>
              <p:nvPr/>
            </p:nvSpPr>
            <p:spPr bwMode="auto">
              <a:xfrm>
                <a:off x="285751" y="1627725"/>
                <a:ext cx="10406062" cy="5688801"/>
              </a:xfrm>
              <a:prstGeom prst="rect">
                <a:avLst/>
              </a:prstGeom>
              <a:blipFill rotWithShape="1">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Sol Ayraç 6"/>
          <p:cNvSpPr/>
          <p:nvPr/>
        </p:nvSpPr>
        <p:spPr>
          <a:xfrm rot="5400000">
            <a:off x="2464593" y="3093249"/>
            <a:ext cx="285750" cy="8715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Sol Ayraç 11"/>
          <p:cNvSpPr/>
          <p:nvPr/>
        </p:nvSpPr>
        <p:spPr>
          <a:xfrm rot="5400000">
            <a:off x="3676268" y="3011186"/>
            <a:ext cx="215978" cy="9658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33098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xmlns="" id="{2D6E0769-66AB-4A11-B7EA-D033B28A034F}"/>
              </a:ext>
            </a:extLst>
          </p:cNvPr>
          <p:cNvSpPr txBox="1">
            <a:spLocks noChangeArrowheads="1"/>
          </p:cNvSpPr>
          <p:nvPr/>
        </p:nvSpPr>
        <p:spPr bwMode="auto">
          <a:xfrm>
            <a:off x="782102" y="1140247"/>
            <a:ext cx="8970114" cy="3976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tr-TR" sz="1984" b="1" dirty="0">
                <a:solidFill>
                  <a:schemeClr val="accent1"/>
                </a:solidFill>
                <a:effectLst>
                  <a:outerShdw blurRad="38100" dist="38100" dir="2700000" algn="tl">
                    <a:srgbClr val="000000"/>
                  </a:outerShdw>
                </a:effectLst>
                <a:latin typeface="+mj-lt"/>
              </a:rPr>
              <a:t>VOLUMETRİK ANALİZ HESAPLAMALARINA GİRİŞ</a:t>
            </a:r>
          </a:p>
        </p:txBody>
      </p:sp>
      <mc:AlternateContent xmlns:mc="http://schemas.openxmlformats.org/markup-compatibility/2006" xmlns:a14="http://schemas.microsoft.com/office/drawing/2010/main">
        <mc:Choice Requires="a14">
          <p:sp>
            <p:nvSpPr>
              <p:cNvPr id="3" name="Dikdörtgen 2">
                <a:extLst>
                  <a:ext uri="{FF2B5EF4-FFF2-40B4-BE49-F238E27FC236}">
                    <a16:creationId xmlns:a16="http://schemas.microsoft.com/office/drawing/2014/main" xmlns="" id="{74672241-C074-4ADF-831C-7F25584808D1}"/>
                  </a:ext>
                </a:extLst>
              </p:cNvPr>
              <p:cNvSpPr/>
              <p:nvPr/>
            </p:nvSpPr>
            <p:spPr>
              <a:xfrm>
                <a:off x="250113" y="1972337"/>
                <a:ext cx="10353675" cy="4965334"/>
              </a:xfrm>
              <a:prstGeom prst="rect">
                <a:avLst/>
              </a:prstGeom>
            </p:spPr>
            <p:txBody>
              <a:bodyPr wrap="square">
                <a:spAutoFit/>
              </a:bodyPr>
              <a:lstStyle/>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Eğer </a:t>
                </a:r>
                <a:r>
                  <a:rPr lang="tr-TR" dirty="0" err="1">
                    <a:latin typeface="Times New Roman" panose="02020603050405020304" pitchFamily="18" charset="0"/>
                    <a:ea typeface="Calibri" panose="020F0502020204030204" pitchFamily="34" charset="0"/>
                    <a:cs typeface="Times New Roman" panose="02020603050405020304" pitchFamily="18" charset="0"/>
                  </a:rPr>
                  <a:t>stokiyometrik</a:t>
                </a:r>
                <a:r>
                  <a:rPr lang="tr-TR" dirty="0">
                    <a:latin typeface="Times New Roman" panose="02020603050405020304" pitchFamily="18" charset="0"/>
                    <a:ea typeface="Calibri" panose="020F0502020204030204" pitchFamily="34" charset="0"/>
                    <a:cs typeface="Times New Roman" panose="02020603050405020304" pitchFamily="18" charset="0"/>
                  </a:rPr>
                  <a:t> oran 1:1’den farklı ise hesaplamalarda bu oran dikkate alınmalıdır. Örneğin derişimi bilinmeyen bir C maddesinin </a:t>
                </a:r>
                <a:r>
                  <a:rPr lang="tr-TR" dirty="0" err="1">
                    <a:latin typeface="Times New Roman" panose="02020603050405020304" pitchFamily="18" charset="0"/>
                    <a:ea typeface="Calibri" panose="020F0502020204030204" pitchFamily="34" charset="0"/>
                    <a:cs typeface="Times New Roman" panose="02020603050405020304" pitchFamily="18" charset="0"/>
                  </a:rPr>
                  <a:t>derişimini</a:t>
                </a:r>
                <a:r>
                  <a:rPr lang="tr-TR" dirty="0">
                    <a:latin typeface="Times New Roman" panose="02020603050405020304" pitchFamily="18" charset="0"/>
                    <a:ea typeface="Calibri" panose="020F0502020204030204" pitchFamily="34" charset="0"/>
                    <a:cs typeface="Times New Roman" panose="02020603050405020304" pitchFamily="18" charset="0"/>
                  </a:rPr>
                  <a:t>, standardize D maddesi ile aşağıdaki reaksiyona sokarak bulmak istediğimizde oran 1:2’dir, yani 1 </a:t>
                </a:r>
                <a:r>
                  <a:rPr lang="tr-TR" dirty="0" err="1">
                    <a:latin typeface="Times New Roman" panose="02020603050405020304" pitchFamily="18" charset="0"/>
                    <a:ea typeface="Calibri" panose="020F0502020204030204" pitchFamily="34" charset="0"/>
                    <a:cs typeface="Times New Roman" panose="02020603050405020304" pitchFamily="18" charset="0"/>
                  </a:rPr>
                  <a:t>mol</a:t>
                </a:r>
                <a:r>
                  <a:rPr lang="tr-TR" dirty="0">
                    <a:latin typeface="Times New Roman" panose="02020603050405020304" pitchFamily="18" charset="0"/>
                    <a:ea typeface="Calibri" panose="020F0502020204030204" pitchFamily="34" charset="0"/>
                    <a:cs typeface="Times New Roman" panose="02020603050405020304" pitchFamily="18" charset="0"/>
                  </a:rPr>
                  <a:t> C, 2 </a:t>
                </a:r>
                <a:r>
                  <a:rPr lang="tr-TR" dirty="0" err="1">
                    <a:latin typeface="Times New Roman" panose="02020603050405020304" pitchFamily="18" charset="0"/>
                    <a:ea typeface="Calibri" panose="020F0502020204030204" pitchFamily="34" charset="0"/>
                    <a:cs typeface="Times New Roman" panose="02020603050405020304" pitchFamily="18" charset="0"/>
                  </a:rPr>
                  <a:t>mol</a:t>
                </a:r>
                <a:r>
                  <a:rPr lang="tr-TR" dirty="0">
                    <a:latin typeface="Times New Roman" panose="02020603050405020304" pitchFamily="18" charset="0"/>
                    <a:ea typeface="Calibri" panose="020F0502020204030204" pitchFamily="34" charset="0"/>
                    <a:cs typeface="Times New Roman" panose="02020603050405020304" pitchFamily="18" charset="0"/>
                  </a:rPr>
                  <a:t> D ile reaksiyona girmektedir.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C + 2D → CD</a:t>
                </a:r>
                <a:r>
                  <a:rPr lang="tr-TR"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Bu durumda öncelikle reaksiyon sonucunda harcanan maddesinin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mol</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sayısı bulunur. Eğer madde sıvı ise hacmi üzerinden: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sSub>
                      <m:sSubPr>
                        <m:ctrlPr>
                          <a:rPr lang="tr-TR"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6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tr-TR" sz="1600" i="1">
                            <a:effectLst/>
                            <a:latin typeface="Cambria Math" panose="02040503050406030204" pitchFamily="18" charset="0"/>
                            <a:ea typeface="Calibri" panose="020F0502020204030204" pitchFamily="34" charset="0"/>
                            <a:cs typeface="Times New Roman" panose="02020603050405020304" pitchFamily="18" charset="0"/>
                          </a:rPr>
                          <m:t>𝐷</m:t>
                        </m:r>
                      </m:sub>
                    </m:sSub>
                  </m:oMath>
                </a14:m>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 M</a:t>
                </a:r>
                <a:r>
                  <a:rPr lang="tr-TR"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x V</a:t>
                </a:r>
                <a:r>
                  <a:rPr lang="tr-TR"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Madde katı ise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mol</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ağırlığı üzerinden D’nin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mol</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sayısı bulunabilir: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sSub>
                      <m:sSubPr>
                        <m:ctrlPr>
                          <a:rPr lang="tr-TR"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6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tr-TR" sz="1600" i="1">
                            <a:effectLst/>
                            <a:latin typeface="Cambria Math" panose="02040503050406030204" pitchFamily="18" charset="0"/>
                            <a:ea typeface="Calibri" panose="020F0502020204030204" pitchFamily="34" charset="0"/>
                            <a:cs typeface="Times New Roman" panose="02020603050405020304" pitchFamily="18" charset="0"/>
                          </a:rPr>
                          <m:t>𝐷</m:t>
                        </m:r>
                      </m:sub>
                    </m:sSub>
                  </m:oMath>
                </a14:m>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tr-TR"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tr-T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6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tr-TR" sz="1600" i="1">
                                <a:effectLst/>
                                <a:latin typeface="Cambria Math" panose="02040503050406030204" pitchFamily="18" charset="0"/>
                                <a:ea typeface="Times New Roman" panose="02020603050405020304" pitchFamily="18" charset="0"/>
                                <a:cs typeface="Times New Roman" panose="02020603050405020304" pitchFamily="18" charset="0"/>
                              </a:rPr>
                              <m:t>𝐷</m:t>
                            </m:r>
                          </m:sub>
                        </m:sSub>
                      </m:num>
                      <m:den>
                        <m:sSub>
                          <m:sSubPr>
                            <m:ctrlPr>
                              <a:rPr lang="tr-T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600" i="1">
                                <a:effectLst/>
                                <a:latin typeface="Cambria Math" panose="02040503050406030204" pitchFamily="18" charset="0"/>
                                <a:ea typeface="Times New Roman" panose="02020603050405020304" pitchFamily="18" charset="0"/>
                                <a:cs typeface="Times New Roman" panose="02020603050405020304" pitchFamily="18" charset="0"/>
                              </a:rPr>
                              <m:t>𝑀𝐴</m:t>
                            </m:r>
                          </m:e>
                          <m:sub>
                            <m:r>
                              <a:rPr lang="tr-TR" sz="1600" i="1">
                                <a:effectLst/>
                                <a:latin typeface="Cambria Math" panose="02040503050406030204" pitchFamily="18" charset="0"/>
                                <a:ea typeface="Times New Roman" panose="02020603050405020304" pitchFamily="18" charset="0"/>
                                <a:cs typeface="Times New Roman" panose="02020603050405020304" pitchFamily="18" charset="0"/>
                              </a:rPr>
                              <m:t>𝐷</m:t>
                            </m:r>
                          </m:sub>
                        </m:sSub>
                      </m:den>
                    </m:f>
                  </m:oMath>
                </a14:m>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D’nin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mol</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sayısı üzerinden reaksiyona giren C maddesinin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mol</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sayısı bulunur: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2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mol</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D		1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mol</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C ile reaksiyona giriyorsa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tr-TR"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tr-TR" sz="16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tr-TR" sz="1600" i="1">
                            <a:effectLst/>
                            <a:latin typeface="Cambria Math" panose="02040503050406030204" pitchFamily="18" charset="0"/>
                            <a:ea typeface="Calibri" panose="020F0502020204030204" pitchFamily="34" charset="0"/>
                            <a:cs typeface="Times New Roman" panose="02020603050405020304" pitchFamily="18" charset="0"/>
                          </a:rPr>
                          <m:t>𝐷</m:t>
                        </m:r>
                      </m:sub>
                    </m:sSub>
                  </m:oMath>
                </a14:m>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mol</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D		x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mol</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C ile reaksiyona girer.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Bu orantıdan C’nin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mol</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sayısı olan x bulunur ve son olarak C’nin </a:t>
                </a:r>
                <a:r>
                  <a:rPr lang="tr-TR" sz="1600" dirty="0" err="1">
                    <a:effectLst/>
                    <a:latin typeface="Times New Roman" panose="02020603050405020304" pitchFamily="18" charset="0"/>
                    <a:ea typeface="Times New Roman" panose="02020603050405020304" pitchFamily="18" charset="0"/>
                    <a:cs typeface="Times New Roman" panose="02020603050405020304" pitchFamily="18" charset="0"/>
                  </a:rPr>
                  <a:t>molaritesi</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aşağıdaki formül üzerinden hesaplanır: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sSub>
                      <m:sSubPr>
                        <m:ctrlPr>
                          <a:rPr lang="tr-TR"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6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tr-TR" sz="1600" i="1">
                            <a:effectLst/>
                            <a:latin typeface="Cambria Math" panose="02040503050406030204" pitchFamily="18" charset="0"/>
                            <a:ea typeface="Times New Roman" panose="02020603050405020304" pitchFamily="18" charset="0"/>
                            <a:cs typeface="Times New Roman" panose="02020603050405020304" pitchFamily="18" charset="0"/>
                          </a:rPr>
                          <m:t>𝐶</m:t>
                        </m:r>
                      </m:sub>
                    </m:sSub>
                  </m:oMath>
                </a14:m>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tr-TR" i="1">
                            <a:latin typeface="Cambria Math" panose="02040503050406030204" pitchFamily="18" charset="0"/>
                            <a:ea typeface="Times New Roman" panose="02020603050405020304" pitchFamily="18" charset="0"/>
                            <a:cs typeface="Times New Roman" panose="02020603050405020304" pitchFamily="18" charset="0"/>
                          </a:rPr>
                        </m:ctrlPr>
                      </m:fPr>
                      <m:num>
                        <m:r>
                          <a:rPr lang="tr-TR" i="1">
                            <a:latin typeface="Cambria Math" panose="02040503050406030204" pitchFamily="18" charset="0"/>
                            <a:ea typeface="Times New Roman" panose="02020603050405020304" pitchFamily="18" charset="0"/>
                            <a:cs typeface="Times New Roman" panose="02020603050405020304" pitchFamily="18" charset="0"/>
                          </a:rPr>
                          <m:t>𝑥</m:t>
                        </m:r>
                      </m:num>
                      <m:den>
                        <m:sSub>
                          <m:sSubPr>
                            <m:ctrlPr>
                              <a:rPr lang="tr-TR" i="1">
                                <a:latin typeface="Cambria Math" panose="02040503050406030204" pitchFamily="18" charset="0"/>
                                <a:ea typeface="Times New Roman" panose="02020603050405020304" pitchFamily="18" charset="0"/>
                                <a:cs typeface="Times New Roman" panose="02020603050405020304" pitchFamily="18" charset="0"/>
                              </a:rPr>
                            </m:ctrlPr>
                          </m:sSubPr>
                          <m:e>
                            <m:r>
                              <a:rPr lang="tr-TR" i="1">
                                <a:latin typeface="Cambria Math" panose="02040503050406030204" pitchFamily="18" charset="0"/>
                                <a:ea typeface="Times New Roman" panose="02020603050405020304" pitchFamily="18" charset="0"/>
                                <a:cs typeface="Times New Roman" panose="02020603050405020304" pitchFamily="18" charset="0"/>
                              </a:rPr>
                              <m:t>𝑉</m:t>
                            </m:r>
                          </m:e>
                          <m:sub>
                            <m:r>
                              <a:rPr lang="tr-TR" i="1">
                                <a:latin typeface="Cambria Math" panose="02040503050406030204" pitchFamily="18" charset="0"/>
                                <a:ea typeface="Times New Roman" panose="02020603050405020304" pitchFamily="18" charset="0"/>
                                <a:cs typeface="Times New Roman" panose="02020603050405020304" pitchFamily="18" charset="0"/>
                              </a:rPr>
                              <m:t>𝐶</m:t>
                            </m:r>
                          </m:sub>
                        </m:sSub>
                      </m:den>
                    </m:f>
                  </m:oMath>
                </a14:m>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Dikdörtgen 2">
                <a:extLst>
                  <a:ext uri="{FF2B5EF4-FFF2-40B4-BE49-F238E27FC236}">
                    <a16:creationId xmlns:a16="http://schemas.microsoft.com/office/drawing/2014/main" xmlns="" xmlns:a14="http://schemas.microsoft.com/office/drawing/2010/main" id="{74672241-C074-4ADF-831C-7F25584808D1}"/>
                  </a:ext>
                </a:extLst>
              </p:cNvPr>
              <p:cNvSpPr>
                <a:spLocks noRot="1" noChangeAspect="1" noMove="1" noResize="1" noEditPoints="1" noAdjustHandles="1" noChangeArrowheads="1" noChangeShapeType="1" noTextEdit="1"/>
              </p:cNvSpPr>
              <p:nvPr/>
            </p:nvSpPr>
            <p:spPr>
              <a:xfrm>
                <a:off x="250113" y="1972337"/>
                <a:ext cx="10353675" cy="4965334"/>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92198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B80F09B7-CFE2-4370-A446-E59C67F16A18}"/>
              </a:ext>
            </a:extLst>
          </p:cNvPr>
          <p:cNvSpPr txBox="1"/>
          <p:nvPr/>
        </p:nvSpPr>
        <p:spPr>
          <a:xfrm>
            <a:off x="108487" y="1193370"/>
            <a:ext cx="10583325" cy="7017306"/>
          </a:xfrm>
          <a:prstGeom prst="rect">
            <a:avLst/>
          </a:prstGeom>
          <a:noFill/>
        </p:spPr>
        <p:txBody>
          <a:bodyPr wrap="square" rtlCol="0">
            <a:spAutoFit/>
          </a:bodyPr>
          <a:lstStyle/>
          <a:p>
            <a:r>
              <a:rPr lang="tr-TR" dirty="0"/>
              <a:t>SEYRELTME FAKTÖRÜ</a:t>
            </a:r>
          </a:p>
          <a:p>
            <a:endParaRPr lang="tr-TR" dirty="0"/>
          </a:p>
          <a:p>
            <a:r>
              <a:rPr lang="tr-TR" dirty="0"/>
              <a:t>Analiz edilmek istenilen numuneler, genellikle seyreltildikten sonra analiz edilir. Bu seyreltmenin değişik nedenleri olabilir. Örneğin, numune çok derişik ise analiz öncesi seyreltme işlemi sayesinde analiz işlemi sırasında </a:t>
            </a:r>
            <a:r>
              <a:rPr lang="tr-TR" u="sng" dirty="0"/>
              <a:t>çok fazla reaktif harcanması </a:t>
            </a:r>
            <a:r>
              <a:rPr lang="tr-TR" dirty="0"/>
              <a:t>önlenmiş olur. Bir başka neden ise seyreltme sayesinde </a:t>
            </a:r>
            <a:r>
              <a:rPr lang="tr-TR" u="sng" dirty="0"/>
              <a:t>düşük hacimdeki bir numunenin miktarını artırarak </a:t>
            </a:r>
            <a:r>
              <a:rPr lang="tr-TR" dirty="0"/>
              <a:t>daha fazla sayıda analiz yapılmasına olanak sağlamak olabilir. Yapılan bu seyreltme, hesaplamalarda dikkate alınmalıdır. </a:t>
            </a:r>
          </a:p>
          <a:p>
            <a:endParaRPr lang="tr-TR" dirty="0"/>
          </a:p>
          <a:p>
            <a:r>
              <a:rPr lang="tr-TR" dirty="0"/>
              <a:t>Seyreltme oranı = Seyreltmeden önceki miktar / seyreltmeden sonraki miktar</a:t>
            </a:r>
          </a:p>
          <a:p>
            <a:r>
              <a:rPr lang="tr-TR" dirty="0"/>
              <a:t>Seyreltme faktörü (SF) = seyreltmeden sonraki miktar / seyreltmeden önceki miktar</a:t>
            </a:r>
          </a:p>
          <a:p>
            <a:endParaRPr lang="tr-TR" dirty="0"/>
          </a:p>
          <a:p>
            <a:r>
              <a:rPr lang="tr-TR" dirty="0"/>
              <a:t>Örneğin, 10 </a:t>
            </a:r>
            <a:r>
              <a:rPr lang="tr-TR" dirty="0" err="1"/>
              <a:t>mL</a:t>
            </a:r>
            <a:r>
              <a:rPr lang="tr-TR" dirty="0"/>
              <a:t> numune üzerine 90 </a:t>
            </a:r>
            <a:r>
              <a:rPr lang="tr-TR" dirty="0" err="1"/>
              <a:t>mL</a:t>
            </a:r>
            <a:r>
              <a:rPr lang="tr-TR" dirty="0"/>
              <a:t> </a:t>
            </a:r>
            <a:r>
              <a:rPr lang="tr-TR" dirty="0" err="1"/>
              <a:t>distile</a:t>
            </a:r>
            <a:r>
              <a:rPr lang="tr-TR" dirty="0"/>
              <a:t> su eklenirse toplam hacim 100 </a:t>
            </a:r>
            <a:r>
              <a:rPr lang="tr-TR" dirty="0" err="1"/>
              <a:t>mL’ye</a:t>
            </a:r>
            <a:r>
              <a:rPr lang="tr-TR" dirty="0"/>
              <a:t> arttırılmış olunur. Bu durumda numune 10/100 oranında yani 1/10 oranında seyreltilmiş olur. </a:t>
            </a:r>
          </a:p>
          <a:p>
            <a:r>
              <a:rPr lang="tr-TR" dirty="0"/>
              <a:t>Bu durumda seyreltme faktörü (SF):   100/10 = 10 olacaktır.</a:t>
            </a:r>
          </a:p>
          <a:p>
            <a:endParaRPr lang="tr-TR" dirty="0"/>
          </a:p>
          <a:p>
            <a:r>
              <a:rPr lang="tr-TR" dirty="0" err="1"/>
              <a:t>Titrasyon</a:t>
            </a:r>
            <a:r>
              <a:rPr lang="tr-TR" dirty="0"/>
              <a:t> sonucunda yukarıdaki hesaplamalara göre seyreltilmiş numune için yapılacak hesaplamalar sonrasında elde edilen konsantrasyon değeri seyreltme faktörü ile çarpıldığında asıl numunenin konsantrasyonu hesaplanabilir. </a:t>
            </a:r>
          </a:p>
          <a:p>
            <a:endParaRPr lang="tr-TR" dirty="0"/>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915825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Dikdörtgen 1">
                <a:extLst>
                  <a:ext uri="{FF2B5EF4-FFF2-40B4-BE49-F238E27FC236}">
                    <a16:creationId xmlns:a16="http://schemas.microsoft.com/office/drawing/2014/main" xmlns="" id="{57E150C0-24F6-4502-9824-20BC67D8CA9C}"/>
                  </a:ext>
                </a:extLst>
              </p:cNvPr>
              <p:cNvSpPr/>
              <p:nvPr/>
            </p:nvSpPr>
            <p:spPr>
              <a:xfrm>
                <a:off x="340964" y="1345228"/>
                <a:ext cx="10350849" cy="6142066"/>
              </a:xfrm>
              <a:prstGeom prst="rect">
                <a:avLst/>
              </a:prstGeom>
            </p:spPr>
            <p:txBody>
              <a:bodyPr wrap="square">
                <a:spAutoFit/>
              </a:bodyPr>
              <a:lstStyle/>
              <a:p>
                <a:r>
                  <a:rPr lang="tr-TR" dirty="0"/>
                  <a:t>TİTRASYON HESAPLAMALARI ÖRNEK</a:t>
                </a:r>
              </a:p>
              <a:p>
                <a:r>
                  <a:rPr lang="tr-TR" dirty="0"/>
                  <a:t>Derişik olduğu tahmin edilen 20 </a:t>
                </a:r>
                <a:r>
                  <a:rPr lang="tr-TR" dirty="0" err="1"/>
                  <a:t>mL</a:t>
                </a:r>
                <a:r>
                  <a:rPr lang="tr-TR" dirty="0"/>
                  <a:t> </a:t>
                </a:r>
                <a:r>
                  <a:rPr lang="tr-TR" dirty="0" err="1"/>
                  <a:t>HCl</a:t>
                </a:r>
                <a:r>
                  <a:rPr lang="tr-TR" dirty="0"/>
                  <a:t> numunesi öncelikle 100 </a:t>
                </a:r>
                <a:r>
                  <a:rPr lang="tr-TR" dirty="0" err="1"/>
                  <a:t>mL’ye</a:t>
                </a:r>
                <a:r>
                  <a:rPr lang="tr-TR" dirty="0"/>
                  <a:t> </a:t>
                </a:r>
                <a:r>
                  <a:rPr lang="tr-TR" dirty="0" err="1"/>
                  <a:t>distile</a:t>
                </a:r>
                <a:r>
                  <a:rPr lang="tr-TR" dirty="0"/>
                  <a:t> su ile seyreltiliyor. Ardından bu seyreltilmiş numuneden alınan 25 </a:t>
                </a:r>
                <a:r>
                  <a:rPr lang="tr-TR" dirty="0" err="1"/>
                  <a:t>mL</a:t>
                </a:r>
                <a:r>
                  <a:rPr lang="tr-TR" dirty="0"/>
                  <a:t> örnek 0.1 M 12.5 </a:t>
                </a:r>
                <a:r>
                  <a:rPr lang="tr-TR" dirty="0" err="1"/>
                  <a:t>mL</a:t>
                </a:r>
                <a:r>
                  <a:rPr lang="tr-TR" dirty="0"/>
                  <a:t>  </a:t>
                </a:r>
                <a:r>
                  <a:rPr lang="tr-TR" dirty="0" err="1"/>
                  <a:t>NaOH</a:t>
                </a:r>
                <a:r>
                  <a:rPr lang="tr-TR" dirty="0"/>
                  <a:t> ile titre ediliyor. Buna göre başlangıçta verilen derişik numunenin </a:t>
                </a:r>
                <a:r>
                  <a:rPr lang="tr-TR" dirty="0" err="1"/>
                  <a:t>molaritesi</a:t>
                </a:r>
                <a:r>
                  <a:rPr lang="tr-TR" dirty="0"/>
                  <a:t> kaçtır? </a:t>
                </a:r>
              </a:p>
              <a:p>
                <a:endParaRPr lang="tr-TR" dirty="0"/>
              </a:p>
              <a:p>
                <a:pPr algn="ctr"/>
                <a:r>
                  <a:rPr lang="tr-TR" dirty="0" err="1"/>
                  <a:t>HCl</a:t>
                </a:r>
                <a:r>
                  <a:rPr lang="tr-TR" dirty="0"/>
                  <a:t> + </a:t>
                </a:r>
                <a:r>
                  <a:rPr lang="tr-TR" dirty="0" err="1"/>
                  <a:t>NaOH</a:t>
                </a:r>
                <a:r>
                  <a:rPr lang="tr-TR" dirty="0"/>
                  <a:t> → </a:t>
                </a:r>
                <a:r>
                  <a:rPr lang="tr-TR" dirty="0" err="1"/>
                  <a:t>NaCl</a:t>
                </a:r>
                <a:r>
                  <a:rPr lang="tr-TR" dirty="0"/>
                  <a:t> + H</a:t>
                </a:r>
                <a:r>
                  <a:rPr lang="tr-TR" baseline="-25000" dirty="0"/>
                  <a:t>2</a:t>
                </a:r>
                <a:r>
                  <a:rPr lang="tr-TR" dirty="0"/>
                  <a:t>O </a:t>
                </a:r>
              </a:p>
              <a:p>
                <a:pPr algn="ctr"/>
                <a:r>
                  <a:rPr lang="tr-TR" dirty="0"/>
                  <a:t>(reaksiyon oranı 1:1)</a:t>
                </a:r>
              </a:p>
              <a:p>
                <a:pPr algn="ct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𝑛</m:t>
                        </m:r>
                      </m:e>
                      <m:sub>
                        <m:r>
                          <a:rPr lang="tr-TR" b="0" i="1" smtClean="0">
                            <a:latin typeface="Cambria Math" panose="02040503050406030204" pitchFamily="18" charset="0"/>
                          </a:rPr>
                          <m:t>𝐻𝐶𝑙</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𝑛</m:t>
                        </m:r>
                      </m:e>
                      <m:sub>
                        <m:r>
                          <a:rPr lang="tr-TR" b="0" i="1" smtClean="0">
                            <a:latin typeface="Cambria Math" panose="02040503050406030204" pitchFamily="18" charset="0"/>
                          </a:rPr>
                          <m:t>𝑁𝑎𝑂𝐻</m:t>
                        </m:r>
                      </m:sub>
                    </m:sSub>
                  </m:oMath>
                </a14:m>
                <a:endParaRPr lang="tr-TR" dirty="0"/>
              </a:p>
              <a:p>
                <a:pPr algn="ctr">
                  <a:spcBef>
                    <a:spcPct val="50000"/>
                  </a:spcBef>
                  <a:defRPr/>
                </a:pP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b="0" i="1" smtClean="0">
                            <a:latin typeface="Cambria Math" panose="02040503050406030204" pitchFamily="18" charset="0"/>
                          </a:rPr>
                          <m:t>𝐻𝐶𝑙</m:t>
                        </m:r>
                      </m:sub>
                    </m:sSub>
                  </m:oMath>
                </a14:m>
                <a:r>
                  <a:rPr lang="tr-TR" dirty="0"/>
                  <a:t> x</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𝑉</m:t>
                        </m:r>
                      </m:e>
                      <m:sub>
                        <m:r>
                          <a:rPr lang="tr-TR" b="0" i="1" smtClean="0">
                            <a:latin typeface="Cambria Math" panose="02040503050406030204" pitchFamily="18" charset="0"/>
                          </a:rPr>
                          <m:t>𝐻𝐶𝑙</m:t>
                        </m:r>
                      </m:sub>
                    </m:sSub>
                  </m:oMath>
                </a14:m>
                <a:r>
                  <a:rPr lang="tr-TR" dirty="0"/>
                  <a:t> =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b="0" i="1" smtClean="0">
                            <a:latin typeface="Cambria Math" panose="02040503050406030204" pitchFamily="18" charset="0"/>
                          </a:rPr>
                          <m:t>𝑁𝑎𝑂𝐻</m:t>
                        </m:r>
                      </m:sub>
                    </m:sSub>
                  </m:oMath>
                </a14:m>
                <a:r>
                  <a:rPr lang="tr-TR" dirty="0"/>
                  <a:t> x</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𝑉</m:t>
                        </m:r>
                      </m:e>
                      <m:sub>
                        <m:r>
                          <a:rPr lang="tr-TR" b="0" i="1" smtClean="0">
                            <a:latin typeface="Cambria Math" panose="02040503050406030204" pitchFamily="18" charset="0"/>
                          </a:rPr>
                          <m:t>𝑁𝑎𝑂𝐻</m:t>
                        </m:r>
                      </m:sub>
                    </m:sSub>
                  </m:oMath>
                </a14:m>
                <a:endParaRPr lang="tr-TR" dirty="0"/>
              </a:p>
              <a:p>
                <a:pPr algn="ctr">
                  <a:spcBef>
                    <a:spcPct val="50000"/>
                  </a:spcBef>
                  <a:defRPr/>
                </a:pPr>
                <a:endParaRPr lang="tr-TR" sz="600" dirty="0"/>
              </a:p>
              <a:p>
                <a:pPr algn="ctr">
                  <a:lnSpc>
                    <a:spcPct val="114000"/>
                  </a:lnSpc>
                </a:pP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i="1">
                            <a:latin typeface="Cambria Math" panose="02040503050406030204" pitchFamily="18" charset="0"/>
                          </a:rPr>
                          <m:t>𝐻𝐶𝑙</m:t>
                        </m:r>
                      </m:sub>
                    </m:sSub>
                  </m:oMath>
                </a14:m>
                <a:r>
                  <a:rPr lang="tr-TR" dirty="0"/>
                  <a:t> x 25 = 0.1 x 12.5</a:t>
                </a:r>
              </a:p>
              <a:p>
                <a:pPr algn="ctr">
                  <a:lnSpc>
                    <a:spcPct val="114000"/>
                  </a:lnSpc>
                </a:pPr>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i="1">
                            <a:latin typeface="Cambria Math" panose="02040503050406030204" pitchFamily="18" charset="0"/>
                          </a:rPr>
                          <m:t>𝐻𝐶𝑙</m:t>
                        </m:r>
                      </m:sub>
                    </m:sSub>
                  </m:oMath>
                </a14:m>
                <a:r>
                  <a:rPr lang="tr-TR" dirty="0"/>
                  <a:t> = 0.05 M (seyreltilmiş numunenin derişimi)</a:t>
                </a:r>
              </a:p>
              <a:p>
                <a:pPr algn="ctr">
                  <a:lnSpc>
                    <a:spcPct val="114000"/>
                  </a:lnSpc>
                </a:pPr>
                <a:r>
                  <a:rPr lang="tr-TR" dirty="0"/>
                  <a:t>Seyreltme faktörü = 100 / 20 = 5</a:t>
                </a:r>
              </a:p>
              <a:p>
                <a:pPr algn="ctr">
                  <a:lnSpc>
                    <a:spcPct val="114000"/>
                  </a:lnSpc>
                </a:pPr>
                <a:r>
                  <a:rPr lang="tr-TR" dirty="0" err="1"/>
                  <a:t>M</a:t>
                </a:r>
                <a:r>
                  <a:rPr lang="tr-TR" baseline="-25000" dirty="0" err="1"/>
                  <a:t>numune</a:t>
                </a:r>
                <a:r>
                  <a:rPr lang="tr-TR" dirty="0"/>
                  <a:t> =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b="0" i="1" smtClean="0">
                            <a:latin typeface="Cambria Math" panose="02040503050406030204" pitchFamily="18" charset="0"/>
                          </a:rPr>
                          <m:t>𝐻𝐶𝑙</m:t>
                        </m:r>
                      </m:sub>
                    </m:sSub>
                  </m:oMath>
                </a14:m>
                <a:r>
                  <a:rPr lang="tr-TR" dirty="0"/>
                  <a:t> x SF</a:t>
                </a:r>
              </a:p>
              <a:p>
                <a:pPr algn="ctr">
                  <a:lnSpc>
                    <a:spcPct val="114000"/>
                  </a:lnSpc>
                </a:pPr>
                <a:r>
                  <a:rPr lang="tr-TR" dirty="0"/>
                  <a:t>M</a:t>
                </a:r>
                <a:r>
                  <a:rPr lang="tr-TR" baseline="-25000" dirty="0" err="1"/>
                  <a:t>numune</a:t>
                </a:r>
                <a:r>
                  <a:rPr lang="tr-TR" dirty="0"/>
                  <a:t> = </a:t>
                </a:r>
                <a14:m>
                  <m:oMath xmlns:m="http://schemas.openxmlformats.org/officeDocument/2006/math">
                    <m:r>
                      <a:rPr lang="tr-TR" b="0" i="1" smtClean="0">
                        <a:latin typeface="Cambria Math" panose="02040503050406030204" pitchFamily="18" charset="0"/>
                      </a:rPr>
                      <m:t>0</m:t>
                    </m:r>
                    <m:r>
                      <a:rPr lang="tr-TR" b="0" i="1" smtClean="0">
                        <a:latin typeface="Cambria Math" panose="02040503050406030204" pitchFamily="18" charset="0"/>
                      </a:rPr>
                      <m:t>.</m:t>
                    </m:r>
                    <m:r>
                      <a:rPr lang="tr-TR" b="0" i="1" smtClean="0">
                        <a:latin typeface="Cambria Math" panose="02040503050406030204" pitchFamily="18" charset="0"/>
                      </a:rPr>
                      <m:t>05</m:t>
                    </m:r>
                  </m:oMath>
                </a14:m>
                <a:r>
                  <a:rPr lang="tr-TR" dirty="0"/>
                  <a:t> x 5</a:t>
                </a:r>
              </a:p>
              <a:p>
                <a:pPr algn="ctr">
                  <a:lnSpc>
                    <a:spcPct val="114000"/>
                  </a:lnSpc>
                </a:pPr>
                <a:r>
                  <a:rPr lang="tr-TR" dirty="0"/>
                  <a:t>M</a:t>
                </a:r>
                <a:r>
                  <a:rPr lang="tr-TR" baseline="-25000" dirty="0" err="1"/>
                  <a:t>numune</a:t>
                </a:r>
                <a:r>
                  <a:rPr lang="tr-TR" dirty="0"/>
                  <a:t> = </a:t>
                </a:r>
                <a14:m>
                  <m:oMath xmlns:m="http://schemas.openxmlformats.org/officeDocument/2006/math">
                    <m:r>
                      <a:rPr lang="tr-TR" b="0" i="1" smtClean="0">
                        <a:latin typeface="Cambria Math" panose="02040503050406030204" pitchFamily="18" charset="0"/>
                      </a:rPr>
                      <m:t>0</m:t>
                    </m:r>
                    <m:r>
                      <a:rPr lang="tr-TR" b="0" i="1" smtClean="0">
                        <a:latin typeface="Cambria Math" panose="02040503050406030204" pitchFamily="18" charset="0"/>
                      </a:rPr>
                      <m:t>.</m:t>
                    </m:r>
                    <m:r>
                      <a:rPr lang="tr-TR" b="0" i="1" smtClean="0">
                        <a:latin typeface="Cambria Math" panose="02040503050406030204" pitchFamily="18" charset="0"/>
                      </a:rPr>
                      <m:t>25</m:t>
                    </m:r>
                    <m:r>
                      <a:rPr lang="tr-TR" b="0" i="1" smtClean="0">
                        <a:latin typeface="Cambria Math" panose="02040503050406030204" pitchFamily="18" charset="0"/>
                      </a:rPr>
                      <m:t> </m:t>
                    </m:r>
                    <m:r>
                      <a:rPr lang="tr-TR" b="0" i="1" smtClean="0">
                        <a:latin typeface="Cambria Math" panose="02040503050406030204" pitchFamily="18" charset="0"/>
                      </a:rPr>
                      <m:t>𝑀</m:t>
                    </m:r>
                  </m:oMath>
                </a14:m>
                <a:endParaRPr lang="tr-TR" dirty="0"/>
              </a:p>
              <a:p>
                <a:pPr algn="ctr"/>
                <a:endParaRPr lang="tr-TR" dirty="0"/>
              </a:p>
              <a:p>
                <a:pPr algn="ctr"/>
                <a:endParaRPr lang="tr-TR" dirty="0"/>
              </a:p>
              <a:p>
                <a:pPr algn="ctr"/>
                <a:endParaRPr lang="tr-TR" dirty="0"/>
              </a:p>
              <a:p>
                <a:r>
                  <a:rPr lang="tr-TR" dirty="0"/>
                  <a:t>Soru: Numune seyreltilmeden </a:t>
                </a:r>
                <a:r>
                  <a:rPr lang="tr-TR" dirty="0" err="1"/>
                  <a:t>titrasyon</a:t>
                </a:r>
                <a:r>
                  <a:rPr lang="tr-TR" dirty="0"/>
                  <a:t> yapılsaydı, kaç </a:t>
                </a:r>
                <a:r>
                  <a:rPr lang="tr-TR" dirty="0" err="1"/>
                  <a:t>mL</a:t>
                </a:r>
                <a:r>
                  <a:rPr lang="tr-TR" dirty="0"/>
                  <a:t> </a:t>
                </a:r>
                <a:r>
                  <a:rPr lang="tr-TR" dirty="0" err="1"/>
                  <a:t>NaOH</a:t>
                </a:r>
                <a:r>
                  <a:rPr lang="tr-TR" dirty="0"/>
                  <a:t> harcanırdı?</a:t>
                </a:r>
              </a:p>
              <a:p>
                <a:pPr algn="ctr"/>
                <a:endParaRPr lang="tr-TR" dirty="0"/>
              </a:p>
            </p:txBody>
          </p:sp>
        </mc:Choice>
        <mc:Fallback xmlns="">
          <p:sp>
            <p:nvSpPr>
              <p:cNvPr id="2" name="Dikdörtgen 1">
                <a:extLst>
                  <a:ext uri="{FF2B5EF4-FFF2-40B4-BE49-F238E27FC236}">
                    <a16:creationId xmlns:a16="http://schemas.microsoft.com/office/drawing/2014/main" id="{57E150C0-24F6-4502-9824-20BC67D8CA9C}"/>
                  </a:ext>
                </a:extLst>
              </p:cNvPr>
              <p:cNvSpPr>
                <a:spLocks noRot="1" noChangeAspect="1" noMove="1" noResize="1" noEditPoints="1" noAdjustHandles="1" noChangeArrowheads="1" noChangeShapeType="1" noTextEdit="1"/>
              </p:cNvSpPr>
              <p:nvPr/>
            </p:nvSpPr>
            <p:spPr>
              <a:xfrm>
                <a:off x="340964" y="1345228"/>
                <a:ext cx="10350849" cy="6142066"/>
              </a:xfrm>
              <a:prstGeom prst="rect">
                <a:avLst/>
              </a:prstGeom>
              <a:blipFill>
                <a:blip r:embed="rId2"/>
                <a:stretch>
                  <a:fillRect l="-530" t="-596"/>
                </a:stretch>
              </a:blipFill>
            </p:spPr>
            <p:txBody>
              <a:bodyPr/>
              <a:lstStyle/>
              <a:p>
                <a:r>
                  <a:rPr lang="en-US">
                    <a:noFill/>
                  </a:rPr>
                  <a:t> </a:t>
                </a:r>
              </a:p>
            </p:txBody>
          </p:sp>
        </mc:Fallback>
      </mc:AlternateContent>
      <p:sp>
        <p:nvSpPr>
          <p:cNvPr id="4" name="Sol Ayraç 3">
            <a:extLst>
              <a:ext uri="{FF2B5EF4-FFF2-40B4-BE49-F238E27FC236}">
                <a16:creationId xmlns:a16="http://schemas.microsoft.com/office/drawing/2014/main" xmlns="" id="{37B9215B-34BA-46C8-AF17-1C141FD56879}"/>
              </a:ext>
            </a:extLst>
          </p:cNvPr>
          <p:cNvSpPr/>
          <p:nvPr/>
        </p:nvSpPr>
        <p:spPr>
          <a:xfrm rot="5400000">
            <a:off x="4463955" y="3090825"/>
            <a:ext cx="251366" cy="11989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Sol Ayraç 4">
            <a:extLst>
              <a:ext uri="{FF2B5EF4-FFF2-40B4-BE49-F238E27FC236}">
                <a16:creationId xmlns:a16="http://schemas.microsoft.com/office/drawing/2014/main" xmlns="" id="{F16524A2-7A52-460C-B8C1-2AAFBB795D29}"/>
              </a:ext>
            </a:extLst>
          </p:cNvPr>
          <p:cNvSpPr/>
          <p:nvPr/>
        </p:nvSpPr>
        <p:spPr>
          <a:xfrm rot="5400000">
            <a:off x="6096382" y="2984619"/>
            <a:ext cx="251365" cy="14113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36251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404" y="1446356"/>
            <a:ext cx="9942845" cy="6440930"/>
          </a:xfrm>
          <a:prstGeom prst="rect">
            <a:avLst/>
          </a:prstGeom>
        </p:spPr>
        <p:txBody>
          <a:bodyPr wrap="square">
            <a:spAutoFit/>
          </a:bodyPr>
          <a:lstStyle/>
          <a:p>
            <a:pPr algn="just" eaLnBrk="1" hangingPunct="1">
              <a:lnSpc>
                <a:spcPct val="200000"/>
              </a:lnSpc>
              <a:defRPr/>
            </a:pPr>
            <a:r>
              <a:rPr lang="tr-TR" sz="1984" b="1" dirty="0"/>
              <a:t>Standart Çözelti:</a:t>
            </a:r>
          </a:p>
          <a:p>
            <a:pPr>
              <a:lnSpc>
                <a:spcPct val="200000"/>
              </a:lnSpc>
            </a:pPr>
            <a:r>
              <a:rPr lang="tr-TR" dirty="0"/>
              <a:t>Standart çözeltiler, tayin edeceğimiz madde ile kantitatif reaksiyona girebilen </a:t>
            </a:r>
            <a:r>
              <a:rPr lang="tr-TR" dirty="0" err="1"/>
              <a:t>molaritesi</a:t>
            </a:r>
            <a:r>
              <a:rPr lang="tr-TR" dirty="0"/>
              <a:t> kesin olarak belli olan çözeltilerdir. Örneğin bir baz çözeltisinin derişimi tayin edilecekse, standart çözelti olarak bir asit çözeltisi kullanılabilir. Standart çözelti gerekli reaktif miktarı hassas olarak tartılmak suretiyle hazırlanabilir. Standart çözeltinin kesin derişimi, bu maddeyle reaksiyona giren ve hassas olarak tartılabilen bir madde ile (</a:t>
            </a:r>
            <a:r>
              <a:rPr lang="tr-TR" dirty="0" err="1"/>
              <a:t>primer</a:t>
            </a:r>
            <a:r>
              <a:rPr lang="tr-TR" dirty="0"/>
              <a:t> standart madde) çözeltinin reaksiyonu sonucu hesaplanır.</a:t>
            </a:r>
          </a:p>
          <a:p>
            <a:pPr algn="just" eaLnBrk="1" hangingPunct="1">
              <a:lnSpc>
                <a:spcPct val="200000"/>
              </a:lnSpc>
              <a:defRPr/>
            </a:pPr>
            <a:endParaRPr lang="tr-TR" sz="1984" b="1" dirty="0"/>
          </a:p>
          <a:p>
            <a:pPr algn="just" eaLnBrk="1" hangingPunct="1">
              <a:lnSpc>
                <a:spcPct val="200000"/>
              </a:lnSpc>
              <a:defRPr/>
            </a:pPr>
            <a:r>
              <a:rPr lang="tr-TR" sz="1984" b="1" dirty="0" err="1"/>
              <a:t>Primer</a:t>
            </a:r>
            <a:r>
              <a:rPr lang="tr-TR" sz="1984" b="1" dirty="0"/>
              <a:t> Standart Madde:</a:t>
            </a:r>
          </a:p>
          <a:p>
            <a:pPr algn="just" eaLnBrk="1" hangingPunct="1">
              <a:lnSpc>
                <a:spcPct val="200000"/>
              </a:lnSpc>
              <a:defRPr/>
            </a:pPr>
            <a:r>
              <a:rPr lang="tr-TR" sz="1984" dirty="0"/>
              <a:t>Çözeltisini ayarlayacağımız reaktif ile kantitatif reaksiyon veren ve laboratuvar şartlarında hassas olarak tartılabilen katı maddelerdir</a:t>
            </a:r>
            <a:r>
              <a:rPr lang="tr-TR" sz="1984" dirty="0">
                <a:latin typeface="TTE25EB4C8t00"/>
              </a:rPr>
              <a:t>.</a:t>
            </a:r>
          </a:p>
          <a:p>
            <a:pPr algn="just" eaLnBrk="1" hangingPunct="1">
              <a:lnSpc>
                <a:spcPct val="200000"/>
              </a:lnSpc>
              <a:defRPr/>
            </a:pPr>
            <a:endParaRPr lang="tr-TR" sz="1984" dirty="0">
              <a:latin typeface="TTE25EB4C8t00"/>
            </a:endParaRPr>
          </a:p>
        </p:txBody>
      </p:sp>
    </p:spTree>
    <p:extLst>
      <p:ext uri="{BB962C8B-B14F-4D97-AF65-F5344CB8AC3E}">
        <p14:creationId xmlns:p14="http://schemas.microsoft.com/office/powerpoint/2010/main" val="231117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933" y="1719899"/>
            <a:ext cx="9048862" cy="5101397"/>
          </a:xfrm>
          <a:prstGeom prst="rect">
            <a:avLst/>
          </a:prstGeom>
        </p:spPr>
        <p:txBody>
          <a:bodyPr>
            <a:spAutoFit/>
          </a:bodyPr>
          <a:lstStyle/>
          <a:p>
            <a:pPr eaLnBrk="1" hangingPunct="1">
              <a:defRPr/>
            </a:pPr>
            <a:r>
              <a:rPr lang="tr-TR" sz="1984" b="1" dirty="0" err="1"/>
              <a:t>Primer</a:t>
            </a:r>
            <a:r>
              <a:rPr lang="tr-TR" sz="1984" b="1" dirty="0"/>
              <a:t> Standart Maddenin Özellikleri:</a:t>
            </a:r>
          </a:p>
          <a:p>
            <a:r>
              <a:rPr lang="tr-TR" dirty="0"/>
              <a:t>1)Saf olmalı veya saflık derecesi kesinlikle bilinmeli</a:t>
            </a:r>
          </a:p>
          <a:p>
            <a:r>
              <a:rPr lang="tr-TR" dirty="0"/>
              <a:t>2)Laboratuvar şartlarında kararlı olmalı. Yani kolayca yükseltgenmemeli, CO</a:t>
            </a:r>
            <a:r>
              <a:rPr lang="tr-TR" baseline="-25000" dirty="0"/>
              <a:t>2 </a:t>
            </a:r>
            <a:r>
              <a:rPr lang="tr-TR" dirty="0"/>
              <a:t>ile reaksiyon vermemeli ve nem çekmemeli.</a:t>
            </a:r>
          </a:p>
          <a:p>
            <a:r>
              <a:rPr lang="tr-TR" dirty="0"/>
              <a:t>3)Mümkünse billur suyu olmamalı, madde nem çekici ise kurutulup tartılması zor olabilir, kurutma esnasında billur suyunu da kaybedebilir.</a:t>
            </a:r>
          </a:p>
          <a:p>
            <a:r>
              <a:rPr lang="tr-TR" dirty="0"/>
              <a:t>4)Kurutma sıcaklığında </a:t>
            </a:r>
            <a:r>
              <a:rPr lang="tr-TR" dirty="0" err="1"/>
              <a:t>bozunmamalı</a:t>
            </a:r>
            <a:r>
              <a:rPr lang="tr-TR" dirty="0"/>
              <a:t>, kolayca sabit tartıma getirilebilmeli.</a:t>
            </a:r>
          </a:p>
          <a:p>
            <a:r>
              <a:rPr lang="tr-TR" dirty="0"/>
              <a:t>5)Eşdeğer tartısı büyük olmalı, tartımdan gelen hatalar eşdeğer tartımın büyük olması durumunda daha az bağıl hataya dönüşür.</a:t>
            </a:r>
          </a:p>
          <a:p>
            <a:r>
              <a:rPr lang="tr-TR" dirty="0"/>
              <a:t>6)Ayarlanacak çözelti ile uygun reaksiyon vermeli.</a:t>
            </a:r>
          </a:p>
          <a:p>
            <a:r>
              <a:rPr lang="tr-TR" dirty="0"/>
              <a:t>7)Kolay bulunur ve ucuz olmalı.</a:t>
            </a:r>
          </a:p>
          <a:p>
            <a:pPr eaLnBrk="1" hangingPunct="1">
              <a:defRPr/>
            </a:pPr>
            <a:endParaRPr lang="tr-TR" sz="1984" dirty="0"/>
          </a:p>
          <a:p>
            <a:pPr eaLnBrk="1" hangingPunct="1">
              <a:defRPr/>
            </a:pPr>
            <a:r>
              <a:rPr lang="tr-TR" sz="1984" b="1" dirty="0"/>
              <a:t>Asit ayarlamasında kullanılan </a:t>
            </a:r>
            <a:r>
              <a:rPr lang="tr-TR" sz="1984" b="1" dirty="0" err="1"/>
              <a:t>primer</a:t>
            </a:r>
            <a:r>
              <a:rPr lang="tr-TR" sz="1984" b="1" dirty="0"/>
              <a:t> standart maddeler</a:t>
            </a:r>
          </a:p>
          <a:p>
            <a:pPr eaLnBrk="1" hangingPunct="1">
              <a:defRPr/>
            </a:pPr>
            <a:r>
              <a:rPr lang="tr-TR" sz="1984" dirty="0"/>
              <a:t>KHCO</a:t>
            </a:r>
            <a:r>
              <a:rPr lang="tr-TR" sz="1984" baseline="-25000" dirty="0"/>
              <a:t>3</a:t>
            </a:r>
            <a:r>
              <a:rPr lang="tr-TR" sz="1984" dirty="0"/>
              <a:t>, </a:t>
            </a:r>
            <a:r>
              <a:rPr lang="tr-TR" sz="1984" dirty="0" smtClean="0"/>
              <a:t>TlCO</a:t>
            </a:r>
            <a:r>
              <a:rPr lang="tr-TR" sz="1984" baseline="-25000" dirty="0" smtClean="0"/>
              <a:t>3</a:t>
            </a:r>
            <a:r>
              <a:rPr lang="tr-TR" sz="1984" dirty="0" smtClean="0"/>
              <a:t>, </a:t>
            </a:r>
            <a:r>
              <a:rPr lang="tr-TR" sz="1984" dirty="0"/>
              <a:t>Na</a:t>
            </a:r>
            <a:r>
              <a:rPr lang="tr-TR" sz="1984" baseline="-25000" dirty="0"/>
              <a:t>2</a:t>
            </a:r>
            <a:r>
              <a:rPr lang="tr-TR" sz="1984" dirty="0"/>
              <a:t>CO</a:t>
            </a:r>
            <a:r>
              <a:rPr lang="tr-TR" sz="1984" baseline="-25000" dirty="0"/>
              <a:t>3</a:t>
            </a:r>
          </a:p>
          <a:p>
            <a:pPr eaLnBrk="1" hangingPunct="1">
              <a:defRPr/>
            </a:pPr>
            <a:endParaRPr lang="tr-TR" sz="1984" baseline="-25000" dirty="0"/>
          </a:p>
          <a:p>
            <a:pPr eaLnBrk="1" hangingPunct="1">
              <a:defRPr/>
            </a:pPr>
            <a:r>
              <a:rPr lang="tr-TR" sz="1984" b="1" dirty="0"/>
              <a:t>Baz ayarlamasında kullanılan </a:t>
            </a:r>
            <a:r>
              <a:rPr lang="tr-TR" sz="1984" b="1" dirty="0" err="1"/>
              <a:t>primer</a:t>
            </a:r>
            <a:r>
              <a:rPr lang="tr-TR" sz="1984" b="1" dirty="0"/>
              <a:t> standart maddeler</a:t>
            </a:r>
          </a:p>
          <a:p>
            <a:pPr eaLnBrk="1" hangingPunct="1">
              <a:defRPr/>
            </a:pPr>
            <a:endParaRPr lang="tr-TR" sz="1984" baseline="-25000" dirty="0"/>
          </a:p>
          <a:p>
            <a:pPr eaLnBrk="1" hangingPunct="1">
              <a:defRPr/>
            </a:pPr>
            <a:r>
              <a:rPr lang="tr-TR" sz="1984" dirty="0"/>
              <a:t>KHC</a:t>
            </a:r>
            <a:r>
              <a:rPr lang="tr-TR" sz="1984" baseline="-25000" dirty="0"/>
              <a:t>8</a:t>
            </a:r>
            <a:r>
              <a:rPr lang="tr-TR" sz="1984" dirty="0"/>
              <a:t>H</a:t>
            </a:r>
            <a:r>
              <a:rPr lang="tr-TR" sz="1984" baseline="-25000" dirty="0"/>
              <a:t>4</a:t>
            </a:r>
            <a:r>
              <a:rPr lang="tr-TR" sz="1984" dirty="0"/>
              <a:t>O</a:t>
            </a:r>
            <a:r>
              <a:rPr lang="tr-TR" sz="1984" baseline="-25000" dirty="0"/>
              <a:t>4</a:t>
            </a:r>
            <a:r>
              <a:rPr lang="tr-TR" sz="1984" dirty="0"/>
              <a:t>, H</a:t>
            </a:r>
            <a:r>
              <a:rPr lang="tr-TR" sz="1984" baseline="-25000" dirty="0"/>
              <a:t>2</a:t>
            </a:r>
            <a:r>
              <a:rPr lang="tr-TR" sz="1984" dirty="0"/>
              <a:t>C</a:t>
            </a:r>
            <a:r>
              <a:rPr lang="tr-TR" sz="1984" baseline="-25000" dirty="0"/>
              <a:t>2</a:t>
            </a:r>
            <a:r>
              <a:rPr lang="tr-TR" sz="1984" dirty="0"/>
              <a:t>O</a:t>
            </a:r>
            <a:r>
              <a:rPr lang="tr-TR" sz="1984" baseline="-25000" dirty="0"/>
              <a:t>4</a:t>
            </a:r>
            <a:r>
              <a:rPr lang="tr-TR" sz="1984" dirty="0"/>
              <a:t>.2H</a:t>
            </a:r>
            <a:r>
              <a:rPr lang="tr-TR" sz="1984" baseline="-25000" dirty="0"/>
              <a:t>2</a:t>
            </a:r>
            <a:r>
              <a:rPr lang="tr-TR" sz="1984" dirty="0"/>
              <a:t>O, HC</a:t>
            </a:r>
            <a:r>
              <a:rPr lang="tr-TR" sz="1984" baseline="-25000" dirty="0"/>
              <a:t>7</a:t>
            </a:r>
            <a:r>
              <a:rPr lang="tr-TR" sz="1984" dirty="0"/>
              <a:t>H</a:t>
            </a:r>
            <a:r>
              <a:rPr lang="tr-TR" sz="1984" baseline="-25000" dirty="0"/>
              <a:t>5</a:t>
            </a:r>
            <a:r>
              <a:rPr lang="tr-TR" sz="1984" dirty="0"/>
              <a:t>O</a:t>
            </a:r>
            <a:r>
              <a:rPr lang="tr-TR" sz="1984" baseline="-25000" dirty="0"/>
              <a:t>2 </a:t>
            </a:r>
            <a:r>
              <a:rPr lang="tr-TR" sz="1984" dirty="0"/>
              <a:t>…..</a:t>
            </a:r>
            <a:endParaRPr lang="tr-TR" sz="1984" baseline="-25000" dirty="0"/>
          </a:p>
        </p:txBody>
      </p:sp>
    </p:spTree>
    <p:extLst>
      <p:ext uri="{BB962C8B-B14F-4D97-AF65-F5344CB8AC3E}">
        <p14:creationId xmlns:p14="http://schemas.microsoft.com/office/powerpoint/2010/main" val="3584579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4" id="{64DBD848-1D7F-4F91-9E18-118574148C75}" vid="{B6435B35-8D22-4FFA-8ABF-A25BBC5C72A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analitik kimya sunum şablonu</Template>
  <TotalTime>656</TotalTime>
  <Words>1332</Words>
  <Application>Microsoft Office PowerPoint</Application>
  <PresentationFormat>Özel</PresentationFormat>
  <Paragraphs>155</Paragraphs>
  <Slides>21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Arial</vt:lpstr>
      <vt:lpstr>Calibri</vt:lpstr>
      <vt:lpstr>Calibri Light</vt:lpstr>
      <vt:lpstr>Cambria Math</vt:lpstr>
      <vt:lpstr>Times New Roman</vt:lpstr>
      <vt:lpstr>TTE25EB4C8t00</vt:lpstr>
      <vt:lpstr>Verdana</vt:lpstr>
      <vt:lpstr>Office Teması</vt:lpstr>
      <vt:lpstr>ANALİTİK KİMYA UYGULAMA II GİRİŞ</vt:lpstr>
      <vt:lpstr>ANALİTİK KİMYA UYGULAMA II GİRİŞ</vt:lpstr>
      <vt:lpstr>Volumetrik Analiz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Ceren Ertekin</dc:creator>
  <cp:lastModifiedBy>Burçin</cp:lastModifiedBy>
  <cp:revision>63</cp:revision>
  <dcterms:created xsi:type="dcterms:W3CDTF">2017-06-28T08:52:39Z</dcterms:created>
  <dcterms:modified xsi:type="dcterms:W3CDTF">2020-04-27T18:47:33Z</dcterms:modified>
</cp:coreProperties>
</file>