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1"/>
  </p:notesMasterIdLst>
  <p:sldIdLst>
    <p:sldId id="373" r:id="rId3"/>
    <p:sldId id="503" r:id="rId4"/>
    <p:sldId id="504" r:id="rId5"/>
    <p:sldId id="505" r:id="rId6"/>
    <p:sldId id="374" r:id="rId7"/>
    <p:sldId id="377" r:id="rId8"/>
    <p:sldId id="501" r:id="rId9"/>
    <p:sldId id="50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30.03.2018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D476-B85B-4664-9088-F152A9E45621}" type="datetime1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C7D8-3638-47AF-925C-100761D6083D}" type="datetime1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6B2E-CC6C-4AF8-9E93-E291E58CCD10}" type="datetime1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5D3B-3C2F-4303-A5AB-F42B5600D288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07877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4A12-2DFF-4495-BF9E-96C2EAD97FD5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00779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DA0F5-0D80-49FF-9F98-E995C5D0C9EA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5838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10AB-7B49-494A-967C-AFE71A1334E0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36220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8798-1981-4AB7-BB24-735FAC35D46C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868061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DFBA-7572-4AEE-9CDB-EE9344E99525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6003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5CD4-F176-47B5-927C-933489F8EFA2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5611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9EAB-056C-4986-A00A-9F961DA0DA80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2332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61EA-18B1-4966-9CBD-E84938DFE9AF}" type="datetime1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1944-FCC3-488A-A23A-6BB8A56C8D60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634257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ECB90-020E-418A-BC44-DB8C0DC6D57B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57803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1F64-9C65-413C-8175-096718A86A90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83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BA6A-7261-4709-AA7D-6ABF7623E8D3}" type="datetime1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B9BA8-5A50-446E-BBF3-305DEBDF3DFD}" type="datetime1">
              <a:rPr lang="tr-TR" smtClean="0"/>
              <a:t>30.03.2018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C188-894F-46B3-A99F-98887763CBC8}" type="datetime1">
              <a:rPr lang="tr-TR" smtClean="0"/>
              <a:t>30.03.2018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E840-3D57-4520-ACCA-CA8783AF7F1E}" type="datetime1">
              <a:rPr lang="tr-TR" smtClean="0"/>
              <a:t>30.03.2018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5C10-A398-4A70-993F-8EC72C86D543}" type="datetime1">
              <a:rPr lang="tr-TR" smtClean="0"/>
              <a:t>30.03.2018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5583-2011-406F-8004-D547FF59D03F}" type="datetime1">
              <a:rPr lang="tr-TR" smtClean="0"/>
              <a:t>30.03.2018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83C4-9907-42DB-ACC5-BA0B785C602C}" type="datetime1">
              <a:rPr lang="tr-TR" smtClean="0"/>
              <a:t>30.03.2018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7C531-1248-448F-8AB0-250DAFEC04B1}" type="datetime1">
              <a:rPr lang="tr-TR" smtClean="0"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5A50A0-AF5B-40EB-AE18-499647E6D369}" type="datetime1">
              <a:rPr lang="tr-TR" smtClean="0">
                <a:solidFill>
                  <a:srgbClr val="04617B"/>
                </a:solidFill>
              </a:rPr>
              <a:t>30.03.2018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741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88642" y="3618963"/>
            <a:ext cx="100712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dirty="0" err="1" smtClean="0">
                <a:solidFill>
                  <a:prstClr val="black"/>
                </a:solidFill>
                <a:latin typeface="Vladimir Script" panose="03050402040407070305" pitchFamily="66" charset="0"/>
                <a:ea typeface="+mj-ea"/>
                <a:cs typeface="+mj-cs"/>
              </a:rPr>
              <a:t>Ikinci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  <a:ea typeface="+mj-ea"/>
                <a:cs typeface="+mj-cs"/>
              </a:rPr>
              <a:t> Hafta: </a:t>
            </a:r>
          </a:p>
          <a:p>
            <a:pPr algn="ctr"/>
            <a:r>
              <a:rPr lang="tr-TR" sz="6000" dirty="0" err="1" smtClean="0">
                <a:solidFill>
                  <a:prstClr val="black"/>
                </a:solidFill>
                <a:latin typeface="Vladimir Script" panose="03050402040407070305" pitchFamily="66" charset="0"/>
                <a:ea typeface="+mj-ea"/>
                <a:cs typeface="+mj-cs"/>
              </a:rPr>
              <a:t>Yaşamboyu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  <a:ea typeface="+mj-ea"/>
                <a:cs typeface="+mj-cs"/>
              </a:rPr>
              <a:t> ve </a:t>
            </a:r>
            <a:r>
              <a:rPr lang="tr-TR" sz="6000" dirty="0" err="1" smtClean="0">
                <a:solidFill>
                  <a:prstClr val="black"/>
                </a:solidFill>
                <a:latin typeface="Vladimir Script" panose="03050402040407070305" pitchFamily="66" charset="0"/>
                <a:ea typeface="+mj-ea"/>
                <a:cs typeface="+mj-cs"/>
              </a:rPr>
              <a:t>yaşamgenişliğinde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  <a:ea typeface="+mj-ea"/>
                <a:cs typeface="+mj-cs"/>
              </a:rPr>
              <a:t> öğrenme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007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36372" y="274638"/>
            <a:ext cx="9916732" cy="157992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Gelecekteki üstünlüğün en önemli kaynağı(!)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38648" y="3103808"/>
            <a:ext cx="8472152" cy="2915992"/>
          </a:xfrm>
        </p:spPr>
        <p:txBody>
          <a:bodyPr/>
          <a:lstStyle/>
          <a:p>
            <a:r>
              <a:rPr lang="tr-TR" dirty="0" smtClean="0"/>
              <a:t>Bireysel,</a:t>
            </a:r>
          </a:p>
          <a:p>
            <a:r>
              <a:rPr lang="tr-TR" dirty="0" smtClean="0"/>
              <a:t>Ekonomik,</a:t>
            </a:r>
          </a:p>
          <a:p>
            <a:r>
              <a:rPr lang="tr-TR" dirty="0" smtClean="0"/>
              <a:t>Sosyal değişmelere uyum sağlama</a:t>
            </a:r>
            <a:endParaRPr lang="tr-TR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50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36372" y="274638"/>
            <a:ext cx="9916732" cy="130191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Avrupa </a:t>
            </a:r>
            <a:r>
              <a:rPr lang="tr-TR" dirty="0" err="1" smtClean="0"/>
              <a:t>Yaşamboyu</a:t>
            </a:r>
            <a:r>
              <a:rPr lang="tr-TR" dirty="0" smtClean="0"/>
              <a:t> Öğrenme Yeterlikleri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38648" y="2207172"/>
            <a:ext cx="8472152" cy="3812628"/>
          </a:xfrm>
        </p:spPr>
        <p:txBody>
          <a:bodyPr/>
          <a:lstStyle/>
          <a:p>
            <a:r>
              <a:rPr lang="tr-TR" dirty="0" smtClean="0"/>
              <a:t>Ana dilde iletişim,</a:t>
            </a:r>
            <a:endParaRPr lang="tr-TR" dirty="0" smtClean="0"/>
          </a:p>
          <a:p>
            <a:r>
              <a:rPr lang="tr-TR" dirty="0" smtClean="0"/>
              <a:t>Yabancı dillerde iletişim,</a:t>
            </a:r>
          </a:p>
          <a:p>
            <a:r>
              <a:rPr lang="tr-TR" dirty="0" smtClean="0"/>
              <a:t>Sayısal (dijital) yeterlik,</a:t>
            </a:r>
          </a:p>
          <a:p>
            <a:r>
              <a:rPr lang="tr-TR" dirty="0" smtClean="0"/>
              <a:t>Öğrenmeyi öğrenme,</a:t>
            </a:r>
          </a:p>
          <a:p>
            <a:r>
              <a:rPr lang="tr-TR" dirty="0" smtClean="0"/>
              <a:t>Sosyal ve yurttaşlık yeterlikleri,</a:t>
            </a:r>
          </a:p>
          <a:p>
            <a:r>
              <a:rPr lang="tr-TR" dirty="0" err="1" smtClean="0"/>
              <a:t>İnsiyatif</a:t>
            </a:r>
            <a:r>
              <a:rPr lang="tr-TR" dirty="0" smtClean="0"/>
              <a:t> ve girişimcilik duygusu,</a:t>
            </a:r>
          </a:p>
          <a:p>
            <a:r>
              <a:rPr lang="tr-TR" dirty="0" smtClean="0"/>
              <a:t>Kültürel farkındalık ve kültürel anlatım</a:t>
            </a:r>
            <a:endParaRPr lang="tr-TR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21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36372" y="274638"/>
            <a:ext cx="9916732" cy="157992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Öğrenme: İçteki hazine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38648" y="3103808"/>
            <a:ext cx="8472152" cy="2915992"/>
          </a:xfrm>
        </p:spPr>
        <p:txBody>
          <a:bodyPr/>
          <a:lstStyle/>
          <a:p>
            <a:r>
              <a:rPr lang="tr-TR" dirty="0" smtClean="0"/>
              <a:t>Adam olmak, </a:t>
            </a:r>
            <a:endParaRPr lang="tr-TR" dirty="0" smtClean="0"/>
          </a:p>
          <a:p>
            <a:r>
              <a:rPr lang="tr-TR" dirty="0" smtClean="0"/>
              <a:t>Olmayı öğrenmek: Bilmeyi, yapmayı, birlikte yaşamayı öğrenme</a:t>
            </a:r>
            <a:endParaRPr lang="tr-TR" dirty="0" smtClean="0"/>
          </a:p>
          <a:p>
            <a:r>
              <a:rPr lang="tr-TR" dirty="0" smtClean="0"/>
              <a:t>İnsanlaşma,</a:t>
            </a:r>
          </a:p>
          <a:p>
            <a:r>
              <a:rPr lang="tr-TR" dirty="0" smtClean="0"/>
              <a:t>Özgürleşme.</a:t>
            </a:r>
            <a:endParaRPr lang="tr-TR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10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36372" y="274638"/>
            <a:ext cx="9916732" cy="157992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Öğrenme bağlamları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38648" y="3103808"/>
            <a:ext cx="8472152" cy="2915992"/>
          </a:xfrm>
        </p:spPr>
        <p:txBody>
          <a:bodyPr/>
          <a:lstStyle/>
          <a:p>
            <a:r>
              <a:rPr lang="tr-TR" dirty="0" err="1" smtClean="0"/>
              <a:t>Formal</a:t>
            </a:r>
            <a:r>
              <a:rPr lang="tr-TR" dirty="0" smtClean="0"/>
              <a:t> öğrenme</a:t>
            </a:r>
          </a:p>
          <a:p>
            <a:r>
              <a:rPr lang="tr-TR" dirty="0" err="1" smtClean="0"/>
              <a:t>Non-formal</a:t>
            </a:r>
            <a:r>
              <a:rPr lang="tr-TR" dirty="0" smtClean="0"/>
              <a:t> öğrenme</a:t>
            </a:r>
          </a:p>
          <a:p>
            <a:r>
              <a:rPr lang="tr-TR" dirty="0" err="1" smtClean="0"/>
              <a:t>İnformal</a:t>
            </a:r>
            <a:r>
              <a:rPr lang="tr-TR" dirty="0" smtClean="0"/>
              <a:t> öğrenme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50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Olgu: Eğitim belli yaşlarla sınırlı değildir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Süreklilik</a:t>
            </a:r>
          </a:p>
          <a:p>
            <a:r>
              <a:rPr lang="tr-TR" dirty="0" smtClean="0"/>
              <a:t>Yaşamla eşzamanlılık</a:t>
            </a:r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Olgu: Eğitim okullarla sınırlı değildir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Çeşitlilik</a:t>
            </a:r>
          </a:p>
          <a:p>
            <a:r>
              <a:rPr lang="tr-TR" dirty="0" smtClean="0"/>
              <a:t>Bütünlük</a:t>
            </a:r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31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39403" y="274638"/>
            <a:ext cx="9968248" cy="2352652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Yaşamboyu</a:t>
            </a:r>
            <a:r>
              <a:rPr lang="tr-TR" dirty="0" smtClean="0"/>
              <a:t> (ve yaşam genişliğinde) öğrenme, </a:t>
            </a:r>
            <a:r>
              <a:rPr lang="tr-TR" dirty="0" err="1" smtClean="0"/>
              <a:t>formal</a:t>
            </a:r>
            <a:r>
              <a:rPr lang="tr-TR" dirty="0" smtClean="0"/>
              <a:t> </a:t>
            </a:r>
            <a:r>
              <a:rPr lang="tr-TR" dirty="0" err="1" smtClean="0"/>
              <a:t>non-formal</a:t>
            </a:r>
            <a:r>
              <a:rPr lang="tr-TR" dirty="0" smtClean="0"/>
              <a:t> ve </a:t>
            </a:r>
            <a:r>
              <a:rPr lang="tr-TR" dirty="0" err="1" smtClean="0"/>
              <a:t>informal</a:t>
            </a:r>
            <a:r>
              <a:rPr lang="tr-TR" dirty="0" smtClean="0"/>
              <a:t> öğrenme bağlamlarının birbirleriyle ve yaşamla bütünleştirilmesidir</a:t>
            </a:r>
            <a:endParaRPr lang="tr-T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438400" y="3643314"/>
            <a:ext cx="7772400" cy="2376486"/>
          </a:xfrm>
        </p:spPr>
        <p:txBody>
          <a:bodyPr/>
          <a:lstStyle/>
          <a:p>
            <a:r>
              <a:rPr lang="tr-TR" i="1" dirty="0" err="1" smtClean="0">
                <a:solidFill>
                  <a:srgbClr val="0070C0"/>
                </a:solidFill>
              </a:rPr>
              <a:t>Yaşamboyu</a:t>
            </a:r>
            <a:r>
              <a:rPr lang="tr-TR" i="1" dirty="0" smtClean="0">
                <a:solidFill>
                  <a:srgbClr val="0070C0"/>
                </a:solidFill>
              </a:rPr>
              <a:t> öğrenme, beşikten mezara kadar öğrenme değildir!</a:t>
            </a:r>
          </a:p>
          <a:p>
            <a:r>
              <a:rPr lang="tr-TR" altLang="tr-TR" i="1" dirty="0" err="1">
                <a:solidFill>
                  <a:srgbClr val="0070C0"/>
                </a:solidFill>
              </a:rPr>
              <a:t>Nonformal</a:t>
            </a:r>
            <a:r>
              <a:rPr lang="tr-TR" altLang="tr-TR" i="1" dirty="0">
                <a:solidFill>
                  <a:srgbClr val="0070C0"/>
                </a:solidFill>
              </a:rPr>
              <a:t> ve </a:t>
            </a:r>
            <a:r>
              <a:rPr lang="tr-TR" altLang="tr-TR" i="1" dirty="0" err="1">
                <a:solidFill>
                  <a:srgbClr val="0070C0"/>
                </a:solidFill>
              </a:rPr>
              <a:t>informal</a:t>
            </a:r>
            <a:r>
              <a:rPr lang="tr-TR" altLang="tr-TR" i="1" dirty="0">
                <a:solidFill>
                  <a:srgbClr val="0070C0"/>
                </a:solidFill>
              </a:rPr>
              <a:t> öğrenmelerin de şöhret kazanması öğrenme kurumu olarak okulun şöhretini gölgelemiştir.</a:t>
            </a:r>
            <a:endParaRPr lang="tr-TR" i="1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64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177</Words>
  <Application>Microsoft Office PowerPoint</Application>
  <PresentationFormat>Geniş ekran</PresentationFormat>
  <Paragraphs>46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Franklin Gothic Book</vt:lpstr>
      <vt:lpstr>Perpetua</vt:lpstr>
      <vt:lpstr>Vladimir Script</vt:lpstr>
      <vt:lpstr>Wingdings 2</vt:lpstr>
      <vt:lpstr>Office Teması</vt:lpstr>
      <vt:lpstr>Hisse Senedi</vt:lpstr>
      <vt:lpstr>PowerPoint Sunusu</vt:lpstr>
      <vt:lpstr>  Gelecekteki üstünlüğün en önemli kaynağı(!)</vt:lpstr>
      <vt:lpstr>  Avrupa Yaşamboyu Öğrenme Yeterlikleri</vt:lpstr>
      <vt:lpstr>  Öğrenme: İçteki hazine</vt:lpstr>
      <vt:lpstr>  Öğrenme bağlamları</vt:lpstr>
      <vt:lpstr>Olgu: Eğitim belli yaşlarla sınırlı değildir</vt:lpstr>
      <vt:lpstr>Olgu: Eğitim okullarla sınırlı değildir</vt:lpstr>
      <vt:lpstr>Yaşamboyu (ve yaşam genişliğinde) öğrenme, formal non-formal ve informal öğrenme bağlamlarının birbirleriyle ve yaşamla bütünleştirilmesidir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</cp:lastModifiedBy>
  <cp:revision>135</cp:revision>
  <dcterms:created xsi:type="dcterms:W3CDTF">2016-02-29T19:43:42Z</dcterms:created>
  <dcterms:modified xsi:type="dcterms:W3CDTF">2018-03-30T12:17:37Z</dcterms:modified>
  <cp:contentStatus/>
</cp:coreProperties>
</file>