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1"/>
  </p:notesMasterIdLst>
  <p:sldIdLst>
    <p:sldId id="373" r:id="rId3"/>
    <p:sldId id="503" r:id="rId4"/>
    <p:sldId id="504" r:id="rId5"/>
    <p:sldId id="505" r:id="rId6"/>
    <p:sldId id="374" r:id="rId7"/>
    <p:sldId id="377" r:id="rId8"/>
    <p:sldId id="501" r:id="rId9"/>
    <p:sldId id="50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D476-B85B-4664-9088-F152A9E45621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C7D8-3638-47AF-925C-100761D6083D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6B2E-CC6C-4AF8-9E93-E291E58CCD10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5D3B-3C2F-4303-A5AB-F42B5600D288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07877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4A12-2DFF-4495-BF9E-96C2EAD97FD5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00779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DA0F5-0D80-49FF-9F98-E995C5D0C9EA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838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10AB-7B49-494A-967C-AFE71A1334E0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6220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8798-1981-4AB7-BB24-735FAC35D46C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6806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FBA-7572-4AEE-9CDB-EE9344E99525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003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95CD4-F176-47B5-927C-933489F8EFA2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611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89EAB-056C-4986-A00A-9F961DA0DA80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332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661EA-18B1-4966-9CBD-E84938DFE9AF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944-FCC3-488A-A23A-6BB8A56C8D60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3425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ECB90-020E-418A-BC44-DB8C0DC6D57B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780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1F64-9C65-413C-8175-096718A86A90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3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BA6A-7261-4709-AA7D-6ABF7623E8D3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9BA8-5A50-446E-BBF3-305DEBDF3DFD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C188-894F-46B3-A99F-98887763CBC8}" type="datetime1">
              <a:rPr lang="tr-TR" smtClean="0"/>
              <a:t>30.03.2018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E840-3D57-4520-ACCA-CA8783AF7F1E}" type="datetime1">
              <a:rPr lang="tr-TR" smtClean="0"/>
              <a:t>30.03.2018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35C10-A398-4A70-993F-8EC72C86D543}" type="datetime1">
              <a:rPr lang="tr-TR" smtClean="0"/>
              <a:t>30.03.2018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5583-2011-406F-8004-D547FF59D03F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83C4-9907-42DB-ACC5-BA0B785C602C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7C531-1248-448F-8AB0-250DAFEC04B1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5A50A0-AF5B-40EB-AE18-499647E6D369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41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88642" y="3618963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Ikinci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 Hafta: </a:t>
            </a:r>
          </a:p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Yaşamboyu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 ve </a:t>
            </a:r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yaşamgenişliğinde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 öğrenme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00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36372" y="274638"/>
            <a:ext cx="9916732" cy="15799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Gelecekteki üstünlüğün en önemli kaynağı(!)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38648" y="3103808"/>
            <a:ext cx="8472152" cy="2915992"/>
          </a:xfrm>
        </p:spPr>
        <p:txBody>
          <a:bodyPr/>
          <a:lstStyle/>
          <a:p>
            <a:r>
              <a:rPr lang="tr-TR" dirty="0" smtClean="0"/>
              <a:t>Bireysel,</a:t>
            </a:r>
          </a:p>
          <a:p>
            <a:r>
              <a:rPr lang="tr-TR" dirty="0" smtClean="0"/>
              <a:t>Ekonomik,</a:t>
            </a:r>
          </a:p>
          <a:p>
            <a:r>
              <a:rPr lang="tr-TR" dirty="0" smtClean="0"/>
              <a:t>Sosyal değişmelere uyum sağlama</a:t>
            </a: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50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36372" y="274638"/>
            <a:ext cx="9916732" cy="130191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Avrupa </a:t>
            </a:r>
            <a:r>
              <a:rPr lang="tr-TR" dirty="0" err="1" smtClean="0"/>
              <a:t>Yaşamboyu</a:t>
            </a:r>
            <a:r>
              <a:rPr lang="tr-TR" dirty="0" smtClean="0"/>
              <a:t> Öğrenme Yeterlikleri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38648" y="2207172"/>
            <a:ext cx="8472152" cy="3812628"/>
          </a:xfrm>
        </p:spPr>
        <p:txBody>
          <a:bodyPr/>
          <a:lstStyle/>
          <a:p>
            <a:r>
              <a:rPr lang="tr-TR" dirty="0" smtClean="0"/>
              <a:t>Ana dilde iletişim,</a:t>
            </a:r>
            <a:endParaRPr lang="tr-TR" dirty="0" smtClean="0"/>
          </a:p>
          <a:p>
            <a:r>
              <a:rPr lang="tr-TR" dirty="0" smtClean="0"/>
              <a:t>Yabancı dillerde iletişim,</a:t>
            </a:r>
          </a:p>
          <a:p>
            <a:r>
              <a:rPr lang="tr-TR" dirty="0" smtClean="0"/>
              <a:t>Sayısal (dijital) yeterlik,</a:t>
            </a:r>
          </a:p>
          <a:p>
            <a:r>
              <a:rPr lang="tr-TR" dirty="0" smtClean="0"/>
              <a:t>Öğrenmeyi öğrenme,</a:t>
            </a:r>
          </a:p>
          <a:p>
            <a:r>
              <a:rPr lang="tr-TR" dirty="0" smtClean="0"/>
              <a:t>Sosyal ve yurttaşlık yeterlikleri,</a:t>
            </a:r>
          </a:p>
          <a:p>
            <a:r>
              <a:rPr lang="tr-TR" dirty="0" err="1" smtClean="0"/>
              <a:t>İnsiyatif</a:t>
            </a:r>
            <a:r>
              <a:rPr lang="tr-TR" dirty="0" smtClean="0"/>
              <a:t> ve girişimcilik duygusu,</a:t>
            </a:r>
          </a:p>
          <a:p>
            <a:r>
              <a:rPr lang="tr-TR" dirty="0" smtClean="0"/>
              <a:t>Kültürel farkındalık ve kültürel anlatım</a:t>
            </a: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21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36372" y="274638"/>
            <a:ext cx="9916732" cy="15799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Öğrenme: İçteki hazine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38648" y="3103808"/>
            <a:ext cx="8472152" cy="2915992"/>
          </a:xfrm>
        </p:spPr>
        <p:txBody>
          <a:bodyPr/>
          <a:lstStyle/>
          <a:p>
            <a:r>
              <a:rPr lang="tr-TR" dirty="0" smtClean="0"/>
              <a:t>Adam olmak, </a:t>
            </a:r>
            <a:endParaRPr lang="tr-TR" dirty="0" smtClean="0"/>
          </a:p>
          <a:p>
            <a:r>
              <a:rPr lang="tr-TR" dirty="0" smtClean="0"/>
              <a:t>Olmayı öğrenmek: Bilmeyi, yapmayı, birlikte yaşamayı öğrenme</a:t>
            </a:r>
            <a:endParaRPr lang="tr-TR" dirty="0" smtClean="0"/>
          </a:p>
          <a:p>
            <a:r>
              <a:rPr lang="tr-TR" dirty="0" smtClean="0"/>
              <a:t>İnsanlaşma,</a:t>
            </a:r>
          </a:p>
          <a:p>
            <a:r>
              <a:rPr lang="tr-TR" dirty="0" smtClean="0"/>
              <a:t>Özgürleşme.</a:t>
            </a: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10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36372" y="274638"/>
            <a:ext cx="9916732" cy="15799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Öğrenme bağlamları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38648" y="3103808"/>
            <a:ext cx="8472152" cy="2915992"/>
          </a:xfrm>
        </p:spPr>
        <p:txBody>
          <a:bodyPr/>
          <a:lstStyle/>
          <a:p>
            <a:r>
              <a:rPr lang="tr-TR" dirty="0" err="1" smtClean="0"/>
              <a:t>Formal</a:t>
            </a:r>
            <a:r>
              <a:rPr lang="tr-TR" dirty="0" smtClean="0"/>
              <a:t> öğrenme</a:t>
            </a:r>
          </a:p>
          <a:p>
            <a:r>
              <a:rPr lang="tr-TR" dirty="0" err="1" smtClean="0"/>
              <a:t>Non-formal</a:t>
            </a:r>
            <a:r>
              <a:rPr lang="tr-TR" dirty="0" smtClean="0"/>
              <a:t> öğrenme</a:t>
            </a:r>
          </a:p>
          <a:p>
            <a:r>
              <a:rPr lang="tr-TR" dirty="0" err="1" smtClean="0"/>
              <a:t>İnformal</a:t>
            </a:r>
            <a:r>
              <a:rPr lang="tr-TR" dirty="0" smtClean="0"/>
              <a:t> öğrenme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50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Olgu: Eğitim belli yaşlarla sınırlı değildir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Süreklilik</a:t>
            </a:r>
          </a:p>
          <a:p>
            <a:r>
              <a:rPr lang="tr-TR" dirty="0" smtClean="0"/>
              <a:t>Yaşamla eşzamanlılık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0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Olgu: Eğitim okullarla sınırlı değildir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Çeşitlilik</a:t>
            </a:r>
          </a:p>
          <a:p>
            <a:r>
              <a:rPr lang="tr-TR" dirty="0" smtClean="0"/>
              <a:t>Bütünlük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31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9403" y="274638"/>
            <a:ext cx="9968248" cy="235265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Yaşamboyu</a:t>
            </a:r>
            <a:r>
              <a:rPr lang="tr-TR" dirty="0" smtClean="0"/>
              <a:t> (ve yaşam genişliğinde) öğrenme, </a:t>
            </a:r>
            <a:r>
              <a:rPr lang="tr-TR" dirty="0" err="1" smtClean="0"/>
              <a:t>formal</a:t>
            </a:r>
            <a:r>
              <a:rPr lang="tr-TR" dirty="0" smtClean="0"/>
              <a:t> </a:t>
            </a:r>
            <a:r>
              <a:rPr lang="tr-TR" dirty="0" err="1" smtClean="0"/>
              <a:t>non-formal</a:t>
            </a:r>
            <a:r>
              <a:rPr lang="tr-TR" dirty="0" smtClean="0"/>
              <a:t> ve </a:t>
            </a:r>
            <a:r>
              <a:rPr lang="tr-TR" dirty="0" err="1" smtClean="0"/>
              <a:t>informal</a:t>
            </a:r>
            <a:r>
              <a:rPr lang="tr-TR" dirty="0" smtClean="0"/>
              <a:t> öğrenme bağlamlarının birbirleriyle ve yaşamla bütünleştirilmesidir</a:t>
            </a:r>
            <a:endParaRPr lang="tr-T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3643314"/>
            <a:ext cx="7772400" cy="2376486"/>
          </a:xfrm>
        </p:spPr>
        <p:txBody>
          <a:bodyPr/>
          <a:lstStyle/>
          <a:p>
            <a:r>
              <a:rPr lang="tr-TR" i="1" dirty="0" err="1" smtClean="0">
                <a:solidFill>
                  <a:srgbClr val="0070C0"/>
                </a:solidFill>
              </a:rPr>
              <a:t>Yaşamboyu</a:t>
            </a:r>
            <a:r>
              <a:rPr lang="tr-TR" i="1" dirty="0" smtClean="0">
                <a:solidFill>
                  <a:srgbClr val="0070C0"/>
                </a:solidFill>
              </a:rPr>
              <a:t> öğrenme, beşikten mezara kadar öğrenme değildir!</a:t>
            </a:r>
          </a:p>
          <a:p>
            <a:r>
              <a:rPr lang="tr-TR" altLang="tr-TR" i="1" dirty="0" err="1">
                <a:solidFill>
                  <a:srgbClr val="0070C0"/>
                </a:solidFill>
              </a:rPr>
              <a:t>Nonformal</a:t>
            </a:r>
            <a:r>
              <a:rPr lang="tr-TR" altLang="tr-TR" i="1" dirty="0">
                <a:solidFill>
                  <a:srgbClr val="0070C0"/>
                </a:solidFill>
              </a:rPr>
              <a:t> ve </a:t>
            </a:r>
            <a:r>
              <a:rPr lang="tr-TR" altLang="tr-TR" i="1" dirty="0" err="1">
                <a:solidFill>
                  <a:srgbClr val="0070C0"/>
                </a:solidFill>
              </a:rPr>
              <a:t>informal</a:t>
            </a:r>
            <a:r>
              <a:rPr lang="tr-TR" altLang="tr-TR" i="1" dirty="0">
                <a:solidFill>
                  <a:srgbClr val="0070C0"/>
                </a:solidFill>
              </a:rPr>
              <a:t> öğrenmelerin de şöhret kazanması öğrenme kurumu olarak okulun şöhretini gölgelemiştir.</a:t>
            </a:r>
            <a:endParaRPr lang="tr-TR" i="1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64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177</Words>
  <Application>Microsoft Office PowerPoint</Application>
  <PresentationFormat>Geniş ekran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Hisse Senedi</vt:lpstr>
      <vt:lpstr>PowerPoint Sunusu</vt:lpstr>
      <vt:lpstr>  Gelecekteki üstünlüğün en önemli kaynağı(!)</vt:lpstr>
      <vt:lpstr>  Avrupa Yaşamboyu Öğrenme Yeterlikleri</vt:lpstr>
      <vt:lpstr>  Öğrenme: İçteki hazine</vt:lpstr>
      <vt:lpstr>  Öğrenme bağlamları</vt:lpstr>
      <vt:lpstr>Olgu: Eğitim belli yaşlarla sınırlı değildir</vt:lpstr>
      <vt:lpstr>Olgu: Eğitim okullarla sınırlı değildir</vt:lpstr>
      <vt:lpstr>Yaşamboyu (ve yaşam genişliğinde) öğrenme, formal non-formal ve informal öğrenme bağlamlarının birbirleriyle ve yaşamla bütünleştirilmesidir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135</cp:revision>
  <dcterms:created xsi:type="dcterms:W3CDTF">2016-02-29T19:43:42Z</dcterms:created>
  <dcterms:modified xsi:type="dcterms:W3CDTF">2018-03-30T12:17:37Z</dcterms:modified>
  <cp:contentStatus/>
</cp:coreProperties>
</file>