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4" r:id="rId5"/>
    <p:sldId id="288" r:id="rId6"/>
    <p:sldId id="289" r:id="rId7"/>
    <p:sldId id="269" r:id="rId8"/>
    <p:sldId id="270" r:id="rId9"/>
    <p:sldId id="271" r:id="rId10"/>
    <p:sldId id="272" r:id="rId11"/>
    <p:sldId id="290" r:id="rId12"/>
    <p:sldId id="273" r:id="rId13"/>
    <p:sldId id="274" r:id="rId14"/>
    <p:sldId id="275" r:id="rId15"/>
    <p:sldId id="276" r:id="rId16"/>
    <p:sldId id="277" r:id="rId17"/>
    <p:sldId id="291"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FF9D28-C4E9-4ED0-AAE2-E3D86ADAE1A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400633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FF9D28-C4E9-4ED0-AAE2-E3D86ADAE1A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179085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FF9D28-C4E9-4ED0-AAE2-E3D86ADAE1A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385658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FF9D28-C4E9-4ED0-AAE2-E3D86ADAE1A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297251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5FF9D28-C4E9-4ED0-AAE2-E3D86ADAE1A6}"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83586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FF9D28-C4E9-4ED0-AAE2-E3D86ADAE1A6}"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415393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FF9D28-C4E9-4ED0-AAE2-E3D86ADAE1A6}"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2629998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FF9D28-C4E9-4ED0-AAE2-E3D86ADAE1A6}"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3184225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FF9D28-C4E9-4ED0-AAE2-E3D86ADAE1A6}"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614438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FF9D28-C4E9-4ED0-AAE2-E3D86ADAE1A6}"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51425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FF9D28-C4E9-4ED0-AAE2-E3D86ADAE1A6}"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8AAD0C-2DDE-4972-836B-9DB657BE4936}" type="slidenum">
              <a:rPr lang="tr-TR" smtClean="0"/>
              <a:t>‹#›</a:t>
            </a:fld>
            <a:endParaRPr lang="tr-TR"/>
          </a:p>
        </p:txBody>
      </p:sp>
    </p:spTree>
    <p:extLst>
      <p:ext uri="{BB962C8B-B14F-4D97-AF65-F5344CB8AC3E}">
        <p14:creationId xmlns:p14="http://schemas.microsoft.com/office/powerpoint/2010/main" val="3448823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FF9D28-C4E9-4ED0-AAE2-E3D86ADAE1A6}" type="datetimeFigureOut">
              <a:rPr lang="tr-TR" smtClean="0"/>
              <a:t>8.3.2018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8AAD0C-2DDE-4972-836B-9DB657BE4936}" type="slidenum">
              <a:rPr lang="tr-TR" smtClean="0"/>
              <a:t>‹#›</a:t>
            </a:fld>
            <a:endParaRPr lang="tr-TR"/>
          </a:p>
        </p:txBody>
      </p:sp>
    </p:spTree>
    <p:extLst>
      <p:ext uri="{BB962C8B-B14F-4D97-AF65-F5344CB8AC3E}">
        <p14:creationId xmlns:p14="http://schemas.microsoft.com/office/powerpoint/2010/main" val="194509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TÜRK DİLİNDE HAL KATEGORİSİ I</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altLang="tr-TR" i="1" dirty="0" smtClean="0"/>
              <a:t>Hal, </a:t>
            </a:r>
            <a:r>
              <a:rPr lang="tr-TR" altLang="tr-TR" dirty="0" smtClean="0"/>
              <a:t>söz öbeğinde veya cümlede ismin kendi dışında kalan sözlerle ilişkisini ifade eden dilbilgisi kategorisidir. Dil­lerde haller yardımcı sözler, ekleme veya yer düzeni yöntemiyle ifade edilir. Haller, söz öbeğinde veya cümlede isimlerin kendisine bağlı olmayan unsurlarla ilişkisini gösterir. Türkçede bağlı olan unsurlar bağlı oldukları unsurlardan genellikle önce gelirler.</a:t>
            </a:r>
          </a:p>
          <a:p>
            <a:pPr marL="342900" lvl="1" indent="-342900" algn="just">
              <a:buFont typeface="Arial" pitchFamily="34" charset="0"/>
              <a:buChar char="•"/>
            </a:pPr>
            <a:r>
              <a:rPr lang="tr-TR" altLang="tr-TR" dirty="0" smtClean="0"/>
              <a:t>İsimlerin, kelime gurupları ve cümleler içinde isimlerle, edatlarla ve fiillerle çeşitli ilişkileri olur. Bu ilişkiler kurulurken isimler hep aynı durumda bulunmaz, ilişkinin türüne göre ayrı ayrı hallere girerler.</a:t>
            </a:r>
          </a:p>
          <a:p>
            <a:pPr algn="just"/>
            <a:endParaRPr lang="tr-TR" altLang="tr-TR" dirty="0" smtClean="0"/>
          </a:p>
        </p:txBody>
      </p:sp>
    </p:spTree>
    <p:extLst>
      <p:ext uri="{BB962C8B-B14F-4D97-AF65-F5344CB8AC3E}">
        <p14:creationId xmlns:p14="http://schemas.microsoft.com/office/powerpoint/2010/main" val="3191775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endParaRPr lang="tr-TR" altLang="tr-TR" dirty="0" smtClean="0"/>
          </a:p>
        </p:txBody>
      </p:sp>
      <p:sp>
        <p:nvSpPr>
          <p:cNvPr id="29699" name="Rectangle 3"/>
          <p:cNvSpPr>
            <a:spLocks noGrp="1" noChangeArrowheads="1"/>
          </p:cNvSpPr>
          <p:nvPr>
            <p:ph type="body" idx="1"/>
          </p:nvPr>
        </p:nvSpPr>
        <p:spPr/>
        <p:txBody>
          <a:bodyPr>
            <a:normAutofit/>
          </a:bodyPr>
          <a:lstStyle/>
          <a:p>
            <a:pPr algn="just" eaLnBrk="1" hangingPunct="1"/>
            <a:r>
              <a:rPr lang="tr-TR" altLang="tr-TR" sz="2400" dirty="0" smtClean="0"/>
              <a:t>İyelik eklerinden sonra gelen –n </a:t>
            </a:r>
            <a:r>
              <a:rPr lang="tr-TR" altLang="tr-TR" sz="2400" dirty="0" err="1" smtClean="0"/>
              <a:t>akkuzatif</a:t>
            </a:r>
            <a:r>
              <a:rPr lang="tr-TR" altLang="tr-TR" sz="2400" dirty="0" smtClean="0"/>
              <a:t> eki de Batı Türkçesinde son zamanlara kadar yaşamış, Osmanlıcada ve bilhassa Eski Anadolu Türkçesinde geniş ölçüde kullanılmıştır, Çağdaş Türk lehçelerinin birçoğunda III. Kişi iyelik eklerinden sonra hala kullanılmaya devam etmektedir: Göz-i-n  açtı; Saçı-n </a:t>
            </a:r>
            <a:r>
              <a:rPr lang="tr-TR" altLang="tr-TR" sz="2400" dirty="0" err="1" smtClean="0"/>
              <a:t>çözdi</a:t>
            </a:r>
            <a:endParaRPr lang="tr-TR" altLang="tr-TR" sz="2400" dirty="0" smtClean="0"/>
          </a:p>
          <a:p>
            <a:pPr algn="just" eaLnBrk="1" hangingPunct="1"/>
            <a:r>
              <a:rPr lang="tr-TR" altLang="tr-TR" sz="2400" dirty="0" smtClean="0"/>
              <a:t>-</a:t>
            </a:r>
            <a:r>
              <a:rPr lang="tr-TR" altLang="tr-TR" sz="2400" dirty="0" err="1" smtClean="0"/>
              <a:t>nı</a:t>
            </a:r>
            <a:r>
              <a:rPr lang="tr-TR" altLang="tr-TR" sz="2400" dirty="0" smtClean="0"/>
              <a:t>,-</a:t>
            </a:r>
            <a:r>
              <a:rPr lang="tr-TR" altLang="tr-TR" sz="2400" dirty="0" err="1" smtClean="0"/>
              <a:t>ni</a:t>
            </a:r>
            <a:r>
              <a:rPr lang="tr-TR" altLang="tr-TR" sz="2400" dirty="0" smtClean="0"/>
              <a:t> belirtme eki ise Türkiye Türkçesi dışında, diğer lehçelerinde zamanla genel belirtme hali ekine dönüşmüştür: </a:t>
            </a:r>
          </a:p>
          <a:p>
            <a:pPr algn="just" eaLnBrk="1" hangingPunct="1"/>
            <a:r>
              <a:rPr lang="tr-TR" altLang="tr-TR" sz="2400" dirty="0" err="1" smtClean="0"/>
              <a:t>Marat-tı</a:t>
            </a:r>
            <a:r>
              <a:rPr lang="tr-TR" altLang="tr-TR" sz="2400" dirty="0" smtClean="0"/>
              <a:t> </a:t>
            </a:r>
            <a:r>
              <a:rPr lang="tr-TR" altLang="tr-TR" sz="2400" dirty="0" err="1" smtClean="0"/>
              <a:t>kördi</a:t>
            </a:r>
            <a:r>
              <a:rPr lang="tr-TR" altLang="tr-TR" sz="2400" dirty="0" smtClean="0"/>
              <a:t>, kalpak-</a:t>
            </a:r>
            <a:r>
              <a:rPr lang="tr-TR" altLang="tr-TR" sz="2400" dirty="0" err="1" smtClean="0"/>
              <a:t>nı</a:t>
            </a:r>
            <a:r>
              <a:rPr lang="tr-TR" altLang="tr-TR" sz="2400" dirty="0" smtClean="0"/>
              <a:t> aldı, </a:t>
            </a:r>
            <a:r>
              <a:rPr lang="tr-TR" altLang="tr-TR" sz="2400" dirty="0" err="1"/>
              <a:t>s</a:t>
            </a:r>
            <a:r>
              <a:rPr lang="tr-TR" altLang="tr-TR" sz="2400" dirty="0" err="1" smtClean="0"/>
              <a:t>uv-nı</a:t>
            </a:r>
            <a:r>
              <a:rPr lang="tr-TR" altLang="tr-TR" sz="2400" dirty="0" smtClean="0"/>
              <a:t> içti.</a:t>
            </a:r>
          </a:p>
          <a:p>
            <a:pPr algn="just" eaLnBrk="1" hangingPunct="1"/>
            <a:endParaRPr lang="tr-TR" altLang="tr-TR" sz="2400" dirty="0" smtClean="0"/>
          </a:p>
          <a:p>
            <a:pPr algn="just" eaLnBrk="1" hangingPunct="1"/>
            <a:endParaRPr lang="tr-TR" altLang="tr-TR" sz="2400" dirty="0" smtClean="0"/>
          </a:p>
          <a:p>
            <a:pPr algn="just" eaLnBrk="1" hangingPunct="1"/>
            <a:endParaRPr lang="tr-TR" altLang="tr-TR" sz="2400" dirty="0" smtClean="0"/>
          </a:p>
        </p:txBody>
      </p:sp>
    </p:spTree>
    <p:extLst>
      <p:ext uri="{BB962C8B-B14F-4D97-AF65-F5344CB8AC3E}">
        <p14:creationId xmlns:p14="http://schemas.microsoft.com/office/powerpoint/2010/main" val="19438998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Konuşan ve dinleyen için özel olmayıp genel olan bir varlığın adı söz öbeğinde veya cümlede belirtme haline sokulacağı vakit öteden beri yer düzeni yönteminden yararlanılır. Böylesi varlıkların adları cümlede veya söz öbeğinde belirtme halinde kullanılacağı vakit hemen geçişli fiil olan yüklemin yanıdır: Ali </a:t>
            </a:r>
            <a:r>
              <a:rPr lang="tr-TR" dirty="0" smtClean="0">
                <a:solidFill>
                  <a:srgbClr val="FF0000"/>
                </a:solidFill>
              </a:rPr>
              <a:t>kitap</a:t>
            </a:r>
            <a:r>
              <a:rPr lang="tr-TR" dirty="0" smtClean="0"/>
              <a:t> okudu, Kedi </a:t>
            </a:r>
            <a:r>
              <a:rPr lang="tr-TR" dirty="0" smtClean="0">
                <a:solidFill>
                  <a:srgbClr val="FF0000"/>
                </a:solidFill>
              </a:rPr>
              <a:t>süt</a:t>
            </a:r>
            <a:r>
              <a:rPr lang="tr-TR" dirty="0" smtClean="0"/>
              <a:t> içti, Öğretmen </a:t>
            </a:r>
            <a:r>
              <a:rPr lang="tr-TR" dirty="0" smtClean="0">
                <a:solidFill>
                  <a:srgbClr val="FF0000"/>
                </a:solidFill>
              </a:rPr>
              <a:t>ders</a:t>
            </a:r>
            <a:r>
              <a:rPr lang="tr-TR" dirty="0" smtClean="0"/>
              <a:t> anlattı.</a:t>
            </a:r>
          </a:p>
          <a:p>
            <a:endParaRPr lang="tr-TR" dirty="0"/>
          </a:p>
        </p:txBody>
      </p:sp>
    </p:spTree>
    <p:extLst>
      <p:ext uri="{BB962C8B-B14F-4D97-AF65-F5344CB8AC3E}">
        <p14:creationId xmlns:p14="http://schemas.microsoft.com/office/powerpoint/2010/main" val="13301046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tr-TR" altLang="tr-TR" dirty="0" smtClean="0"/>
              <a:t>YÖNELME (DATİF) HALİ</a:t>
            </a:r>
          </a:p>
        </p:txBody>
      </p:sp>
      <p:sp>
        <p:nvSpPr>
          <p:cNvPr id="30723" name="Rectangle 3"/>
          <p:cNvSpPr>
            <a:spLocks noGrp="1" noChangeArrowheads="1"/>
          </p:cNvSpPr>
          <p:nvPr>
            <p:ph type="body" idx="1"/>
          </p:nvPr>
        </p:nvSpPr>
        <p:spPr/>
        <p:txBody>
          <a:bodyPr>
            <a:normAutofit/>
          </a:bodyPr>
          <a:lstStyle/>
          <a:p>
            <a:pPr algn="just" eaLnBrk="1" hangingPunct="1">
              <a:lnSpc>
                <a:spcPct val="80000"/>
              </a:lnSpc>
            </a:pPr>
            <a:r>
              <a:rPr lang="tr-TR" altLang="tr-TR" sz="2400" dirty="0" smtClean="0"/>
              <a:t>Kelime guruplarında ve cümlede fiilin kendisine doğru yaklaştığını, yöneldiğini ifade etmek için isim yönelme haline sokulur. Türk dilinde isimler yönelme haline ekleme yöntemiyle sokulur.</a:t>
            </a:r>
          </a:p>
          <a:p>
            <a:pPr algn="just" eaLnBrk="1" hangingPunct="1">
              <a:lnSpc>
                <a:spcPct val="80000"/>
              </a:lnSpc>
            </a:pPr>
            <a:r>
              <a:rPr lang="tr-TR" altLang="tr-TR" sz="2400" dirty="0" smtClean="0"/>
              <a:t>Fiilin istikametini gösteren ve yaklaşma ifade eden yönelme hali daima ekle (-a/-e )yapılır.</a:t>
            </a:r>
          </a:p>
          <a:p>
            <a:pPr algn="just" eaLnBrk="1" hangingPunct="1">
              <a:lnSpc>
                <a:spcPct val="80000"/>
              </a:lnSpc>
            </a:pPr>
            <a:r>
              <a:rPr lang="tr-TR" altLang="tr-TR" sz="2400" dirty="0" smtClean="0"/>
              <a:t>Su-y-a, Güneş-e, Gökler-e, Gölgesi-n-e, </a:t>
            </a:r>
          </a:p>
          <a:p>
            <a:pPr algn="just" eaLnBrk="1" hangingPunct="1">
              <a:lnSpc>
                <a:spcPct val="80000"/>
              </a:lnSpc>
            </a:pPr>
            <a:r>
              <a:rPr lang="tr-TR" altLang="tr-TR" sz="2400" dirty="0" smtClean="0"/>
              <a:t>Yönelme hali ekinin çeşitli kullanılış fonksiyonları yaklaşma, istikamet, yer, zaman, karşılaştırma, verme, bildirme, kuvvetlendirme, gaye, hedef, bedel, ilgi, kabul, gereklik, uygunluk, aitlik, vasıf, görüş, değişme, tercih </a:t>
            </a:r>
            <a:r>
              <a:rPr lang="tr-TR" altLang="tr-TR" sz="2400" dirty="0" err="1" smtClean="0"/>
              <a:t>v.s.gibi</a:t>
            </a:r>
            <a:r>
              <a:rPr lang="tr-TR" altLang="tr-TR" sz="2400" dirty="0" smtClean="0"/>
              <a:t> ifadelerdir.</a:t>
            </a:r>
          </a:p>
        </p:txBody>
      </p:sp>
    </p:spTree>
    <p:extLst>
      <p:ext uri="{BB962C8B-B14F-4D97-AF65-F5344CB8AC3E}">
        <p14:creationId xmlns:p14="http://schemas.microsoft.com/office/powerpoint/2010/main" val="849923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endParaRPr lang="tr-TR" altLang="tr-TR" dirty="0" smtClean="0"/>
          </a:p>
        </p:txBody>
      </p:sp>
      <p:sp>
        <p:nvSpPr>
          <p:cNvPr id="31747" name="Rectangle 3"/>
          <p:cNvSpPr>
            <a:spLocks noGrp="1" noChangeArrowheads="1"/>
          </p:cNvSpPr>
          <p:nvPr>
            <p:ph type="body" idx="1"/>
          </p:nvPr>
        </p:nvSpPr>
        <p:spPr/>
        <p:txBody>
          <a:bodyPr/>
          <a:lstStyle/>
          <a:p>
            <a:pPr algn="just" eaLnBrk="1" hangingPunct="1"/>
            <a:r>
              <a:rPr lang="tr-TR" altLang="tr-TR" sz="2400" dirty="0" smtClean="0"/>
              <a:t>Batı Türkçesinde yönelme hali eki –a,-e’dir. Aslında, Eski Türkçede bu ek  –KA şeklinde idi. Batı Türkçesine geçerken çekim eklerinin başındaki </a:t>
            </a:r>
            <a:r>
              <a:rPr lang="tr-TR" altLang="tr-TR" sz="2400" dirty="0" err="1" smtClean="0"/>
              <a:t>ünszler</a:t>
            </a:r>
            <a:r>
              <a:rPr lang="tr-TR" altLang="tr-TR" sz="2400" dirty="0" smtClean="0"/>
              <a:t> düştüğü için yönelme hali eki de -a,-e şekline girmiştir.</a:t>
            </a:r>
          </a:p>
          <a:p>
            <a:pPr algn="just" eaLnBrk="1" hangingPunct="1"/>
            <a:r>
              <a:rPr lang="tr-TR" altLang="tr-TR" sz="2400" dirty="0" smtClean="0"/>
              <a:t>Yönelme hali eki de esas itibariyle isimleri fiillere bağlayan bir ektir. İsimleri bazı edatlara da bağlar: Eve doğru, Aya karşı, Babama göre</a:t>
            </a:r>
          </a:p>
          <a:p>
            <a:pPr algn="just" eaLnBrk="1" hangingPunct="1"/>
            <a:r>
              <a:rPr lang="tr-TR" altLang="tr-TR" sz="2400" dirty="0" smtClean="0"/>
              <a:t>Fakat bu edatlar da yönelmeyi kuvvetlendiren ve böylece yine fiile bağlayan bir rol oynarlar.</a:t>
            </a:r>
          </a:p>
        </p:txBody>
      </p:sp>
    </p:spTree>
    <p:extLst>
      <p:ext uri="{BB962C8B-B14F-4D97-AF65-F5344CB8AC3E}">
        <p14:creationId xmlns:p14="http://schemas.microsoft.com/office/powerpoint/2010/main" val="1183622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altLang="tr-TR" dirty="0" smtClean="0"/>
              <a:t>BULUNMA (LOKATİF) HALİ</a:t>
            </a:r>
          </a:p>
        </p:txBody>
      </p:sp>
      <p:sp>
        <p:nvSpPr>
          <p:cNvPr id="32771" name="Rectangle 3"/>
          <p:cNvSpPr>
            <a:spLocks noGrp="1" noChangeArrowheads="1"/>
          </p:cNvSpPr>
          <p:nvPr>
            <p:ph type="body" idx="1"/>
          </p:nvPr>
        </p:nvSpPr>
        <p:spPr/>
        <p:txBody>
          <a:bodyPr/>
          <a:lstStyle/>
          <a:p>
            <a:pPr algn="just"/>
            <a:r>
              <a:rPr lang="tr-TR" altLang="tr-TR" sz="2400" dirty="0" smtClean="0"/>
              <a:t>Kelime gruplarında ve cümlede fiilin kendi içinde gerçekleştiğini ifade etmek için isim bulunma haline girer. Türk dilinde isimler bulunma haline ekleme yöntemiyle sokulur. Bu hal için isimler daima ek alır.</a:t>
            </a:r>
          </a:p>
          <a:p>
            <a:pPr algn="just" eaLnBrk="1" hangingPunct="1"/>
            <a:r>
              <a:rPr lang="tr-TR" altLang="tr-TR" sz="2400" dirty="0" smtClean="0"/>
              <a:t>Bu halin eki “-da/-de/-ta/-</a:t>
            </a:r>
            <a:r>
              <a:rPr lang="tr-TR" altLang="tr-TR" sz="2400" dirty="0" err="1" smtClean="0"/>
              <a:t>te”dir</a:t>
            </a:r>
            <a:r>
              <a:rPr lang="tr-TR" altLang="tr-TR" sz="2400" dirty="0" smtClean="0"/>
              <a:t>: Sıra-da oturdu. Okul-da gördü.</a:t>
            </a:r>
          </a:p>
          <a:p>
            <a:pPr algn="just" eaLnBrk="1" hangingPunct="1"/>
            <a:r>
              <a:rPr lang="tr-TR" altLang="tr-TR" sz="2400" dirty="0" smtClean="0"/>
              <a:t>-DA eki, bulunma ana işlevinin dışında eklendiği ismin anlamı ile kullanıldığı fiile bağlı olarak “yer, zaman, devamlılık, tarz, şekil, sebep, vasıf vb.” ifadeleri de verebilir.</a:t>
            </a:r>
          </a:p>
          <a:p>
            <a:pPr algn="just" eaLnBrk="1" hangingPunct="1"/>
            <a:r>
              <a:rPr lang="tr-TR" altLang="tr-TR" sz="2400" dirty="0" smtClean="0"/>
              <a:t>Eski Türkçeden günümüze değin bu ekin ses yapısında belirgin bir değişme olmamıştır.</a:t>
            </a:r>
          </a:p>
        </p:txBody>
      </p:sp>
    </p:spTree>
    <p:extLst>
      <p:ext uri="{BB962C8B-B14F-4D97-AF65-F5344CB8AC3E}">
        <p14:creationId xmlns:p14="http://schemas.microsoft.com/office/powerpoint/2010/main" val="2841560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r>
              <a:rPr lang="tr-TR" altLang="tr-TR" dirty="0" smtClean="0"/>
              <a:t>AYRILMA (ABLATİF) HALİ</a:t>
            </a:r>
          </a:p>
        </p:txBody>
      </p:sp>
      <p:sp>
        <p:nvSpPr>
          <p:cNvPr id="33795" name="Rectangle 3"/>
          <p:cNvSpPr>
            <a:spLocks noGrp="1" noChangeArrowheads="1"/>
          </p:cNvSpPr>
          <p:nvPr>
            <p:ph type="body" idx="1"/>
          </p:nvPr>
        </p:nvSpPr>
        <p:spPr/>
        <p:txBody>
          <a:bodyPr/>
          <a:lstStyle/>
          <a:p>
            <a:pPr algn="just"/>
            <a:r>
              <a:rPr lang="tr-TR" altLang="tr-TR" sz="2400" dirty="0" smtClean="0"/>
              <a:t>Kelime guruplarında ve cümlede fiilin gösterdiği hareketin kendisinden uzaklaştığını ifade etmek için isim ayrılma halinde bulunur. Türk dilinde isimler ayrılma haline ekleme yöntemiyle sokulur.  Ayrılma hali için isim daima ek alır. Bu ek ayrılma hali ekidir. Ayrılma hali eki umumiyetle uzaklaşma ifade eden bir ektir.</a:t>
            </a:r>
          </a:p>
          <a:p>
            <a:pPr algn="just" eaLnBrk="1" hangingPunct="1"/>
            <a:r>
              <a:rPr lang="tr-TR" altLang="tr-TR" sz="2400" dirty="0" smtClean="0"/>
              <a:t>Bulunduğu yerde fiil yerine isim ve edat da bulunsa genellikle bir uzaklaşma ifade eder.</a:t>
            </a:r>
          </a:p>
          <a:p>
            <a:pPr algn="just" eaLnBrk="1" hangingPunct="1"/>
            <a:r>
              <a:rPr lang="tr-TR" altLang="tr-TR" sz="2400" dirty="0" smtClean="0"/>
              <a:t>Ayrılma hali eki yönelme ve bulunma ekleri ile birlikte zaman ve mekan içinde işin yer ve istikametini bildirir; bunu bulunma, yaklaşma, uzaklaşma ifade etmek suretiyle yaparlar.</a:t>
            </a:r>
          </a:p>
          <a:p>
            <a:pPr algn="just" eaLnBrk="1" hangingPunct="1"/>
            <a:endParaRPr lang="tr-TR" altLang="tr-TR" sz="2400" dirty="0" smtClean="0"/>
          </a:p>
        </p:txBody>
      </p:sp>
    </p:spTree>
    <p:extLst>
      <p:ext uri="{BB962C8B-B14F-4D97-AF65-F5344CB8AC3E}">
        <p14:creationId xmlns:p14="http://schemas.microsoft.com/office/powerpoint/2010/main" val="16164721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p:cNvSpPr>
            <a:spLocks noGrp="1"/>
          </p:cNvSpPr>
          <p:nvPr>
            <p:ph type="title"/>
          </p:nvPr>
        </p:nvSpPr>
        <p:spPr/>
        <p:txBody>
          <a:bodyPr/>
          <a:lstStyle/>
          <a:p>
            <a:pPr eaLnBrk="1" hangingPunct="1"/>
            <a:endParaRPr lang="tr-TR" altLang="tr-TR" dirty="0" smtClean="0"/>
          </a:p>
        </p:txBody>
      </p:sp>
      <p:sp>
        <p:nvSpPr>
          <p:cNvPr id="34819" name="İçerik Yer Tutucusu 2"/>
          <p:cNvSpPr>
            <a:spLocks noGrp="1"/>
          </p:cNvSpPr>
          <p:nvPr>
            <p:ph idx="1"/>
          </p:nvPr>
        </p:nvSpPr>
        <p:spPr/>
        <p:txBody>
          <a:bodyPr/>
          <a:lstStyle/>
          <a:p>
            <a:pPr algn="just" eaLnBrk="1" hangingPunct="1"/>
            <a:r>
              <a:rPr lang="tr-TR" altLang="tr-TR" sz="2400" dirty="0" smtClean="0"/>
              <a:t>Ayrılma hali eki Eski </a:t>
            </a:r>
            <a:r>
              <a:rPr lang="tr-TR" altLang="tr-TR" sz="2400" dirty="0" err="1" smtClean="0"/>
              <a:t>Türkcede</a:t>
            </a:r>
            <a:r>
              <a:rPr lang="tr-TR" altLang="tr-TR" sz="2400" dirty="0" smtClean="0"/>
              <a:t> ünsüz uyumuna bağlı olmayarak –tın,-tin,-</a:t>
            </a:r>
            <a:r>
              <a:rPr lang="tr-TR" altLang="tr-TR" sz="2400" dirty="0" err="1" smtClean="0"/>
              <a:t>dın</a:t>
            </a:r>
            <a:r>
              <a:rPr lang="tr-TR" altLang="tr-TR" sz="2400" dirty="0" smtClean="0"/>
              <a:t>,-din şeklinde dar ünlülüydü. Zamanla, yönelme ve bulunma hali eklerinin örneksenmesinin de etkisiyle olsa gerek ek geniş ünlülü olmuştur. Başındaki ünsüz bakımından ise Batı Türkçesinde ekin uzun zaman ekin yalnız </a:t>
            </a:r>
            <a:r>
              <a:rPr lang="tr-TR" altLang="tr-TR" sz="2400" dirty="0" err="1" smtClean="0"/>
              <a:t>d’li</a:t>
            </a:r>
            <a:r>
              <a:rPr lang="tr-TR" altLang="tr-TR" sz="2400" dirty="0" smtClean="0"/>
              <a:t> şekilleri mevcut olmuş, </a:t>
            </a:r>
            <a:r>
              <a:rPr lang="tr-TR" altLang="tr-TR" sz="2400" dirty="0" err="1" smtClean="0"/>
              <a:t>t’li</a:t>
            </a:r>
            <a:r>
              <a:rPr lang="tr-TR" altLang="tr-TR" sz="2400" dirty="0" smtClean="0"/>
              <a:t> şekilleri ancak son zamanlarda ortaya çıkmıştır. Yani ayrılma hali eki Eski Anadolu Türkçesi ile Osmanlıcanın ilk devrelerinde –dan,-den şeklindeydi. Osmanlıcanın sonlarında ünsüz uyumuna bağlanarak bugünkü –dan,-den,-tan,-ten şekillerini almıştır.</a:t>
            </a:r>
          </a:p>
          <a:p>
            <a:pPr algn="just" eaLnBrk="1" hangingPunct="1"/>
            <a:endParaRPr lang="tr-TR" altLang="tr-TR" sz="2400" dirty="0" smtClean="0"/>
          </a:p>
        </p:txBody>
      </p:sp>
    </p:spTree>
    <p:extLst>
      <p:ext uri="{BB962C8B-B14F-4D97-AF65-F5344CB8AC3E}">
        <p14:creationId xmlns:p14="http://schemas.microsoft.com/office/powerpoint/2010/main" val="1712165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249664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altLang="tr-TR" dirty="0" smtClean="0"/>
              <a:t>Onun için Türkçede haller isimlerin daima kendisinden sonra gelen kelimelerle münasebetini gösterir. Türk dilinde isimlerin belirli hallere sokulması öncelikler ekleme yöntemi aracılığıyla gerçekleştirilir. </a:t>
            </a:r>
          </a:p>
          <a:p>
            <a:r>
              <a:rPr lang="tr-TR" altLang="tr-TR" dirty="0" smtClean="0"/>
              <a:t>Ekleme yönteminin yanında halleri ifade etmek için yardımcı sözler ve yer düzeni yönteminden de yararlanılır. </a:t>
            </a:r>
          </a:p>
          <a:p>
            <a:r>
              <a:rPr lang="tr-TR" altLang="tr-TR" dirty="0" smtClean="0"/>
              <a:t>Demek ki ismin halleri ismin diğer kelimelerle ilişkisi sırasında içinde bulunduğu durumlardır.</a:t>
            </a:r>
          </a:p>
          <a:p>
            <a:r>
              <a:rPr lang="tr-TR" dirty="0" smtClean="0"/>
              <a:t>Türk dilindeki belli başlı haller şöyledir:</a:t>
            </a:r>
          </a:p>
        </p:txBody>
      </p:sp>
    </p:spTree>
    <p:extLst>
      <p:ext uri="{BB962C8B-B14F-4D97-AF65-F5344CB8AC3E}">
        <p14:creationId xmlns:p14="http://schemas.microsoft.com/office/powerpoint/2010/main" val="3612640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altLang="tr-TR" dirty="0" smtClean="0"/>
              <a:t>YALIN (NOMİNATİF) HAL</a:t>
            </a:r>
          </a:p>
        </p:txBody>
      </p:sp>
      <p:sp>
        <p:nvSpPr>
          <p:cNvPr id="20483" name="Rectangle 3"/>
          <p:cNvSpPr>
            <a:spLocks noGrp="1" noChangeArrowheads="1"/>
          </p:cNvSpPr>
          <p:nvPr>
            <p:ph type="body" idx="1"/>
          </p:nvPr>
        </p:nvSpPr>
        <p:spPr/>
        <p:txBody>
          <a:bodyPr>
            <a:normAutofit/>
          </a:bodyPr>
          <a:lstStyle/>
          <a:p>
            <a:pPr algn="just" eaLnBrk="1" hangingPunct="1"/>
            <a:r>
              <a:rPr lang="tr-TR" altLang="tr-TR" sz="2600" dirty="0" smtClean="0"/>
              <a:t>Cümlede veya söz öbeğinde yüklemin veya yönetici fiilin </a:t>
            </a:r>
            <a:r>
              <a:rPr lang="tr-TR" altLang="tr-TR" sz="2600" dirty="0" err="1"/>
              <a:t>s</a:t>
            </a:r>
            <a:r>
              <a:rPr lang="tr-TR" altLang="tr-TR" sz="2600" dirty="0" err="1" smtClean="0"/>
              <a:t>özdizimsel</a:t>
            </a:r>
            <a:r>
              <a:rPr lang="tr-TR" altLang="tr-TR" sz="2600" dirty="0" smtClean="0"/>
              <a:t> ilişki yöntemlerinden uyuma göre uyduğu unsur olan öznenin bulunduğu haldir. </a:t>
            </a:r>
          </a:p>
          <a:p>
            <a:pPr algn="just" eaLnBrk="1" hangingPunct="1"/>
            <a:r>
              <a:rPr lang="tr-TR" altLang="tr-TR" sz="2600" dirty="0" smtClean="0"/>
              <a:t>Kelime veya kelime gruplarını yalın hale sokmak için kullanılan bir ek bulunmaz.  </a:t>
            </a:r>
          </a:p>
          <a:p>
            <a:pPr algn="just" eaLnBrk="1" hangingPunct="1"/>
            <a:r>
              <a:rPr lang="tr-TR" altLang="tr-TR" sz="2600" dirty="0" smtClean="0"/>
              <a:t>Örnek: </a:t>
            </a:r>
            <a:r>
              <a:rPr lang="tr-TR" altLang="tr-TR" sz="2600" b="1" dirty="0" smtClean="0"/>
              <a:t>Kalem</a:t>
            </a:r>
            <a:r>
              <a:rPr lang="tr-TR" altLang="tr-TR" sz="2600" dirty="0" smtClean="0"/>
              <a:t> düştü. </a:t>
            </a:r>
            <a:r>
              <a:rPr lang="tr-TR" altLang="tr-TR" sz="2600" b="1" dirty="0" smtClean="0"/>
              <a:t>Çiçekler</a:t>
            </a:r>
            <a:r>
              <a:rPr lang="tr-TR" altLang="tr-TR" sz="2600" dirty="0" smtClean="0"/>
              <a:t> açtı. </a:t>
            </a:r>
            <a:r>
              <a:rPr lang="tr-TR" altLang="tr-TR" sz="2600" b="1" dirty="0" smtClean="0"/>
              <a:t>Ben</a:t>
            </a:r>
            <a:r>
              <a:rPr lang="tr-TR" altLang="tr-TR" sz="2600" dirty="0" smtClean="0"/>
              <a:t> kalem ucu aldım.  </a:t>
            </a:r>
            <a:r>
              <a:rPr lang="tr-TR" altLang="tr-TR" sz="2600" b="1" dirty="0" smtClean="0"/>
              <a:t>Kitaplarım</a:t>
            </a:r>
            <a:r>
              <a:rPr lang="tr-TR" altLang="tr-TR" sz="2600" dirty="0" smtClean="0"/>
              <a:t> geldi. </a:t>
            </a:r>
            <a:r>
              <a:rPr lang="tr-TR" altLang="tr-TR" sz="2600" b="1" dirty="0" smtClean="0"/>
              <a:t>Kedimiz</a:t>
            </a:r>
            <a:r>
              <a:rPr lang="tr-TR" altLang="tr-TR" sz="2600" dirty="0" smtClean="0"/>
              <a:t> süt içti.</a:t>
            </a:r>
          </a:p>
          <a:p>
            <a:pPr algn="just" eaLnBrk="1" hangingPunct="1"/>
            <a:r>
              <a:rPr lang="tr-TR" altLang="tr-TR" sz="2600" dirty="0" smtClean="0"/>
              <a:t>Bu, sözlerin ek almamış şekli yalın haldedir anlamına gelmez. </a:t>
            </a:r>
          </a:p>
          <a:p>
            <a:pPr algn="just" eaLnBrk="1" hangingPunct="1"/>
            <a:endParaRPr lang="tr-TR" altLang="tr-TR" sz="2600" dirty="0" smtClean="0"/>
          </a:p>
        </p:txBody>
      </p:sp>
    </p:spTree>
    <p:extLst>
      <p:ext uri="{BB962C8B-B14F-4D97-AF65-F5344CB8AC3E}">
        <p14:creationId xmlns:p14="http://schemas.microsoft.com/office/powerpoint/2010/main" val="108906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dirty="0" smtClean="0"/>
              <a:t>İLGİ (GENETİF) HALİ </a:t>
            </a:r>
          </a:p>
        </p:txBody>
      </p:sp>
      <p:sp>
        <p:nvSpPr>
          <p:cNvPr id="21507" name="Rectangle 3"/>
          <p:cNvSpPr>
            <a:spLocks noGrp="1" noChangeArrowheads="1"/>
          </p:cNvSpPr>
          <p:nvPr>
            <p:ph type="body" idx="1"/>
          </p:nvPr>
        </p:nvSpPr>
        <p:spPr/>
        <p:txBody>
          <a:bodyPr>
            <a:normAutofit/>
          </a:bodyPr>
          <a:lstStyle/>
          <a:p>
            <a:pPr algn="just"/>
            <a:r>
              <a:rPr lang="tr-TR" altLang="tr-TR" sz="2400" dirty="0" err="1" smtClean="0"/>
              <a:t>Sözdizimsel</a:t>
            </a:r>
            <a:r>
              <a:rPr lang="tr-TR" altLang="tr-TR" sz="2400" dirty="0" smtClean="0"/>
              <a:t> ilişki yöntemlerinden uyuşum esasında kurulan söz öbeğinde bağlı olunan unsurun bulunduğu haldir.  Uyuşum yöntemine göre kurulan söz öbeği geleneksel Türk dil </a:t>
            </a:r>
            <a:r>
              <a:rPr lang="tr-TR" altLang="tr-TR" sz="2400" dirty="0" err="1" smtClean="0"/>
              <a:t>iblimi</a:t>
            </a:r>
            <a:r>
              <a:rPr lang="tr-TR" altLang="tr-TR" sz="2400" dirty="0" smtClean="0"/>
              <a:t> çalışmalarında ad tamlaması olarak adlandırılır. Buna göre, esasta ad tamlamasında bağlı olunan unsur olan tamlayan, ilgi halinde bulunur.</a:t>
            </a:r>
          </a:p>
          <a:p>
            <a:pPr algn="just" eaLnBrk="1" hangingPunct="1"/>
            <a:r>
              <a:rPr lang="tr-TR" altLang="tr-TR" sz="2400" dirty="0" smtClean="0"/>
              <a:t>Bu hal ismin başka bir isimle ilgili olduğunu ifade eden halidir. İlgi hali ismin bir isimle ilgisi olduğunu, kendisinden sonra gelen bir isme tabi bulunduğunu gösterir. </a:t>
            </a:r>
          </a:p>
          <a:p>
            <a:pPr algn="just" eaLnBrk="1" hangingPunct="1"/>
            <a:r>
              <a:rPr lang="tr-TR" altLang="tr-TR" sz="2400" dirty="0" smtClean="0"/>
              <a:t>İsimin bu hali ekleme ve yer düzeni yöntemleri aracılığıyla gerçekleştirilir. </a:t>
            </a:r>
          </a:p>
        </p:txBody>
      </p:sp>
    </p:spTree>
    <p:extLst>
      <p:ext uri="{BB962C8B-B14F-4D97-AF65-F5344CB8AC3E}">
        <p14:creationId xmlns:p14="http://schemas.microsoft.com/office/powerpoint/2010/main" val="1890771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altLang="tr-TR" dirty="0" smtClean="0"/>
              <a:t>Ekleme yöntemiyle isim tamlaması kurulacağı zaman ünlü tabanlı sözlere «-</a:t>
            </a:r>
            <a:r>
              <a:rPr lang="tr-TR" altLang="tr-TR" dirty="0" err="1" smtClean="0"/>
              <a:t>nın</a:t>
            </a:r>
            <a:r>
              <a:rPr lang="tr-TR" altLang="tr-TR" dirty="0" smtClean="0"/>
              <a:t>/-</a:t>
            </a:r>
            <a:r>
              <a:rPr lang="tr-TR" altLang="tr-TR" dirty="0" err="1" smtClean="0"/>
              <a:t>nin</a:t>
            </a:r>
            <a:r>
              <a:rPr lang="tr-TR" altLang="tr-TR" dirty="0" smtClean="0"/>
              <a:t>/-</a:t>
            </a:r>
            <a:r>
              <a:rPr lang="tr-TR" altLang="tr-TR" dirty="0" err="1" smtClean="0"/>
              <a:t>nun</a:t>
            </a:r>
            <a:r>
              <a:rPr lang="tr-TR" altLang="tr-TR" dirty="0" smtClean="0"/>
              <a:t>/-nün»; ünsüz tabanlı sözlere «-</a:t>
            </a:r>
            <a:r>
              <a:rPr lang="tr-TR" altLang="tr-TR" dirty="0" err="1" smtClean="0"/>
              <a:t>ın</a:t>
            </a:r>
            <a:r>
              <a:rPr lang="tr-TR" altLang="tr-TR" dirty="0" smtClean="0"/>
              <a:t>/-in/-un/-ün» eklerinden sesçil bakımdan uygun olanı ad tabanına ulanır.</a:t>
            </a:r>
          </a:p>
          <a:p>
            <a:pPr algn="just"/>
            <a:r>
              <a:rPr lang="tr-TR" altLang="tr-TR" dirty="0" smtClean="0"/>
              <a:t>Örnek: sokağın gürültüsü, ev-in yolu, uyku-</a:t>
            </a:r>
            <a:r>
              <a:rPr lang="tr-TR" altLang="tr-TR" dirty="0" err="1" smtClean="0"/>
              <a:t>nun</a:t>
            </a:r>
            <a:r>
              <a:rPr lang="tr-TR" altLang="tr-TR" dirty="0" smtClean="0"/>
              <a:t> sonu, oda-</a:t>
            </a:r>
            <a:r>
              <a:rPr lang="tr-TR" altLang="tr-TR" dirty="0" err="1" smtClean="0"/>
              <a:t>nın</a:t>
            </a:r>
            <a:r>
              <a:rPr lang="tr-TR" altLang="tr-TR" dirty="0" smtClean="0"/>
              <a:t> içi </a:t>
            </a:r>
          </a:p>
          <a:p>
            <a:endParaRPr lang="tr-TR" dirty="0"/>
          </a:p>
        </p:txBody>
      </p:sp>
    </p:spTree>
    <p:extLst>
      <p:ext uri="{BB962C8B-B14F-4D97-AF65-F5344CB8AC3E}">
        <p14:creationId xmlns:p14="http://schemas.microsoft.com/office/powerpoint/2010/main" val="1184705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Yer düzeni yöntemine göre ilgi haline sokmada herhangi bir ek bulunmaz. Uyuşum yöntemiyle öbek olan, </a:t>
            </a:r>
            <a:r>
              <a:rPr lang="tr-TR" dirty="0"/>
              <a:t>s</a:t>
            </a:r>
            <a:r>
              <a:rPr lang="tr-TR" dirty="0" smtClean="0"/>
              <a:t>öz öbeğinde veya cümlede bütün olarak görev yapan ve iyelik eki ulanmış olan ismin hemen önündeki söz ilgi halindedir. </a:t>
            </a:r>
          </a:p>
          <a:p>
            <a:r>
              <a:rPr lang="tr-TR" dirty="0" smtClean="0"/>
              <a:t>Örnek: </a:t>
            </a:r>
            <a:r>
              <a:rPr lang="tr-TR" dirty="0" smtClean="0">
                <a:solidFill>
                  <a:srgbClr val="FF0000"/>
                </a:solidFill>
              </a:rPr>
              <a:t>kapı</a:t>
            </a:r>
            <a:r>
              <a:rPr lang="tr-TR" dirty="0" smtClean="0"/>
              <a:t> kolu, </a:t>
            </a:r>
            <a:r>
              <a:rPr lang="tr-TR" dirty="0" smtClean="0">
                <a:solidFill>
                  <a:srgbClr val="FF0000"/>
                </a:solidFill>
              </a:rPr>
              <a:t>kalem</a:t>
            </a:r>
            <a:r>
              <a:rPr lang="tr-TR" dirty="0" smtClean="0"/>
              <a:t> ucu, </a:t>
            </a:r>
            <a:r>
              <a:rPr lang="tr-TR" dirty="0" smtClean="0">
                <a:solidFill>
                  <a:srgbClr val="FF0000"/>
                </a:solidFill>
              </a:rPr>
              <a:t>tatil</a:t>
            </a:r>
            <a:r>
              <a:rPr lang="tr-TR" dirty="0" smtClean="0"/>
              <a:t> dönemi, </a:t>
            </a:r>
          </a:p>
          <a:p>
            <a:r>
              <a:rPr lang="tr-TR" dirty="0" smtClean="0"/>
              <a:t>Uyuşum yöntemine göre ilgi hali ifadesinde bağlı olan unsur genellikle iyelik 3. teklik kişi ekini almış olur.</a:t>
            </a:r>
            <a:endParaRPr lang="tr-TR" dirty="0"/>
          </a:p>
        </p:txBody>
      </p:sp>
    </p:spTree>
    <p:extLst>
      <p:ext uri="{BB962C8B-B14F-4D97-AF65-F5344CB8AC3E}">
        <p14:creationId xmlns:p14="http://schemas.microsoft.com/office/powerpoint/2010/main" val="12772382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60350"/>
            <a:ext cx="8229600" cy="1143000"/>
          </a:xfrm>
        </p:spPr>
        <p:txBody>
          <a:bodyPr/>
          <a:lstStyle/>
          <a:p>
            <a:pPr eaLnBrk="1" hangingPunct="1"/>
            <a:endParaRPr lang="tr-TR" altLang="tr-TR" smtClean="0"/>
          </a:p>
        </p:txBody>
      </p:sp>
      <p:sp>
        <p:nvSpPr>
          <p:cNvPr id="26627" name="Rectangle 3"/>
          <p:cNvSpPr>
            <a:spLocks noGrp="1" noChangeArrowheads="1"/>
          </p:cNvSpPr>
          <p:nvPr>
            <p:ph type="body" idx="1"/>
          </p:nvPr>
        </p:nvSpPr>
        <p:spPr/>
        <p:txBody>
          <a:bodyPr>
            <a:normAutofit/>
          </a:bodyPr>
          <a:lstStyle/>
          <a:p>
            <a:pPr algn="just"/>
            <a:r>
              <a:rPr lang="tr-TR" altLang="tr-TR" sz="2800" dirty="0" smtClean="0"/>
              <a:t>Türkiye Türkçesinde I. kişi zamirleri ilgi haline sokulacağı vakit ek, -</a:t>
            </a:r>
            <a:r>
              <a:rPr lang="tr-TR" altLang="tr-TR" sz="2800" b="1" i="1" dirty="0" smtClean="0"/>
              <a:t>im</a:t>
            </a:r>
            <a:r>
              <a:rPr lang="tr-TR" altLang="tr-TR" sz="2800" dirty="0" smtClean="0"/>
              <a:t> biçimini alır.  Türk dilinin tarihi metinlerinde «-</a:t>
            </a:r>
            <a:r>
              <a:rPr lang="tr-TR" altLang="tr-TR" sz="2800" dirty="0" err="1" smtClean="0"/>
              <a:t>nıñ</a:t>
            </a:r>
            <a:r>
              <a:rPr lang="tr-TR" altLang="tr-TR" sz="2800" dirty="0" smtClean="0"/>
              <a:t> /-</a:t>
            </a:r>
            <a:r>
              <a:rPr lang="tr-TR" altLang="tr-TR" sz="2800" dirty="0" err="1" smtClean="0"/>
              <a:t>niñ</a:t>
            </a:r>
            <a:r>
              <a:rPr lang="tr-TR" altLang="tr-TR" sz="2800" dirty="0" smtClean="0"/>
              <a:t>/-</a:t>
            </a:r>
            <a:r>
              <a:rPr lang="tr-TR" altLang="tr-TR" sz="2800" dirty="0" err="1" smtClean="0"/>
              <a:t>nuñ</a:t>
            </a:r>
            <a:r>
              <a:rPr lang="tr-TR" altLang="tr-TR" sz="2800" dirty="0" smtClean="0"/>
              <a:t>/-</a:t>
            </a:r>
            <a:r>
              <a:rPr lang="tr-TR" altLang="tr-TR" sz="2800" dirty="0" err="1" smtClean="0"/>
              <a:t>nüñ</a:t>
            </a:r>
            <a:r>
              <a:rPr lang="tr-TR" altLang="tr-TR" sz="2800" dirty="0" smtClean="0"/>
              <a:t>;-</a:t>
            </a:r>
            <a:r>
              <a:rPr lang="tr-TR" altLang="tr-TR" sz="2800" dirty="0" err="1" smtClean="0"/>
              <a:t>ıñ</a:t>
            </a:r>
            <a:r>
              <a:rPr lang="tr-TR" altLang="tr-TR" sz="2800" dirty="0" smtClean="0"/>
              <a:t>/-</a:t>
            </a:r>
            <a:r>
              <a:rPr lang="tr-TR" altLang="tr-TR" sz="2800" dirty="0" err="1" smtClean="0"/>
              <a:t>iñ</a:t>
            </a:r>
            <a:r>
              <a:rPr lang="tr-TR" altLang="tr-TR" sz="2800" dirty="0" smtClean="0"/>
              <a:t>/-</a:t>
            </a:r>
            <a:r>
              <a:rPr lang="tr-TR" altLang="tr-TR" sz="2800" dirty="0" err="1" smtClean="0"/>
              <a:t>uñ</a:t>
            </a:r>
            <a:r>
              <a:rPr lang="tr-TR" altLang="tr-TR" sz="2800" dirty="0" smtClean="0"/>
              <a:t>/-</a:t>
            </a:r>
            <a:r>
              <a:rPr lang="tr-TR" altLang="tr-TR" sz="2800" dirty="0" err="1" smtClean="0"/>
              <a:t>üñ</a:t>
            </a:r>
            <a:r>
              <a:rPr lang="tr-TR" altLang="tr-TR" sz="2800" dirty="0" smtClean="0"/>
              <a:t>» değişkelerine sahip olan ekin I. teklik kişi zamirlerinde –im biçimini alması sık kullanışa bağlı olarak en aza çaba yasası esaslarında gerçekleştiği düşünülmektedir: : ben-</a:t>
            </a:r>
            <a:r>
              <a:rPr lang="tr-TR" altLang="tr-TR" sz="2800" dirty="0" err="1" smtClean="0"/>
              <a:t>iñ</a:t>
            </a:r>
            <a:r>
              <a:rPr lang="tr-TR" altLang="tr-TR" sz="2800" dirty="0" smtClean="0"/>
              <a:t> &gt; ben-im, biz-</a:t>
            </a:r>
            <a:r>
              <a:rPr lang="tr-TR" altLang="tr-TR" sz="2800" dirty="0" err="1" smtClean="0"/>
              <a:t>iñ</a:t>
            </a:r>
            <a:r>
              <a:rPr lang="tr-TR" altLang="tr-TR" sz="2800" dirty="0" smtClean="0"/>
              <a:t>&gt; biz-im</a:t>
            </a:r>
          </a:p>
        </p:txBody>
      </p:sp>
    </p:spTree>
    <p:extLst>
      <p:ext uri="{BB962C8B-B14F-4D97-AF65-F5344CB8AC3E}">
        <p14:creationId xmlns:p14="http://schemas.microsoft.com/office/powerpoint/2010/main" val="11005502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altLang="tr-TR" sz="4000" dirty="0" smtClean="0"/>
              <a:t>BELİRTME (AKKUZATİF) HALİ</a:t>
            </a:r>
          </a:p>
        </p:txBody>
      </p:sp>
      <p:sp>
        <p:nvSpPr>
          <p:cNvPr id="27651" name="Rectangle 3"/>
          <p:cNvSpPr>
            <a:spLocks noGrp="1" noChangeArrowheads="1"/>
          </p:cNvSpPr>
          <p:nvPr>
            <p:ph type="body" idx="1"/>
          </p:nvPr>
        </p:nvSpPr>
        <p:spPr/>
        <p:txBody>
          <a:bodyPr>
            <a:normAutofit/>
          </a:bodyPr>
          <a:lstStyle/>
          <a:p>
            <a:pPr algn="just" eaLnBrk="1" hangingPunct="1">
              <a:lnSpc>
                <a:spcPct val="90000"/>
              </a:lnSpc>
            </a:pPr>
            <a:r>
              <a:rPr lang="tr-TR" altLang="tr-TR" sz="2600" dirty="0" smtClean="0"/>
              <a:t>Söz öbeklerinde veya cümlelerde fiilin doğrudan doğruya etkilediği isimler belirtme halinde bulunurlar. Karşıladığı hareket doğrudan doğruya bir ismi etkileyen fiiller geçişli fiillerdir. Şu halde belirtme hali ismi kendisini etkileyen geçişli bir fiile bağlayan haldir. İsmin geçişli bir fiilin etkisinde olduğunu gösteren bu hal ekleme veya yer düzeni yöntemleri aracılığıyla ifade edilir.</a:t>
            </a:r>
          </a:p>
          <a:p>
            <a:pPr algn="just">
              <a:lnSpc>
                <a:spcPct val="90000"/>
              </a:lnSpc>
            </a:pPr>
            <a:r>
              <a:rPr lang="tr-TR" altLang="tr-TR" sz="2600" dirty="0" smtClean="0"/>
              <a:t>Türkiye Türkçesinde ekleme aracılığıyla belirtme hali ifade edileceği vakit «–ı,-i,-u,-ü» eklerinden yararlanılır: Cam-ı kırdı, Suyu içti, </a:t>
            </a:r>
            <a:r>
              <a:rPr lang="tr-TR" altLang="tr-TR" sz="2600" dirty="0" err="1" smtClean="0"/>
              <a:t>Ağac</a:t>
            </a:r>
            <a:r>
              <a:rPr lang="tr-TR" altLang="tr-TR" sz="2600" dirty="0" smtClean="0"/>
              <a:t>-ı kesti, </a:t>
            </a:r>
            <a:r>
              <a:rPr lang="tr-TR" altLang="tr-TR" sz="2600" dirty="0" err="1" smtClean="0"/>
              <a:t>kitab</a:t>
            </a:r>
            <a:r>
              <a:rPr lang="tr-TR" altLang="tr-TR" sz="2600" dirty="0" smtClean="0"/>
              <a:t>-ı okudu.</a:t>
            </a:r>
          </a:p>
        </p:txBody>
      </p:sp>
    </p:spTree>
    <p:extLst>
      <p:ext uri="{BB962C8B-B14F-4D97-AF65-F5344CB8AC3E}">
        <p14:creationId xmlns:p14="http://schemas.microsoft.com/office/powerpoint/2010/main" val="17205669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endParaRPr lang="tr-TR" altLang="tr-TR" dirty="0" smtClean="0"/>
          </a:p>
        </p:txBody>
      </p:sp>
      <p:sp>
        <p:nvSpPr>
          <p:cNvPr id="28675" name="Rectangle 3"/>
          <p:cNvSpPr>
            <a:spLocks noGrp="1" noChangeArrowheads="1"/>
          </p:cNvSpPr>
          <p:nvPr>
            <p:ph type="body" idx="1"/>
          </p:nvPr>
        </p:nvSpPr>
        <p:spPr/>
        <p:txBody>
          <a:bodyPr/>
          <a:lstStyle/>
          <a:p>
            <a:pPr algn="just" eaLnBrk="1" hangingPunct="1">
              <a:lnSpc>
                <a:spcPct val="90000"/>
              </a:lnSpc>
            </a:pPr>
            <a:r>
              <a:rPr lang="tr-TR" altLang="tr-TR" sz="2200" dirty="0" smtClean="0"/>
              <a:t>Eski Türkçe dönemine ait metinlerde ekleme yöntemiyle sözler belirtme haline sokulacağı vakit, belirli varlık adlandırmalarında ”-g” ekinin (</a:t>
            </a:r>
            <a:r>
              <a:rPr lang="tr-TR" altLang="tr-TR" sz="2200" dirty="0" err="1" smtClean="0"/>
              <a:t>Atıg</a:t>
            </a:r>
            <a:r>
              <a:rPr lang="tr-TR" altLang="tr-TR" sz="2200" dirty="0" smtClean="0"/>
              <a:t> </a:t>
            </a:r>
            <a:r>
              <a:rPr lang="tr-TR" altLang="tr-TR" sz="2200" dirty="0" err="1" smtClean="0"/>
              <a:t>kördi</a:t>
            </a:r>
            <a:r>
              <a:rPr lang="tr-TR" altLang="tr-TR" sz="2200" dirty="0" smtClean="0"/>
              <a:t>), iyelik ekli adlandırmalarda “-n” ekinin (Atımın </a:t>
            </a:r>
            <a:r>
              <a:rPr lang="tr-TR" altLang="tr-TR" sz="2200" dirty="0" err="1" smtClean="0"/>
              <a:t>kördi</a:t>
            </a:r>
            <a:r>
              <a:rPr lang="tr-TR" altLang="tr-TR" sz="2200" dirty="0" smtClean="0"/>
              <a:t>); zamirler ise “-</a:t>
            </a:r>
            <a:r>
              <a:rPr lang="tr-TR" altLang="tr-TR" sz="2200" dirty="0" err="1" smtClean="0"/>
              <a:t>nı</a:t>
            </a:r>
            <a:r>
              <a:rPr lang="tr-TR" altLang="tr-TR" sz="2200" dirty="0" smtClean="0"/>
              <a:t>,-</a:t>
            </a:r>
            <a:r>
              <a:rPr lang="tr-TR" altLang="tr-TR" sz="2200" dirty="0" err="1" smtClean="0"/>
              <a:t>ni</a:t>
            </a:r>
            <a:r>
              <a:rPr lang="tr-TR" altLang="tr-TR" sz="2200" dirty="0" smtClean="0"/>
              <a:t>” ekinin (Bu-</a:t>
            </a:r>
            <a:r>
              <a:rPr lang="tr-TR" altLang="tr-TR" sz="2200" dirty="0" err="1" smtClean="0"/>
              <a:t>nı</a:t>
            </a:r>
            <a:r>
              <a:rPr lang="tr-TR" altLang="tr-TR" sz="2200" dirty="0" smtClean="0"/>
              <a:t> </a:t>
            </a:r>
            <a:r>
              <a:rPr lang="tr-TR" altLang="tr-TR" sz="2200" dirty="0" err="1" smtClean="0"/>
              <a:t>kördi</a:t>
            </a:r>
            <a:r>
              <a:rPr lang="tr-TR" altLang="tr-TR" sz="2200" dirty="0" smtClean="0"/>
              <a:t>) kullanıldığı görülür.</a:t>
            </a:r>
          </a:p>
          <a:p>
            <a:pPr algn="just" eaLnBrk="1" hangingPunct="1">
              <a:lnSpc>
                <a:spcPct val="90000"/>
              </a:lnSpc>
            </a:pPr>
            <a:r>
              <a:rPr lang="tr-TR" altLang="tr-TR" sz="2200" dirty="0" smtClean="0"/>
              <a:t>Belirli isimlerden sonra kullanılan –g, belirtme eki ünsüzle biten isimlerde önüne gelen yardımcı ünlüyü sonradan kendi bünyesine alarak -</a:t>
            </a:r>
            <a:r>
              <a:rPr lang="tr-TR" altLang="tr-TR" sz="2200" dirty="0" err="1" smtClean="0"/>
              <a:t>ıg</a:t>
            </a:r>
            <a:r>
              <a:rPr lang="tr-TR" altLang="tr-TR" sz="2200" dirty="0" smtClean="0"/>
              <a:t>,-</a:t>
            </a:r>
            <a:r>
              <a:rPr lang="tr-TR" altLang="tr-TR" sz="2200" dirty="0" err="1" smtClean="0"/>
              <a:t>ig</a:t>
            </a:r>
            <a:r>
              <a:rPr lang="tr-TR" altLang="tr-TR" sz="2200" dirty="0" smtClean="0"/>
              <a:t> şekline geçmiştir:  </a:t>
            </a:r>
            <a:r>
              <a:rPr lang="tr-TR" altLang="tr-TR" sz="2200" dirty="0" err="1" smtClean="0"/>
              <a:t>tarıg</a:t>
            </a:r>
            <a:r>
              <a:rPr lang="tr-TR" altLang="tr-TR" sz="2200" dirty="0" smtClean="0"/>
              <a:t>-</a:t>
            </a:r>
            <a:r>
              <a:rPr lang="tr-TR" altLang="tr-TR" sz="2200" dirty="0" err="1" smtClean="0"/>
              <a:t>çı</a:t>
            </a:r>
            <a:r>
              <a:rPr lang="tr-TR" altLang="tr-TR" sz="2200" dirty="0" smtClean="0"/>
              <a:t>-</a:t>
            </a:r>
            <a:r>
              <a:rPr lang="tr-TR" altLang="tr-TR" sz="2200" dirty="0" err="1" smtClean="0"/>
              <a:t>lar</a:t>
            </a:r>
            <a:r>
              <a:rPr lang="tr-TR" altLang="tr-TR" sz="2200" dirty="0" smtClean="0"/>
              <a:t>-ı-g </a:t>
            </a:r>
            <a:r>
              <a:rPr lang="tr-TR" altLang="tr-TR" sz="2200" dirty="0" err="1" smtClean="0"/>
              <a:t>kördi</a:t>
            </a:r>
            <a:r>
              <a:rPr lang="tr-TR" altLang="tr-TR" sz="2200" dirty="0" smtClean="0"/>
              <a:t>. </a:t>
            </a:r>
          </a:p>
          <a:p>
            <a:pPr algn="just" eaLnBrk="1" hangingPunct="1">
              <a:lnSpc>
                <a:spcPct val="90000"/>
              </a:lnSpc>
            </a:pPr>
            <a:r>
              <a:rPr lang="tr-TR" altLang="tr-TR" sz="2200" dirty="0" smtClean="0"/>
              <a:t>Batı Türkçesine gelince, sonundaki “g” sesleri düştüğü için belirtme hali görevi esasta yardımcı ses olan “ı/i” ses birimlerine yüklendiği görüşü vardır. Bu ek, Batı </a:t>
            </a:r>
            <a:r>
              <a:rPr lang="tr-TR" altLang="tr-TR" sz="2200" dirty="0" err="1" smtClean="0"/>
              <a:t>Türkçesindesahasını</a:t>
            </a:r>
            <a:r>
              <a:rPr lang="tr-TR" altLang="tr-TR" sz="2200" dirty="0" smtClean="0"/>
              <a:t> genişleterek iyelik eklerinden ve zamirlerden sonra da kullanılmaya başlamış, böylece genel belirtme eki olma yoluna girmiştir.</a:t>
            </a:r>
          </a:p>
          <a:p>
            <a:pPr algn="just" eaLnBrk="1" hangingPunct="1">
              <a:lnSpc>
                <a:spcPct val="90000"/>
              </a:lnSpc>
            </a:pPr>
            <a:endParaRPr lang="tr-TR" altLang="tr-TR" sz="2200" dirty="0" smtClean="0"/>
          </a:p>
        </p:txBody>
      </p:sp>
    </p:spTree>
    <p:extLst>
      <p:ext uri="{BB962C8B-B14F-4D97-AF65-F5344CB8AC3E}">
        <p14:creationId xmlns:p14="http://schemas.microsoft.com/office/powerpoint/2010/main" val="2041965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TotalTime>
  <Words>1484</Words>
  <Application>Microsoft Office PowerPoint</Application>
  <PresentationFormat>Ekran Gösterisi (4:3)</PresentationFormat>
  <Paragraphs>62</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Ofis Teması</vt:lpstr>
      <vt:lpstr>TÜRK DİLİNDE HAL KATEGORİSİ I</vt:lpstr>
      <vt:lpstr>PowerPoint Sunusu</vt:lpstr>
      <vt:lpstr>YALIN (NOMİNATİF) HAL</vt:lpstr>
      <vt:lpstr>İLGİ (GENETİF) HALİ </vt:lpstr>
      <vt:lpstr>PowerPoint Sunusu</vt:lpstr>
      <vt:lpstr>PowerPoint Sunusu</vt:lpstr>
      <vt:lpstr>PowerPoint Sunusu</vt:lpstr>
      <vt:lpstr>BELİRTME (AKKUZATİF) HALİ</vt:lpstr>
      <vt:lpstr>PowerPoint Sunusu</vt:lpstr>
      <vt:lpstr>PowerPoint Sunusu</vt:lpstr>
      <vt:lpstr>PowerPoint Sunusu</vt:lpstr>
      <vt:lpstr>YÖNELME (DATİF) HALİ</vt:lpstr>
      <vt:lpstr>PowerPoint Sunusu</vt:lpstr>
      <vt:lpstr>BULUNMA (LOKATİF) HALİ</vt:lpstr>
      <vt:lpstr>AYRILMA (ABLATİF) HALİ</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DİLİNDE HAL KATEGORİSİ I</dc:title>
  <dc:creator>ceritoglu</dc:creator>
  <cp:lastModifiedBy>kutbilge</cp:lastModifiedBy>
  <cp:revision>16</cp:revision>
  <dcterms:created xsi:type="dcterms:W3CDTF">2018-02-25T12:37:32Z</dcterms:created>
  <dcterms:modified xsi:type="dcterms:W3CDTF">2018-03-08T10:40:32Z</dcterms:modified>
</cp:coreProperties>
</file>