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90" r:id="rId2"/>
    <p:sldId id="258" r:id="rId3"/>
    <p:sldId id="259" r:id="rId4"/>
    <p:sldId id="262" r:id="rId5"/>
    <p:sldId id="289" r:id="rId6"/>
    <p:sldId id="263" r:id="rId7"/>
    <p:sldId id="265" r:id="rId8"/>
    <p:sldId id="267" r:id="rId9"/>
    <p:sldId id="270" r:id="rId10"/>
    <p:sldId id="272" r:id="rId11"/>
    <p:sldId id="288" r:id="rId12"/>
    <p:sldId id="274" r:id="rId13"/>
    <p:sldId id="276" r:id="rId14"/>
    <p:sldId id="287" r:id="rId15"/>
    <p:sldId id="286" r:id="rId16"/>
    <p:sldId id="280" r:id="rId17"/>
    <p:sldId id="282" r:id="rId18"/>
    <p:sldId id="283" r:id="rId19"/>
    <p:sldId id="284" r:id="rId20"/>
    <p:sldId id="285" r:id="rId21"/>
    <p:sldId id="291"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78" autoAdjust="0"/>
    <p:restoredTop sz="87114" autoAdjust="0"/>
  </p:normalViewPr>
  <p:slideViewPr>
    <p:cSldViewPr snapToGrid="0">
      <p:cViewPr varScale="1">
        <p:scale>
          <a:sx n="97" d="100"/>
          <a:sy n="97" d="100"/>
        </p:scale>
        <p:origin x="133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253E3EFF-273B-479C-B535-039B289B34A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6213925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253E3EFF-273B-479C-B535-039B289B34A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4095808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253E3EFF-273B-479C-B535-039B289B34A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4123998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253E3EFF-273B-479C-B535-039B289B34A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967437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253E3EFF-273B-479C-B535-039B289B34A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2710601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253E3EFF-273B-479C-B535-039B289B34A5}"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1490612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253E3EFF-273B-479C-B535-039B289B34A5}" type="datetimeFigureOut">
              <a:rPr lang="tr-TR" smtClean="0"/>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3711174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253E3EFF-273B-479C-B535-039B289B34A5}" type="datetimeFigureOut">
              <a:rPr lang="tr-TR" smtClean="0"/>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470663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53E3EFF-273B-479C-B535-039B289B34A5}" type="datetimeFigureOut">
              <a:rPr lang="tr-TR" smtClean="0"/>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3726000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253E3EFF-273B-479C-B535-039B289B34A5}"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1943326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253E3EFF-273B-479C-B535-039B289B34A5}"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3933560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3E3EFF-273B-479C-B535-039B289B34A5}" type="datetimeFigureOut">
              <a:rPr lang="tr-TR" smtClean="0"/>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5A56FD-4809-4B02-86CB-ED0EF99E2773}" type="slidenum">
              <a:rPr lang="tr-TR" smtClean="0"/>
              <a:t>‹#›</a:t>
            </a:fld>
            <a:endParaRPr lang="tr-TR"/>
          </a:p>
        </p:txBody>
      </p:sp>
    </p:spTree>
    <p:extLst>
      <p:ext uri="{BB962C8B-B14F-4D97-AF65-F5344CB8AC3E}">
        <p14:creationId xmlns:p14="http://schemas.microsoft.com/office/powerpoint/2010/main" val="354461470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5" Type="http://schemas.microsoft.com/office/2007/relationships/hdphoto" Target="../media/hdphoto2.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p:cNvPicPr>
            <a:picLocks noChangeAspect="1"/>
          </p:cNvPicPr>
          <p:nvPr/>
        </p:nvPicPr>
        <p:blipFill>
          <a:blip r:embed="rId2" cstate="print">
            <a:extLst>
              <a:ext uri="{BEBA8EAE-BF5A-486C-A8C5-ECC9F3942E4B}">
                <a14:imgProps xmlns:a14="http://schemas.microsoft.com/office/drawing/2010/main">
                  <a14:imgLayer r:embed="rId3">
                    <a14:imgEffect>
                      <a14:backgroundRemoval t="0" b="99494" l="20563" r="79975">
                        <a14:foregroundMark x1="33306" y1="10918" x2="33306" y2="10918"/>
                        <a14:foregroundMark x1="33306" y1="10918" x2="33306" y2="10918"/>
                        <a14:foregroundMark x1="38726" y1="13666" x2="38726" y2="13666"/>
                        <a14:foregroundMark x1="38726" y1="13666" x2="38726" y2="13666"/>
                        <a14:foregroundMark x1="38726" y1="13666" x2="38726" y2="13666"/>
                        <a14:foregroundMark x1="38726" y1="5423" x2="38726" y2="5423"/>
                        <a14:foregroundMark x1="67646" y1="9544" x2="67646" y2="9544"/>
                        <a14:foregroundMark x1="66570" y1="13160" x2="66570" y2="13160"/>
                        <a14:foregroundMark x1="73066" y1="28633" x2="73066" y2="28633"/>
                        <a14:foregroundMark x1="74514" y1="45481" x2="74514" y2="45481"/>
                        <a14:foregroundMark x1="69466" y1="73174" x2="69466" y2="73174"/>
                        <a14:foregroundMark x1="68018" y1="80477" x2="68018" y2="80477"/>
                        <a14:foregroundMark x1="51014" y1="90022" x2="51014" y2="90022"/>
                        <a14:foregroundMark x1="30037" y1="74548" x2="30037" y2="74548"/>
                        <a14:foregroundMark x1="32189" y1="23210" x2="32189" y2="23210"/>
                        <a14:foregroundMark x1="29293" y1="33189" x2="29293" y2="33189"/>
                        <a14:foregroundMark x1="27141" y1="42733" x2="27141" y2="42733"/>
                        <a14:foregroundMark x1="26769" y1="44541" x2="26769" y2="44541"/>
                        <a14:foregroundMark x1="25693" y1="39118" x2="25693" y2="39118"/>
                        <a14:foregroundMark x1="26769" y1="50036" x2="26769" y2="50036"/>
                        <a14:foregroundMark x1="24948" y1="50036" x2="24948" y2="50036"/>
                        <a14:foregroundMark x1="27844" y1="53651" x2="27844" y2="53651"/>
                        <a14:foregroundMark x1="27844" y1="60014" x2="27844" y2="60014"/>
                        <a14:foregroundMark x1="29293" y1="64064" x2="29293" y2="64064"/>
                        <a14:foregroundMark x1="29665" y1="66811" x2="29665" y2="66811"/>
                        <a14:foregroundMark x1="32189" y1="77296" x2="32189" y2="77296"/>
                        <a14:foregroundMark x1="39801" y1="83225" x2="39801" y2="83225"/>
                        <a14:foregroundMark x1="42325" y1="89588" x2="42325" y2="89588"/>
                        <a14:foregroundMark x1="42325" y1="89588" x2="42325" y2="89588"/>
                        <a14:foregroundMark x1="48118" y1="90022" x2="48118" y2="90022"/>
                        <a14:foregroundMark x1="54986" y1="90889" x2="54986" y2="90889"/>
                        <a14:foregroundMark x1="61523" y1="87274" x2="61523" y2="87274"/>
                        <a14:foregroundMark x1="72362" y1="60882" x2="72362" y2="60882"/>
                        <a14:foregroundMark x1="75631" y1="61822" x2="75631" y2="61822"/>
                        <a14:foregroundMark x1="74514" y1="53218" x2="74514" y2="53218"/>
                        <a14:foregroundMark x1="72735" y1="36804" x2="72735" y2="36804"/>
                        <a14:foregroundMark x1="71618" y1="29573" x2="71618" y2="29573"/>
                        <a14:foregroundMark x1="55358" y1="9978" x2="55358" y2="9978"/>
                        <a14:foregroundMark x1="52462" y1="6797" x2="52462" y2="6797"/>
                        <a14:foregroundMark x1="48118" y1="8171" x2="48118" y2="8171"/>
                        <a14:foregroundMark x1="43070" y1="10484" x2="43070" y2="10484"/>
                        <a14:foregroundMark x1="37609" y1="17715" x2="37609" y2="17715"/>
                        <a14:foregroundMark x1="36161" y1="18655" x2="36161" y2="18655"/>
                        <a14:foregroundMark x1="60778" y1="13160" x2="60778" y2="13160"/>
                        <a14:foregroundMark x1="64750" y1="19089" x2="64750" y2="19089"/>
                        <a14:foregroundMark x1="68763" y1="24078" x2="68763" y2="24078"/>
                        <a14:foregroundMark x1="41249" y1="13160" x2="41249" y2="13160"/>
                        <a14:foregroundMark x1="41249" y1="5929" x2="41249" y2="5929"/>
                        <a14:foregroundMark x1="73438" y1="66377" x2="73438" y2="66377"/>
                        <a14:foregroundMark x1="69839" y1="70427" x2="69839" y2="70427"/>
                        <a14:foregroundMark x1="36533" y1="82285" x2="36533" y2="82285"/>
                        <a14:foregroundMark x1="31485" y1="18655" x2="31485" y2="18655"/>
                        <a14:foregroundMark x1="47042" y1="3181" x2="47042" y2="3181"/>
                        <a14:foregroundMark x1="47042" y1="3615" x2="47042" y2="3615"/>
                        <a14:foregroundMark x1="47042" y1="3615" x2="47042" y2="3615"/>
                        <a14:foregroundMark x1="55358" y1="7737" x2="55358" y2="7737"/>
                        <a14:foregroundMark x1="70542" y1="64570" x2="70542" y2="64570"/>
                        <a14:foregroundMark x1="65867" y1="78670" x2="65867" y2="78670"/>
                        <a14:foregroundMark x1="65867" y1="78670" x2="65867" y2="78670"/>
                        <a14:foregroundMark x1="64750" y1="80911" x2="64750" y2="80911"/>
                        <a14:foregroundMark x1="64046" y1="84093" x2="64046" y2="84093"/>
                        <a14:foregroundMark x1="62598" y1="92263" x2="62598" y2="92263"/>
                        <a14:foregroundMark x1="61150" y1="94577" x2="61150" y2="94577"/>
                        <a14:foregroundMark x1="52089" y1="96819" x2="52089" y2="96819"/>
                        <a14:foregroundMark x1="43070" y1="92769" x2="43070" y2="92769"/>
                        <a14:foregroundMark x1="58254" y1="13160" x2="58254" y2="13160"/>
                        <a14:foregroundMark x1="56434" y1="23210" x2="56434" y2="23210"/>
                        <a14:foregroundMark x1="49566" y1="40926" x2="49566" y2="40926"/>
                        <a14:foregroundMark x1="42325" y1="80477" x2="42325" y2="80477"/>
                        <a14:foregroundMark x1="32933" y1="74114" x2="32933" y2="74114"/>
                        <a14:foregroundMark x1="73811" y1="38178" x2="73811" y2="38178"/>
                        <a14:foregroundMark x1="73811" y1="44107" x2="73811" y2="44107"/>
                        <a14:foregroundMark x1="73811" y1="39118" x2="73811" y2="39118"/>
                        <a14:foregroundMark x1="69839" y1="19089" x2="69839" y2="19089"/>
                        <a14:foregroundMark x1="60074" y1="7303" x2="60074" y2="7303"/>
                        <a14:foregroundMark x1="26396" y1="27260" x2="26396" y2="27260"/>
                        <a14:foregroundMark x1="44849" y1="14100" x2="44849" y2="14100"/>
                        <a14:foregroundMark x1="48862" y1="11352" x2="48862" y2="11352"/>
                        <a14:foregroundMark x1="46669" y1="11786" x2="46669" y2="11786"/>
                        <a14:foregroundMark x1="46669" y1="11786" x2="46669" y2="11786"/>
                        <a14:foregroundMark x1="64750" y1="87274" x2="64750" y2="87274"/>
                        <a14:foregroundMark x1="66570" y1="82285" x2="66570" y2="82285"/>
                        <a14:foregroundMark x1="71990" y1="72307" x2="71990" y2="72307"/>
                        <a14:foregroundMark x1="59702" y1="84093" x2="59702" y2="84093"/>
                        <a14:foregroundMark x1="59702" y1="84093" x2="59702" y2="84093"/>
                        <a14:foregroundMark x1="35085" y1="79103" x2="35085" y2="79103"/>
                        <a14:foregroundMark x1="32933" y1="82719" x2="32933" y2="82719"/>
                        <a14:foregroundMark x1="26769" y1="66377" x2="26769" y2="66377"/>
                        <a14:foregroundMark x1="24948" y1="57701" x2="24948" y2="57701"/>
                        <a14:foregroundMark x1="26065" y1="39552" x2="26065" y2="39552"/>
                        <a14:foregroundMark x1="30037" y1="29573" x2="30037" y2="29573"/>
                        <a14:foregroundMark x1="36533" y1="13666" x2="36533" y2="13666"/>
                        <a14:foregroundMark x1="29293" y1="73608" x2="29293" y2="73608"/>
                        <a14:foregroundMark x1="26769" y1="69125" x2="26769" y2="69125"/>
                        <a14:foregroundMark x1="27513" y1="74982" x2="27513" y2="74982"/>
                        <a14:foregroundMark x1="36905" y1="87274" x2="36905" y2="87274"/>
                        <a14:foregroundMark x1="45594" y1="86406" x2="45594" y2="86406"/>
                        <a14:foregroundMark x1="49938" y1="94071" x2="49938" y2="94071"/>
                        <a14:foregroundMark x1="59330" y1="87274" x2="59330" y2="87274"/>
                        <a14:foregroundMark x1="54613" y1="4989" x2="54613" y2="4989"/>
                        <a14:foregroundMark x1="53537" y1="13160" x2="53537" y2="13160"/>
                        <a14:foregroundMark x1="30741" y1="22704" x2="30741" y2="22704"/>
                        <a14:foregroundMark x1="27141" y1="33189" x2="27141" y2="33189"/>
                        <a14:foregroundMark x1="27844" y1="37744" x2="27844" y2="37744"/>
                        <a14:foregroundMark x1="23873" y1="48662" x2="23873" y2="48662"/>
                        <a14:foregroundMark x1="24948" y1="58641" x2="24948" y2="58641"/>
                        <a14:foregroundMark x1="24948" y1="58641" x2="24948" y2="58641"/>
                        <a14:foregroundMark x1="27513" y1="47289" x2="27513" y2="47289"/>
                        <a14:foregroundMark x1="27513" y1="47289" x2="27513" y2="47289"/>
                        <a14:foregroundMark x1="28217" y1="24512" x2="28217" y2="24512"/>
                        <a14:foregroundMark x1="63674" y1="14100" x2="63674" y2="14100"/>
                        <a14:foregroundMark x1="68391" y1="21837" x2="68391" y2="21837"/>
                        <a14:foregroundMark x1="70914" y1="25018" x2="70914" y2="25018"/>
                        <a14:foregroundMark x1="73811" y1="32249" x2="73811" y2="32249"/>
                        <a14:foregroundMark x1="73811" y1="51844" x2="73811" y2="51844"/>
                        <a14:foregroundMark x1="76334" y1="59074" x2="76334" y2="59074"/>
                        <a14:foregroundMark x1="75962" y1="50470" x2="75962" y2="50470"/>
                        <a14:foregroundMark x1="67646" y1="30947" x2="67646" y2="30947"/>
                        <a14:foregroundMark x1="71287" y1="35430" x2="71287" y2="35430"/>
                      </a14:backgroundRemoval>
                    </a14:imgEffect>
                  </a14:imgLayer>
                </a14:imgProps>
              </a:ext>
              <a:ext uri="{28A0092B-C50C-407E-A947-70E740481C1C}">
                <a14:useLocalDpi xmlns:a14="http://schemas.microsoft.com/office/drawing/2010/main" val="0"/>
              </a:ext>
            </a:extLst>
          </a:blip>
          <a:stretch>
            <a:fillRect/>
          </a:stretch>
        </p:blipFill>
        <p:spPr>
          <a:xfrm>
            <a:off x="-671511" y="300038"/>
            <a:ext cx="3557400" cy="1980000"/>
          </a:xfrm>
          <a:prstGeom prst="rect">
            <a:avLst/>
          </a:prstGeom>
        </p:spPr>
      </p:pic>
      <p:pic>
        <p:nvPicPr>
          <p:cNvPr id="5" name="Resim 4"/>
          <p:cNvPicPr>
            <a:picLocks noChangeAspect="1"/>
          </p:cNvPicPr>
          <p:nvPr/>
        </p:nvPicPr>
        <p:blipFill>
          <a:blip r:embed="rId4" cstate="print">
            <a:extLst>
              <a:ext uri="{BEBA8EAE-BF5A-486C-A8C5-ECC9F3942E4B}">
                <a14:imgProps xmlns:a14="http://schemas.microsoft.com/office/drawing/2010/main">
                  <a14:imgLayer r:embed="rId5">
                    <a14:imgEffect>
                      <a14:backgroundRemoval t="3352" b="94972" l="1897" r="94851"/>
                    </a14:imgEffect>
                  </a14:imgLayer>
                </a14:imgProps>
              </a:ext>
              <a:ext uri="{28A0092B-C50C-407E-A947-70E740481C1C}">
                <a14:useLocalDpi xmlns:a14="http://schemas.microsoft.com/office/drawing/2010/main" val="0"/>
              </a:ext>
            </a:extLst>
          </a:blip>
          <a:stretch>
            <a:fillRect/>
          </a:stretch>
        </p:blipFill>
        <p:spPr>
          <a:xfrm>
            <a:off x="9929308" y="228600"/>
            <a:ext cx="2391280" cy="2232000"/>
          </a:xfrm>
          <a:prstGeom prst="rect">
            <a:avLst/>
          </a:prstGeom>
        </p:spPr>
      </p:pic>
      <p:sp>
        <p:nvSpPr>
          <p:cNvPr id="6" name="Akış Çizelgesi: Delikli Teyp 5"/>
          <p:cNvSpPr/>
          <p:nvPr/>
        </p:nvSpPr>
        <p:spPr>
          <a:xfrm>
            <a:off x="2171700" y="442913"/>
            <a:ext cx="7729538" cy="1843087"/>
          </a:xfrm>
          <a:prstGeom prst="flowChartPunchedTape">
            <a:avLst/>
          </a:prstGeom>
          <a:solidFill>
            <a:srgbClr val="B2B2B2">
              <a:lumMod val="60000"/>
              <a:lumOff val="40000"/>
            </a:srgbClr>
          </a:solidFill>
          <a:ln w="12700" cap="flat" cmpd="sng" algn="ctr">
            <a:solidFill>
              <a:srgbClr val="DDDDD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tr-TR" sz="1800" b="1" i="0" u="none" strike="noStrike" kern="0" cap="none" spc="0" normalizeH="0" baseline="0" noProof="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Calibri" panose="020F0502020204030204"/>
              <a:ea typeface="+mn-ea"/>
              <a:cs typeface="+mn-cs"/>
            </a:endParaRPr>
          </a:p>
        </p:txBody>
      </p:sp>
      <p:sp>
        <p:nvSpPr>
          <p:cNvPr id="7" name="Dikdörtgen 6"/>
          <p:cNvSpPr/>
          <p:nvPr/>
        </p:nvSpPr>
        <p:spPr>
          <a:xfrm>
            <a:off x="2694411" y="781349"/>
            <a:ext cx="6774611" cy="1200329"/>
          </a:xfrm>
          <a:prstGeom prst="rect">
            <a:avLst/>
          </a:prstGeom>
          <a:noFill/>
        </p:spPr>
        <p:txBody>
          <a:bodyPr wrap="none" lIns="91440" tIns="45720" rIns="91440" bIns="45720">
            <a:spAutoFit/>
          </a:bodyPr>
          <a:lstStyle/>
          <a:p>
            <a:pPr algn="ctr"/>
            <a:r>
              <a:rPr lang="tr-TR" sz="7200" dirty="0">
                <a:ln w="0"/>
                <a:solidFill>
                  <a:prstClr val="black"/>
                </a:solidFill>
                <a:effectLst>
                  <a:outerShdw blurRad="38100" dist="19050" dir="2700000" algn="tl" rotWithShape="0">
                    <a:prstClr val="black">
                      <a:alpha val="40000"/>
                    </a:prstClr>
                  </a:outerShdw>
                </a:effectLst>
                <a:latin typeface="Jokerman" panose="04090605060D06020702" pitchFamily="82" charset="0"/>
              </a:rPr>
              <a:t>Çocuk ve Doğa</a:t>
            </a:r>
          </a:p>
        </p:txBody>
      </p:sp>
      <p:sp>
        <p:nvSpPr>
          <p:cNvPr id="8" name="Dikdörtgen 7"/>
          <p:cNvSpPr/>
          <p:nvPr/>
        </p:nvSpPr>
        <p:spPr>
          <a:xfrm>
            <a:off x="1892347" y="3065025"/>
            <a:ext cx="8493030" cy="1754326"/>
          </a:xfrm>
          <a:prstGeom prst="rect">
            <a:avLst/>
          </a:prstGeom>
          <a:noFill/>
        </p:spPr>
        <p:txBody>
          <a:bodyPr wrap="none" lIns="91440" tIns="45720" rIns="91440" bIns="4572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tr-TR" sz="5400" b="0" i="0" u="none" strike="noStrike" kern="0" cap="none" spc="0" normalizeH="0" baseline="0" noProof="0" dirty="0">
                <a:ln w="0"/>
                <a:solidFill>
                  <a:prstClr val="black"/>
                </a:solidFill>
                <a:effectLst>
                  <a:outerShdw blurRad="38100" dist="19050" dir="2700000" algn="tl" rotWithShape="0">
                    <a:prstClr val="black">
                      <a:alpha val="40000"/>
                    </a:prstClr>
                  </a:outerShdw>
                </a:effectLst>
                <a:uLnTx/>
                <a:uFillTx/>
                <a:latin typeface="Arial Rounded MT Bold" panose="020F0704030504030204" pitchFamily="34" charset="0"/>
              </a:rPr>
              <a:t>Sağlık Bilimleri Fakültesi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tr-TR" sz="5400" b="0" i="0" u="none" strike="noStrike" kern="0" cap="none" spc="0" normalizeH="0" baseline="0" noProof="0" dirty="0">
                <a:ln w="0"/>
                <a:solidFill>
                  <a:prstClr val="black"/>
                </a:solidFill>
                <a:effectLst>
                  <a:outerShdw blurRad="38100" dist="19050" dir="2700000" algn="tl" rotWithShape="0">
                    <a:prstClr val="black">
                      <a:alpha val="40000"/>
                    </a:prstClr>
                  </a:outerShdw>
                </a:effectLst>
                <a:uLnTx/>
                <a:uFillTx/>
                <a:latin typeface="Arial Rounded MT Bold" panose="020F0704030504030204" pitchFamily="34" charset="0"/>
              </a:rPr>
              <a:t>Çocuk Gelişimi Bölümü</a:t>
            </a:r>
            <a:endParaRPr kumimoji="0" lang="tr-TR" sz="5400" b="0" i="0" u="none" strike="noStrike" kern="0" cap="none" spc="0" normalizeH="0" baseline="0" noProof="0" dirty="0">
              <a:ln w="0"/>
              <a:solidFill>
                <a:prstClr val="black"/>
              </a:solidFill>
              <a:effectLst>
                <a:outerShdw blurRad="38100" dist="19050" dir="2700000" algn="tl" rotWithShape="0">
                  <a:prstClr val="black">
                    <a:alpha val="40000"/>
                  </a:prstClr>
                </a:outerShdw>
              </a:effectLst>
              <a:uLnTx/>
              <a:uFillTx/>
            </a:endParaRPr>
          </a:p>
        </p:txBody>
      </p:sp>
    </p:spTree>
    <p:extLst>
      <p:ext uri="{BB962C8B-B14F-4D97-AF65-F5344CB8AC3E}">
        <p14:creationId xmlns:p14="http://schemas.microsoft.com/office/powerpoint/2010/main" val="37237729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Köşeleri Yuvarlanmış Dikdörtgen Belirtme Çizgisi 1"/>
          <p:cNvSpPr/>
          <p:nvPr/>
        </p:nvSpPr>
        <p:spPr>
          <a:xfrm>
            <a:off x="362607" y="2538248"/>
            <a:ext cx="11556124" cy="2727435"/>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Metin kutusu 2"/>
          <p:cNvSpPr txBox="1"/>
          <p:nvPr/>
        </p:nvSpPr>
        <p:spPr>
          <a:xfrm>
            <a:off x="464943" y="1664231"/>
            <a:ext cx="11532616" cy="2862322"/>
          </a:xfrm>
          <a:prstGeom prst="rect">
            <a:avLst/>
          </a:prstGeom>
          <a:noFill/>
        </p:spPr>
        <p:txBody>
          <a:bodyPr wrap="square" rtlCol="0">
            <a:spAutoFit/>
          </a:bodyPr>
          <a:lstStyle/>
          <a:p>
            <a:r>
              <a:rPr lang="tr-TR" sz="3600" u="sng" dirty="0">
                <a:ln w="0"/>
                <a:effectLst>
                  <a:outerShdw blurRad="38100" dist="19050" dir="2700000" algn="tl" rotWithShape="0">
                    <a:schemeClr val="dk1">
                      <a:alpha val="40000"/>
                    </a:schemeClr>
                  </a:outerShdw>
                </a:effectLst>
              </a:rPr>
              <a:t>E. Gıda kirliliği</a:t>
            </a:r>
          </a:p>
          <a:p>
            <a:r>
              <a:rPr lang="tr-TR" sz="3600" u="sng" dirty="0">
                <a:ln w="0"/>
                <a:effectLst>
                  <a:outerShdw blurRad="38100" dist="19050" dir="2700000" algn="tl" rotWithShape="0">
                    <a:schemeClr val="dk1">
                      <a:alpha val="40000"/>
                    </a:schemeClr>
                  </a:outerShdw>
                </a:effectLst>
              </a:rPr>
              <a:t> </a:t>
            </a:r>
          </a:p>
          <a:p>
            <a:pPr algn="just"/>
            <a:r>
              <a:rPr lang="tr-TR" sz="3600" dirty="0">
                <a:ln w="0"/>
                <a:effectLst>
                  <a:outerShdw blurRad="38100" dist="19050" dir="2700000" algn="tl" rotWithShape="0">
                    <a:schemeClr val="dk1">
                      <a:alpha val="40000"/>
                    </a:schemeClr>
                  </a:outerShdw>
                </a:effectLst>
              </a:rPr>
              <a:t>Besin-gıda, canlı varlıkların büyüyüp gelişmelerine yarayan, sindirilmeye elverişli, sıvı ve katı, bitkisel yada hayvansal kökenli her çeşit maddedir. </a:t>
            </a:r>
          </a:p>
        </p:txBody>
      </p:sp>
    </p:spTree>
    <p:extLst>
      <p:ext uri="{BB962C8B-B14F-4D97-AF65-F5344CB8AC3E}">
        <p14:creationId xmlns:p14="http://schemas.microsoft.com/office/powerpoint/2010/main" val="42139942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Köşeleri Yuvarlanmış Dikdörtgen Belirtme Çizgisi 4"/>
          <p:cNvSpPr/>
          <p:nvPr/>
        </p:nvSpPr>
        <p:spPr>
          <a:xfrm>
            <a:off x="220717" y="1592317"/>
            <a:ext cx="11682249" cy="3058511"/>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 name="Metin kutusu 3"/>
          <p:cNvSpPr txBox="1"/>
          <p:nvPr/>
        </p:nvSpPr>
        <p:spPr>
          <a:xfrm>
            <a:off x="315309" y="1749972"/>
            <a:ext cx="11540359" cy="2554545"/>
          </a:xfrm>
          <a:prstGeom prst="rect">
            <a:avLst/>
          </a:prstGeom>
          <a:noFill/>
        </p:spPr>
        <p:txBody>
          <a:bodyPr wrap="square" rtlCol="0">
            <a:spAutoFit/>
          </a:bodyPr>
          <a:lstStyle/>
          <a:p>
            <a:pPr algn="just"/>
            <a:r>
              <a:rPr lang="tr-TR" sz="3200" dirty="0">
                <a:ln w="0"/>
                <a:effectLst>
                  <a:outerShdw blurRad="38100" dist="19050" dir="2700000" algn="tl" rotWithShape="0">
                    <a:schemeClr val="dk1">
                      <a:alpha val="40000"/>
                    </a:schemeClr>
                  </a:outerShdw>
                </a:effectLst>
              </a:rPr>
              <a:t>Bir bölgede yaşayan insan sayısı olarak tanımlanan nüfus, sürekli değişen bir olgudur. Doğan bebekler ve bölgeye göç eden insanlarla artar, ölümler ve bölgeye göç eden insanlarla artar, ölümler ve bölgeden  göç edenler azalır. İnsan ömrünün uzaması nüfus artışının bir başka  nedenidir.</a:t>
            </a:r>
          </a:p>
        </p:txBody>
      </p:sp>
    </p:spTree>
    <p:extLst>
      <p:ext uri="{BB962C8B-B14F-4D97-AF65-F5344CB8AC3E}">
        <p14:creationId xmlns:p14="http://schemas.microsoft.com/office/powerpoint/2010/main" val="15981809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Köşeleri Yuvarlanmış Dikdörtgen Belirtme Çizgisi 3"/>
          <p:cNvSpPr/>
          <p:nvPr/>
        </p:nvSpPr>
        <p:spPr>
          <a:xfrm>
            <a:off x="299545" y="2364828"/>
            <a:ext cx="11745310" cy="3373821"/>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Metin kutusu 2"/>
          <p:cNvSpPr txBox="1"/>
          <p:nvPr/>
        </p:nvSpPr>
        <p:spPr>
          <a:xfrm>
            <a:off x="448349" y="1349750"/>
            <a:ext cx="11438021" cy="3785652"/>
          </a:xfrm>
          <a:prstGeom prst="rect">
            <a:avLst/>
          </a:prstGeom>
          <a:noFill/>
        </p:spPr>
        <p:txBody>
          <a:bodyPr wrap="square" rtlCol="0">
            <a:spAutoFit/>
          </a:bodyPr>
          <a:lstStyle/>
          <a:p>
            <a:r>
              <a:rPr lang="tr-TR" sz="4000" u="sng" dirty="0">
                <a:ln w="0"/>
                <a:effectLst>
                  <a:outerShdw blurRad="38100" dist="19050" dir="2700000" algn="tl" rotWithShape="0">
                    <a:schemeClr val="dk1">
                      <a:alpha val="40000"/>
                    </a:schemeClr>
                  </a:outerShdw>
                </a:effectLst>
              </a:rPr>
              <a:t>G. Gürültü Kirliliğ</a:t>
            </a:r>
            <a:r>
              <a:rPr lang="tr-TR" sz="4000" dirty="0">
                <a:ln w="0"/>
                <a:effectLst>
                  <a:outerShdw blurRad="38100" dist="19050" dir="2700000" algn="tl" rotWithShape="0">
                    <a:schemeClr val="dk1">
                      <a:alpha val="40000"/>
                    </a:schemeClr>
                  </a:outerShdw>
                </a:effectLst>
              </a:rPr>
              <a:t>i</a:t>
            </a:r>
          </a:p>
          <a:p>
            <a:endParaRPr lang="tr-TR" sz="4000" u="sng" dirty="0">
              <a:ln w="0"/>
              <a:effectLst>
                <a:outerShdw blurRad="38100" dist="19050" dir="2700000" algn="tl" rotWithShape="0">
                  <a:schemeClr val="dk1">
                    <a:alpha val="40000"/>
                  </a:schemeClr>
                </a:outerShdw>
              </a:effectLst>
            </a:endParaRPr>
          </a:p>
          <a:p>
            <a:pPr algn="just"/>
            <a:r>
              <a:rPr lang="tr-TR" sz="3200" dirty="0">
                <a:ln w="0"/>
                <a:effectLst>
                  <a:outerShdw blurRad="38100" dist="19050" dir="2700000" algn="tl" rotWithShape="0">
                    <a:schemeClr val="dk1">
                      <a:alpha val="40000"/>
                    </a:schemeClr>
                  </a:outerShdw>
                </a:effectLst>
              </a:rPr>
              <a:t>Sanayinin hızla gelişmesi, çok çeşitli teknoloji ürünlerinin yaşamımıza girmesi sonucunda cereyan eden teknolojik süreçlerle aşırı nüfus artışı ve yaşam düzeyinin yükselmesi gibi sosyal değişimler, gürültü kirlenmesinin, önemli ekolojik sorunlar arasına girmesine neden olmuştur.</a:t>
            </a:r>
          </a:p>
        </p:txBody>
      </p:sp>
      <p:sp>
        <p:nvSpPr>
          <p:cNvPr id="2" name="Köşeleri Yuvarlanmış Dikdörtgen Belirtme Çizgisi 1"/>
          <p:cNvSpPr/>
          <p:nvPr/>
        </p:nvSpPr>
        <p:spPr>
          <a:xfrm>
            <a:off x="1765738" y="2774731"/>
            <a:ext cx="914400" cy="612648"/>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7976199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Köşeleri Yuvarlanmış Dikdörtgen Belirtme Çizgisi 1"/>
          <p:cNvSpPr/>
          <p:nvPr/>
        </p:nvSpPr>
        <p:spPr>
          <a:xfrm>
            <a:off x="425669" y="2412124"/>
            <a:ext cx="11619186" cy="2585545"/>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Metin kutusu 2"/>
          <p:cNvSpPr txBox="1"/>
          <p:nvPr/>
        </p:nvSpPr>
        <p:spPr>
          <a:xfrm>
            <a:off x="637810" y="1426088"/>
            <a:ext cx="11357811" cy="3477875"/>
          </a:xfrm>
          <a:prstGeom prst="rect">
            <a:avLst/>
          </a:prstGeom>
          <a:noFill/>
        </p:spPr>
        <p:txBody>
          <a:bodyPr wrap="square" rtlCol="0">
            <a:spAutoFit/>
          </a:bodyPr>
          <a:lstStyle/>
          <a:p>
            <a:r>
              <a:rPr lang="tr-TR" sz="4000" u="sng" dirty="0">
                <a:ln w="0"/>
                <a:effectLst>
                  <a:outerShdw blurRad="38100" dist="19050" dir="2700000" algn="tl" rotWithShape="0">
                    <a:schemeClr val="dk1">
                      <a:alpha val="40000"/>
                    </a:schemeClr>
                  </a:outerShdw>
                </a:effectLst>
              </a:rPr>
              <a:t>H. Atıklar</a:t>
            </a:r>
          </a:p>
          <a:p>
            <a:endParaRPr lang="tr-TR" sz="4000" u="sng" dirty="0">
              <a:ln w="0"/>
              <a:effectLst>
                <a:outerShdw blurRad="38100" dist="19050" dir="2700000" algn="tl" rotWithShape="0">
                  <a:schemeClr val="dk1">
                    <a:alpha val="40000"/>
                  </a:schemeClr>
                </a:outerShdw>
              </a:effectLst>
            </a:endParaRPr>
          </a:p>
          <a:p>
            <a:pPr algn="just"/>
            <a:r>
              <a:rPr lang="tr-TR" sz="3600" dirty="0">
                <a:ln w="0"/>
                <a:effectLst>
                  <a:outerShdw blurRad="38100" dist="19050" dir="2700000" algn="tl" rotWithShape="0">
                    <a:schemeClr val="dk1">
                      <a:alpha val="40000"/>
                    </a:schemeClr>
                  </a:outerShdw>
                </a:effectLst>
              </a:rPr>
              <a:t>Toplumların çeşitli </a:t>
            </a:r>
            <a:r>
              <a:rPr lang="tr-TR" sz="3600" dirty="0" err="1">
                <a:ln w="0"/>
                <a:effectLst>
                  <a:outerShdw blurRad="38100" dist="19050" dir="2700000" algn="tl" rotWithShape="0">
                    <a:schemeClr val="dk1">
                      <a:alpha val="40000"/>
                    </a:schemeClr>
                  </a:outerShdw>
                </a:effectLst>
              </a:rPr>
              <a:t>sosyo</a:t>
            </a:r>
            <a:r>
              <a:rPr lang="tr-TR" sz="3600" dirty="0">
                <a:ln w="0"/>
                <a:effectLst>
                  <a:outerShdw blurRad="38100" dist="19050" dir="2700000" algn="tl" rotWithShape="0">
                    <a:schemeClr val="dk1">
                      <a:alpha val="40000"/>
                    </a:schemeClr>
                  </a:outerShdw>
                </a:effectLst>
              </a:rPr>
              <a:t>-ekonomik etkinlikleri sonucunda işe yaramaz hale gelen her türlü madde ve malzemeye atık madde adı verilmektedir.</a:t>
            </a:r>
          </a:p>
          <a:p>
            <a:endParaRPr lang="tr-TR" sz="3200"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8529817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Köşeleri Yuvarlanmış Dikdörtgen Belirtme Çizgisi 3"/>
          <p:cNvSpPr/>
          <p:nvPr/>
        </p:nvSpPr>
        <p:spPr>
          <a:xfrm>
            <a:off x="315310" y="1056290"/>
            <a:ext cx="11650717" cy="4713890"/>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Metin kutusu 2"/>
          <p:cNvSpPr txBox="1"/>
          <p:nvPr/>
        </p:nvSpPr>
        <p:spPr>
          <a:xfrm>
            <a:off x="378372" y="1355834"/>
            <a:ext cx="11493061" cy="4031873"/>
          </a:xfrm>
          <a:prstGeom prst="rect">
            <a:avLst/>
          </a:prstGeom>
          <a:noFill/>
        </p:spPr>
        <p:txBody>
          <a:bodyPr wrap="square" rtlCol="0">
            <a:spAutoFit/>
          </a:bodyPr>
          <a:lstStyle/>
          <a:p>
            <a:pPr algn="just"/>
            <a:r>
              <a:rPr lang="tr-TR" sz="3200" dirty="0">
                <a:ln w="0"/>
                <a:effectLst>
                  <a:outerShdw blurRad="38100" dist="19050" dir="2700000" algn="tl" rotWithShape="0">
                    <a:schemeClr val="dk1">
                      <a:alpha val="40000"/>
                    </a:schemeClr>
                  </a:outerShdw>
                </a:effectLst>
              </a:rPr>
              <a:t>Ozon tabakası güneşten gelen mor ötesi ışınların büyük bir kısmını tutarak, yeryüzüne ulaşmalarını engelleyen bir atmosfer katmanıdır. Ozon 3 oksijen atomundan oluşan, O3 bileşiminde bir gazdır ve yeryüzünden başlayarak, atmosferin 40-50 km yüksekliğine kadar çıkar. Ozon tabakasındaki ozon gazının en önemli ekolojik işlevi, güneş ışıması ile bu tabakaya kadar gelmiş bulunan zararlı mor ötesi ışınlarının büyük bir kısmını yutarak, bu ışınların yeryüzüne kadar gitmesini engellemesidir.</a:t>
            </a:r>
          </a:p>
        </p:txBody>
      </p:sp>
    </p:spTree>
    <p:extLst>
      <p:ext uri="{BB962C8B-B14F-4D97-AF65-F5344CB8AC3E}">
        <p14:creationId xmlns:p14="http://schemas.microsoft.com/office/powerpoint/2010/main" val="20812801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Köşeleri Yuvarlanmış Dikdörtgen Belirtme Çizgisi 2"/>
          <p:cNvSpPr/>
          <p:nvPr/>
        </p:nvSpPr>
        <p:spPr>
          <a:xfrm>
            <a:off x="252248" y="1245476"/>
            <a:ext cx="11729545" cy="4729655"/>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 name="Metin kutusu 1"/>
          <p:cNvSpPr txBox="1"/>
          <p:nvPr/>
        </p:nvSpPr>
        <p:spPr>
          <a:xfrm>
            <a:off x="504496" y="1371600"/>
            <a:ext cx="11288110" cy="4031873"/>
          </a:xfrm>
          <a:prstGeom prst="rect">
            <a:avLst/>
          </a:prstGeom>
          <a:noFill/>
        </p:spPr>
        <p:txBody>
          <a:bodyPr wrap="square" rtlCol="0">
            <a:spAutoFit/>
          </a:bodyPr>
          <a:lstStyle/>
          <a:p>
            <a:pPr lvl="0" algn="just"/>
            <a:r>
              <a:rPr lang="tr-TR" sz="3200" dirty="0">
                <a:ln w="0"/>
                <a:effectLst>
                  <a:outerShdw blurRad="38100" dist="19050" dir="2700000" algn="tl" rotWithShape="0">
                    <a:schemeClr val="dk1">
                      <a:alpha val="40000"/>
                    </a:schemeClr>
                  </a:outerShdw>
                </a:effectLst>
              </a:rPr>
              <a:t>Küresel ısınma; insanların çeşitli aktiviteleri sonucunda meydana gelen ve  "sera gazları"  olarak nitelenen bazı gazların artması sonucunda yeryüzüne yakın atmosfer tabakaları ve katı yeryüzü sıcaklığının yapay olarak artması sürecidir.  Küresel ısınma sonucunda, diğer iklim öğelerinin de (hava hareketleri, yağışlar, nemlilik, vb.) etkilenerek, dünya ikliminin uzun jeolojik devirlerdekinin aksine, son 15-20 yıl gibi çok kısa bir dönemde hızla değişmesi de " küresel iklim değişimi </a:t>
            </a:r>
            <a:r>
              <a:rPr lang="tr-TR" sz="3200" dirty="0">
                <a:ln w="0"/>
                <a:solidFill>
                  <a:prstClr val="black"/>
                </a:solidFill>
                <a:effectLst>
                  <a:outerShdw blurRad="38100" dist="19050" dir="2700000" algn="tl" rotWithShape="0">
                    <a:prstClr val="black">
                      <a:alpha val="40000"/>
                    </a:prstClr>
                  </a:outerShdw>
                </a:effectLst>
              </a:rPr>
              <a:t>" olarak tanımlanır.</a:t>
            </a:r>
            <a:endParaRPr lang="tr-TR" sz="3200"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8948960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Yatay Kaydırma 2"/>
          <p:cNvSpPr/>
          <p:nvPr/>
        </p:nvSpPr>
        <p:spPr>
          <a:xfrm>
            <a:off x="256674" y="336884"/>
            <a:ext cx="11614484" cy="5438274"/>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tr-TR" sz="4000" dirty="0">
                <a:ln w="0"/>
                <a:solidFill>
                  <a:schemeClr val="tx1"/>
                </a:solidFill>
                <a:effectLst>
                  <a:outerShdw blurRad="38100" dist="19050" dir="2700000" algn="tl" rotWithShape="0">
                    <a:schemeClr val="dk1">
                      <a:alpha val="40000"/>
                    </a:schemeClr>
                  </a:outerShdw>
                </a:effectLst>
              </a:rPr>
              <a:t>Doğal Tehlikelerden Kaynaklanan Çevre Sorunları</a:t>
            </a:r>
          </a:p>
        </p:txBody>
      </p:sp>
    </p:spTree>
    <p:extLst>
      <p:ext uri="{BB962C8B-B14F-4D97-AF65-F5344CB8AC3E}">
        <p14:creationId xmlns:p14="http://schemas.microsoft.com/office/powerpoint/2010/main" val="4408771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Köşeleri Yuvarlanmış Dikdörtgen Belirtme Çizgisi 2"/>
          <p:cNvSpPr/>
          <p:nvPr/>
        </p:nvSpPr>
        <p:spPr>
          <a:xfrm>
            <a:off x="131379" y="236482"/>
            <a:ext cx="12060621" cy="5707118"/>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 name="Metin kutusu 1"/>
          <p:cNvSpPr txBox="1"/>
          <p:nvPr/>
        </p:nvSpPr>
        <p:spPr>
          <a:xfrm>
            <a:off x="273269" y="504498"/>
            <a:ext cx="11918731" cy="5509200"/>
          </a:xfrm>
          <a:prstGeom prst="rect">
            <a:avLst/>
          </a:prstGeom>
          <a:noFill/>
        </p:spPr>
        <p:txBody>
          <a:bodyPr wrap="square" rtlCol="0">
            <a:spAutoFit/>
          </a:bodyPr>
          <a:lstStyle/>
          <a:p>
            <a:pPr algn="just"/>
            <a:r>
              <a:rPr lang="tr-TR" sz="3200" dirty="0">
                <a:ln w="0"/>
                <a:effectLst>
                  <a:outerShdw blurRad="38100" dist="19050" dir="2700000" algn="tl" rotWithShape="0">
                    <a:schemeClr val="dk1">
                      <a:alpha val="40000"/>
                    </a:schemeClr>
                  </a:outerShdw>
                </a:effectLst>
              </a:rPr>
              <a:t>Dünyamızın varoluşundan itibaren doğal tehlikeler olarak adlandırdığımız afetler vardır ve tarih boyunca tüm insanları etkilemiştir. Her yıl doğal afetlerden dolayı milyonlarca insan etkilenmektedir, önemli sayıda can kaybına ve yaralanmalara neden olmaktadır,  milyarlarca dolarlık maddi kayıp yaşanmaktadır. Doğal afetler alt ve üst yapıları değişik derecelerde bozar. Ulaşım haberleşme  kesintiye uğrayabilir. Bulaşıcı ve salgın hastalıklara neden olurlar. Eğitim-öğretimi aksatır, emniyet ve asayiş hizmetlerini olumsuz yönde etkiler. Barınma, yedirme ve giyinme sorunlarına sebep olur. İşsizliği arttırır. Psikolojik nedenlere sebep olur. Bu olayların bir çoğuna insanlar neden olmaktadır.</a:t>
            </a:r>
          </a:p>
        </p:txBody>
      </p:sp>
    </p:spTree>
    <p:extLst>
      <p:ext uri="{BB962C8B-B14F-4D97-AF65-F5344CB8AC3E}">
        <p14:creationId xmlns:p14="http://schemas.microsoft.com/office/powerpoint/2010/main" val="31797163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Köşeleri Yuvarlanmış Dikdörtgen Belirtme Çizgisi 2"/>
          <p:cNvSpPr/>
          <p:nvPr/>
        </p:nvSpPr>
        <p:spPr>
          <a:xfrm>
            <a:off x="189186" y="1355834"/>
            <a:ext cx="11792607" cy="3673366"/>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 name="Metin kutusu 1"/>
          <p:cNvSpPr txBox="1"/>
          <p:nvPr/>
        </p:nvSpPr>
        <p:spPr>
          <a:xfrm>
            <a:off x="336331" y="2159876"/>
            <a:ext cx="11713780" cy="2062103"/>
          </a:xfrm>
          <a:prstGeom prst="rect">
            <a:avLst/>
          </a:prstGeom>
          <a:noFill/>
        </p:spPr>
        <p:txBody>
          <a:bodyPr wrap="square" rtlCol="0">
            <a:spAutoFit/>
          </a:bodyPr>
          <a:lstStyle/>
          <a:p>
            <a:pPr algn="just"/>
            <a:r>
              <a:rPr lang="tr-TR" sz="3200" dirty="0">
                <a:ln w="0"/>
                <a:effectLst>
                  <a:outerShdw blurRad="38100" dist="19050" dir="2700000" algn="tl" rotWithShape="0">
                    <a:schemeClr val="dk1">
                      <a:alpha val="40000"/>
                    </a:schemeClr>
                  </a:outerShdw>
                </a:effectLst>
              </a:rPr>
              <a:t>İnsanları büyük ölçüde etkileyen ve en çok karşılaşılan doğal afetler olarak depremler, sel ve su baskınları, </a:t>
            </a:r>
            <a:r>
              <a:rPr lang="tr-TR" sz="3200" dirty="0" err="1">
                <a:ln w="0"/>
                <a:effectLst>
                  <a:outerShdw blurRad="38100" dist="19050" dir="2700000" algn="tl" rotWithShape="0">
                    <a:schemeClr val="dk1">
                      <a:alpha val="40000"/>
                    </a:schemeClr>
                  </a:outerShdw>
                </a:effectLst>
              </a:rPr>
              <a:t>tsunami</a:t>
            </a:r>
            <a:r>
              <a:rPr lang="tr-TR" sz="3200" dirty="0">
                <a:ln w="0"/>
                <a:effectLst>
                  <a:outerShdw blurRad="38100" dist="19050" dir="2700000" algn="tl" rotWithShape="0">
                    <a:schemeClr val="dk1">
                      <a:alpha val="40000"/>
                    </a:schemeClr>
                  </a:outerShdw>
                </a:effectLst>
              </a:rPr>
              <a:t>, toprak kayması(heyelan), yangınlar, yanardağ patlamaları ve fırtınalar sayılabilir.</a:t>
            </a:r>
          </a:p>
        </p:txBody>
      </p:sp>
    </p:spTree>
    <p:extLst>
      <p:ext uri="{BB962C8B-B14F-4D97-AF65-F5344CB8AC3E}">
        <p14:creationId xmlns:p14="http://schemas.microsoft.com/office/powerpoint/2010/main" val="38094528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Köşeleri Yuvarlanmış Dikdörtgen Belirtme Çizgisi 2"/>
          <p:cNvSpPr/>
          <p:nvPr/>
        </p:nvSpPr>
        <p:spPr>
          <a:xfrm>
            <a:off x="220717" y="756744"/>
            <a:ext cx="11792607" cy="4840014"/>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 name="Metin kutusu 1"/>
          <p:cNvSpPr txBox="1"/>
          <p:nvPr/>
        </p:nvSpPr>
        <p:spPr>
          <a:xfrm>
            <a:off x="408237" y="945930"/>
            <a:ext cx="11478963" cy="4524315"/>
          </a:xfrm>
          <a:prstGeom prst="rect">
            <a:avLst/>
          </a:prstGeom>
          <a:noFill/>
        </p:spPr>
        <p:txBody>
          <a:bodyPr wrap="square" rtlCol="0">
            <a:spAutoFit/>
          </a:bodyPr>
          <a:lstStyle/>
          <a:p>
            <a:pPr algn="just"/>
            <a:r>
              <a:rPr lang="tr-TR" sz="3200" dirty="0">
                <a:ln w="0"/>
                <a:effectLst>
                  <a:outerShdw blurRad="38100" dist="19050" dir="2700000" algn="tl" rotWithShape="0">
                    <a:schemeClr val="dk1">
                      <a:alpha val="40000"/>
                    </a:schemeClr>
                  </a:outerShdw>
                </a:effectLst>
              </a:rPr>
              <a:t>Dünyada, değişik bölgelerde doğal olaylara bağlı olarak meydana gelen bu olayların ne zaman nerede tekrar ve ne şekilde  olacağı bilinmemektedir. Diğer taraftan insanların neden olduğu afetlerin başında nükleer patlamalar gelmektedir. Ormanların insanlar tarafından bilinçsizce yok edilmesi sayısız afetlere yol açar. Ağaçsız kalan toprak erozyona neden olur. Verimli toprakların erozyonla yok olması sonucu açlık felaket meydana gelir. Kaybolan topraklar büyük  bölümü denizlere veya göllere taşınarak orada yaşayan canlıların yaşam ortamını bozmaktadır.</a:t>
            </a:r>
          </a:p>
        </p:txBody>
      </p:sp>
    </p:spTree>
    <p:extLst>
      <p:ext uri="{BB962C8B-B14F-4D97-AF65-F5344CB8AC3E}">
        <p14:creationId xmlns:p14="http://schemas.microsoft.com/office/powerpoint/2010/main" val="1757971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Belirtme Çizgisi 1"/>
          <p:cNvSpPr/>
          <p:nvPr/>
        </p:nvSpPr>
        <p:spPr>
          <a:xfrm>
            <a:off x="371475" y="385763"/>
            <a:ext cx="11215688" cy="5057775"/>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
        <p:nvSpPr>
          <p:cNvPr id="3" name="Dikdörtgen 2"/>
          <p:cNvSpPr/>
          <p:nvPr/>
        </p:nvSpPr>
        <p:spPr>
          <a:xfrm>
            <a:off x="2763254" y="1767185"/>
            <a:ext cx="6865534" cy="2308324"/>
          </a:xfrm>
          <a:prstGeom prst="rect">
            <a:avLst/>
          </a:prstGeom>
          <a:noFill/>
        </p:spPr>
        <p:txBody>
          <a:bodyPr wrap="none" lIns="91440" tIns="45720" rIns="91440" bIns="45720">
            <a:spAutoFit/>
          </a:bodyPr>
          <a:lstStyle/>
          <a:p>
            <a:pPr algn="ctr"/>
            <a:r>
              <a:rPr lang="tr-TR" sz="7200" dirty="0">
                <a:ln w="0"/>
                <a:effectLst>
                  <a:outerShdw blurRad="38100" dist="19050" dir="2700000" algn="tl" rotWithShape="0">
                    <a:schemeClr val="dk1">
                      <a:alpha val="40000"/>
                    </a:schemeClr>
                  </a:outerShdw>
                </a:effectLst>
              </a:rPr>
              <a:t>Çevre Eğitiminde </a:t>
            </a:r>
          </a:p>
          <a:p>
            <a:pPr algn="ctr"/>
            <a:r>
              <a:rPr lang="tr-TR" sz="7200" dirty="0">
                <a:ln w="0"/>
                <a:effectLst>
                  <a:outerShdw blurRad="38100" dist="19050" dir="2700000" algn="tl" rotWithShape="0">
                    <a:schemeClr val="dk1">
                      <a:alpha val="40000"/>
                    </a:schemeClr>
                  </a:outerShdw>
                </a:effectLst>
              </a:rPr>
              <a:t>Bilimsel İçerikler</a:t>
            </a:r>
          </a:p>
        </p:txBody>
      </p:sp>
    </p:spTree>
    <p:extLst>
      <p:ext uri="{BB962C8B-B14F-4D97-AF65-F5344CB8AC3E}">
        <p14:creationId xmlns:p14="http://schemas.microsoft.com/office/powerpoint/2010/main" val="22203496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Köşeleri Yuvarlanmış Dikdörtgen Belirtme Çizgisi 2"/>
          <p:cNvSpPr/>
          <p:nvPr/>
        </p:nvSpPr>
        <p:spPr>
          <a:xfrm>
            <a:off x="0" y="315310"/>
            <a:ext cx="11981793" cy="5707118"/>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 name="Metin kutusu 1"/>
          <p:cNvSpPr txBox="1"/>
          <p:nvPr/>
        </p:nvSpPr>
        <p:spPr>
          <a:xfrm>
            <a:off x="236483" y="536028"/>
            <a:ext cx="11556124" cy="5509200"/>
          </a:xfrm>
          <a:prstGeom prst="rect">
            <a:avLst/>
          </a:prstGeom>
          <a:noFill/>
        </p:spPr>
        <p:txBody>
          <a:bodyPr wrap="square" rtlCol="0">
            <a:spAutoFit/>
          </a:bodyPr>
          <a:lstStyle/>
          <a:p>
            <a:pPr algn="just"/>
            <a:r>
              <a:rPr lang="tr-TR" sz="3200" dirty="0"/>
              <a:t>Ormanların yok olması doğal hayata ve yaban hayvanlarına ciddi zarar vermektedir. Doğal olaylar sonucu heyelanların meydana gelmesi yanında ormanların kesilmesi  sonucu çıplak kalan eğimli bölgelerde de heyelan meydana gelmektedir. Heyelanlar yeryüzünde vadileri tıkayabilir. Yolları tıkayarak ulaşımı engelleyebilir, yerleşim yerlerinin harap olmasına neden olabilir. İnsanlar tarafından çok fazla ve plansız olarak çıkarılan kömür yüzünden zemin düzeyinde çökmeler meydana gelir. Bunun yanında denetimsiz kömür çıkarma işlemleri grizu patlamalarına neden olmaktadır. Ayrıca çöplük patlamaları, yangınlar ve salgın hastalıklarda insan nedenli afetler olarak büyük zararlara yol açmaktadır.</a:t>
            </a:r>
          </a:p>
        </p:txBody>
      </p:sp>
    </p:spTree>
    <p:extLst>
      <p:ext uri="{BB962C8B-B14F-4D97-AF65-F5344CB8AC3E}">
        <p14:creationId xmlns:p14="http://schemas.microsoft.com/office/powerpoint/2010/main" val="15475540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7B8851B-F055-0044-83D9-D8226F41C5E8}"/>
              </a:ext>
            </a:extLst>
          </p:cNvPr>
          <p:cNvSpPr>
            <a:spLocks noGrp="1"/>
          </p:cNvSpPr>
          <p:nvPr>
            <p:ph type="title"/>
          </p:nvPr>
        </p:nvSpPr>
        <p:spPr/>
        <p:txBody>
          <a:bodyPr/>
          <a:lstStyle/>
          <a:p>
            <a:r>
              <a:rPr lang="tr-TR" dirty="0"/>
              <a:t>Kaynakça</a:t>
            </a:r>
          </a:p>
        </p:txBody>
      </p:sp>
      <p:graphicFrame>
        <p:nvGraphicFramePr>
          <p:cNvPr id="3" name="Tablo 2">
            <a:extLst>
              <a:ext uri="{FF2B5EF4-FFF2-40B4-BE49-F238E27FC236}">
                <a16:creationId xmlns:a16="http://schemas.microsoft.com/office/drawing/2014/main" id="{A015A5CC-134D-D64E-A482-8EDB7549BFCB}"/>
              </a:ext>
            </a:extLst>
          </p:cNvPr>
          <p:cNvGraphicFramePr>
            <a:graphicFrameLocks noGrp="1"/>
          </p:cNvGraphicFramePr>
          <p:nvPr/>
        </p:nvGraphicFramePr>
        <p:xfrm>
          <a:off x="838200" y="3041174"/>
          <a:ext cx="10515600" cy="1920240"/>
        </p:xfrm>
        <a:graphic>
          <a:graphicData uri="http://schemas.openxmlformats.org/drawingml/2006/table">
            <a:tbl>
              <a:tblPr/>
              <a:tblGrid>
                <a:gridCol w="10515600">
                  <a:extLst>
                    <a:ext uri="{9D8B030D-6E8A-4147-A177-3AD203B41FA5}">
                      <a16:colId xmlns:a16="http://schemas.microsoft.com/office/drawing/2014/main" val="2159667174"/>
                    </a:ext>
                  </a:extLst>
                </a:gridCol>
              </a:tblGrid>
              <a:tr h="0">
                <a:tc>
                  <a:txBody>
                    <a:bodyPr/>
                    <a:lstStyle/>
                    <a:p>
                      <a:r>
                        <a:rPr lang="tr-TR">
                          <a:effectLst/>
                        </a:rPr>
                        <a:t>Atasoy, E. (2006). Çevre için eğitim: Çocuk doğa etkileşimi. Bursa: Ezgi Kitabevi. </a:t>
                      </a:r>
                    </a:p>
                  </a:txBody>
                  <a:tcPr marL="0" marR="0" marT="0" marB="0" anchor="ctr">
                    <a:lnL>
                      <a:noFill/>
                    </a:lnL>
                    <a:lnR>
                      <a:noFill/>
                    </a:lnR>
                    <a:lnT>
                      <a:noFill/>
                    </a:lnT>
                    <a:lnB>
                      <a:noFill/>
                    </a:lnB>
                  </a:tcPr>
                </a:tc>
                <a:extLst>
                  <a:ext uri="{0D108BD9-81ED-4DB2-BD59-A6C34878D82A}">
                    <a16:rowId xmlns:a16="http://schemas.microsoft.com/office/drawing/2014/main" val="4052185391"/>
                  </a:ext>
                </a:extLst>
              </a:tr>
              <a:tr h="0">
                <a:tc>
                  <a:txBody>
                    <a:bodyPr/>
                    <a:lstStyle/>
                    <a:p>
                      <a:r>
                        <a:rPr lang="tr-TR">
                          <a:effectLst/>
                        </a:rPr>
                        <a:t>Büyüktaşkapu, S., Öztürk Samur, A., Koçyiğit, S., ve Özenoğlu Kiremit, H. (2013). Çocuk ve çevre. Ankara: Vize Yayıncılık. </a:t>
                      </a:r>
                    </a:p>
                  </a:txBody>
                  <a:tcPr marL="0" marR="0" marT="0" marB="0" anchor="ctr">
                    <a:lnL>
                      <a:noFill/>
                    </a:lnL>
                    <a:lnR>
                      <a:noFill/>
                    </a:lnR>
                    <a:lnT>
                      <a:noFill/>
                    </a:lnT>
                    <a:lnB>
                      <a:noFill/>
                    </a:lnB>
                  </a:tcPr>
                </a:tc>
                <a:extLst>
                  <a:ext uri="{0D108BD9-81ED-4DB2-BD59-A6C34878D82A}">
                    <a16:rowId xmlns:a16="http://schemas.microsoft.com/office/drawing/2014/main" val="2192302795"/>
                  </a:ext>
                </a:extLst>
              </a:tr>
              <a:tr h="0">
                <a:tc>
                  <a:txBody>
                    <a:bodyPr/>
                    <a:lstStyle/>
                    <a:p>
                      <a:r>
                        <a:rPr lang="tr-TR">
                          <a:effectLst/>
                        </a:rPr>
                        <a:t>Kansu, N. (2012). Çocuğumla doğadayız. Ankara: Elma Yayınevi. </a:t>
                      </a:r>
                    </a:p>
                  </a:txBody>
                  <a:tcPr marL="0" marR="0" marT="0" marB="0" anchor="ctr">
                    <a:lnL>
                      <a:noFill/>
                    </a:lnL>
                    <a:lnR>
                      <a:noFill/>
                    </a:lnR>
                    <a:lnT>
                      <a:noFill/>
                    </a:lnT>
                    <a:lnB>
                      <a:noFill/>
                    </a:lnB>
                  </a:tcPr>
                </a:tc>
                <a:extLst>
                  <a:ext uri="{0D108BD9-81ED-4DB2-BD59-A6C34878D82A}">
                    <a16:rowId xmlns:a16="http://schemas.microsoft.com/office/drawing/2014/main" val="1585516800"/>
                  </a:ext>
                </a:extLst>
              </a:tr>
              <a:tr h="0">
                <a:tc>
                  <a:txBody>
                    <a:bodyPr/>
                    <a:lstStyle/>
                    <a:p>
                      <a:r>
                        <a:rPr lang="tr-TR">
                          <a:effectLst/>
                        </a:rPr>
                        <a:t>Louv, R. (2010). Doğadaki son çocuk. (Çev. C. Temürcü). Ankara: Tübitak Yayınları. </a:t>
                      </a:r>
                    </a:p>
                  </a:txBody>
                  <a:tcPr marL="0" marR="0" marT="0" marB="0" anchor="ctr">
                    <a:lnL>
                      <a:noFill/>
                    </a:lnL>
                    <a:lnR>
                      <a:noFill/>
                    </a:lnR>
                    <a:lnT>
                      <a:noFill/>
                    </a:lnT>
                    <a:lnB>
                      <a:noFill/>
                    </a:lnB>
                  </a:tcPr>
                </a:tc>
                <a:extLst>
                  <a:ext uri="{0D108BD9-81ED-4DB2-BD59-A6C34878D82A}">
                    <a16:rowId xmlns:a16="http://schemas.microsoft.com/office/drawing/2014/main" val="190482993"/>
                  </a:ext>
                </a:extLst>
              </a:tr>
              <a:tr h="0">
                <a:tc>
                  <a:txBody>
                    <a:bodyPr/>
                    <a:lstStyle/>
                    <a:p>
                      <a:r>
                        <a:rPr lang="tr-TR" dirty="0">
                          <a:effectLst/>
                        </a:rPr>
                        <a:t>Önder, A. ve Özkan, B. (2013). Sürdürülebilir çocuk gelişimi: Okul öncesinde etkinliklerle çevre eğitimi. Ankara: Anı Yayıncılık. </a:t>
                      </a:r>
                    </a:p>
                  </a:txBody>
                  <a:tcPr marL="0" marR="0" marT="0" marB="0" anchor="ctr">
                    <a:lnL>
                      <a:noFill/>
                    </a:lnL>
                    <a:lnR>
                      <a:noFill/>
                    </a:lnR>
                    <a:lnT>
                      <a:noFill/>
                    </a:lnT>
                    <a:lnB>
                      <a:noFill/>
                    </a:lnB>
                  </a:tcPr>
                </a:tc>
                <a:extLst>
                  <a:ext uri="{0D108BD9-81ED-4DB2-BD59-A6C34878D82A}">
                    <a16:rowId xmlns:a16="http://schemas.microsoft.com/office/drawing/2014/main" val="1263023871"/>
                  </a:ext>
                </a:extLst>
              </a:tr>
            </a:tbl>
          </a:graphicData>
        </a:graphic>
      </p:graphicFrame>
    </p:spTree>
    <p:extLst>
      <p:ext uri="{BB962C8B-B14F-4D97-AF65-F5344CB8AC3E}">
        <p14:creationId xmlns:p14="http://schemas.microsoft.com/office/powerpoint/2010/main" val="2202651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up 5"/>
          <p:cNvGrpSpPr/>
          <p:nvPr/>
        </p:nvGrpSpPr>
        <p:grpSpPr>
          <a:xfrm>
            <a:off x="177583" y="1283154"/>
            <a:ext cx="7600731" cy="1811211"/>
            <a:chOff x="1981843" y="1135352"/>
            <a:chExt cx="8060442" cy="1811211"/>
          </a:xfrm>
          <a:solidFill>
            <a:schemeClr val="bg2">
              <a:lumMod val="75000"/>
            </a:schemeClr>
          </a:solidFill>
        </p:grpSpPr>
        <p:sp>
          <p:nvSpPr>
            <p:cNvPr id="7" name="Serbest Form 6"/>
            <p:cNvSpPr/>
            <p:nvPr/>
          </p:nvSpPr>
          <p:spPr>
            <a:xfrm>
              <a:off x="1981843" y="1140782"/>
              <a:ext cx="3611562" cy="1805781"/>
            </a:xfrm>
            <a:custGeom>
              <a:avLst/>
              <a:gdLst>
                <a:gd name="connsiteX0" fmla="*/ 0 w 3611562"/>
                <a:gd name="connsiteY0" fmla="*/ 180578 h 1805781"/>
                <a:gd name="connsiteX1" fmla="*/ 180578 w 3611562"/>
                <a:gd name="connsiteY1" fmla="*/ 0 h 1805781"/>
                <a:gd name="connsiteX2" fmla="*/ 3430984 w 3611562"/>
                <a:gd name="connsiteY2" fmla="*/ 0 h 1805781"/>
                <a:gd name="connsiteX3" fmla="*/ 3611562 w 3611562"/>
                <a:gd name="connsiteY3" fmla="*/ 180578 h 1805781"/>
                <a:gd name="connsiteX4" fmla="*/ 3611562 w 3611562"/>
                <a:gd name="connsiteY4" fmla="*/ 1625203 h 1805781"/>
                <a:gd name="connsiteX5" fmla="*/ 3430984 w 3611562"/>
                <a:gd name="connsiteY5" fmla="*/ 1805781 h 1805781"/>
                <a:gd name="connsiteX6" fmla="*/ 180578 w 3611562"/>
                <a:gd name="connsiteY6" fmla="*/ 1805781 h 1805781"/>
                <a:gd name="connsiteX7" fmla="*/ 0 w 3611562"/>
                <a:gd name="connsiteY7" fmla="*/ 1625203 h 1805781"/>
                <a:gd name="connsiteX8" fmla="*/ 0 w 3611562"/>
                <a:gd name="connsiteY8" fmla="*/ 180578 h 1805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11562" h="1805781">
                  <a:moveTo>
                    <a:pt x="0" y="180578"/>
                  </a:moveTo>
                  <a:cubicBezTo>
                    <a:pt x="0" y="80848"/>
                    <a:pt x="80848" y="0"/>
                    <a:pt x="180578" y="0"/>
                  </a:cubicBezTo>
                  <a:lnTo>
                    <a:pt x="3430984" y="0"/>
                  </a:lnTo>
                  <a:cubicBezTo>
                    <a:pt x="3530714" y="0"/>
                    <a:pt x="3611562" y="80848"/>
                    <a:pt x="3611562" y="180578"/>
                  </a:cubicBezTo>
                  <a:lnTo>
                    <a:pt x="3611562" y="1625203"/>
                  </a:lnTo>
                  <a:cubicBezTo>
                    <a:pt x="3611562" y="1724933"/>
                    <a:pt x="3530714" y="1805781"/>
                    <a:pt x="3430984" y="1805781"/>
                  </a:cubicBezTo>
                  <a:lnTo>
                    <a:pt x="180578" y="1805781"/>
                  </a:lnTo>
                  <a:cubicBezTo>
                    <a:pt x="80848" y="1805781"/>
                    <a:pt x="0" y="1724933"/>
                    <a:pt x="0" y="1625203"/>
                  </a:cubicBezTo>
                  <a:lnTo>
                    <a:pt x="0" y="180578"/>
                  </a:lnTo>
                  <a:close/>
                </a:path>
              </a:pathLst>
            </a:custGeom>
            <a:grpFill/>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txBody>
            <a:bodyPr spcFirstLastPara="0" vert="horz" wrap="square" lIns="106230" tIns="88450" rIns="106230" bIns="88450" numCol="1" spcCol="1270" anchor="ctr" anchorCtr="0">
              <a:noAutofit/>
            </a:bodyPr>
            <a:lstStyle/>
            <a:p>
              <a:pPr lvl="0" algn="ctr" defTabSz="1244600">
                <a:lnSpc>
                  <a:spcPct val="90000"/>
                </a:lnSpc>
                <a:spcBef>
                  <a:spcPct val="0"/>
                </a:spcBef>
                <a:spcAft>
                  <a:spcPct val="35000"/>
                </a:spcAft>
              </a:pPr>
              <a:r>
                <a:rPr lang="tr-TR" sz="2800" kern="1200" dirty="0">
                  <a:ln w="0"/>
                  <a:solidFill>
                    <a:schemeClr val="tx1"/>
                  </a:solidFill>
                  <a:effectLst>
                    <a:outerShdw blurRad="38100" dist="19050" dir="2700000" algn="tl" rotWithShape="0">
                      <a:schemeClr val="dk1">
                        <a:alpha val="40000"/>
                      </a:schemeClr>
                    </a:outerShdw>
                  </a:effectLst>
                </a:rPr>
                <a:t>Temel Çevre ve Kaynak Sorunlar</a:t>
              </a:r>
            </a:p>
          </p:txBody>
        </p:sp>
        <p:sp>
          <p:nvSpPr>
            <p:cNvPr id="8" name="Serbest Form 7"/>
            <p:cNvSpPr/>
            <p:nvPr/>
          </p:nvSpPr>
          <p:spPr>
            <a:xfrm>
              <a:off x="6430723" y="1135352"/>
              <a:ext cx="3611562" cy="1805781"/>
            </a:xfrm>
            <a:custGeom>
              <a:avLst/>
              <a:gdLst>
                <a:gd name="connsiteX0" fmla="*/ 0 w 3611562"/>
                <a:gd name="connsiteY0" fmla="*/ 180578 h 1805781"/>
                <a:gd name="connsiteX1" fmla="*/ 180578 w 3611562"/>
                <a:gd name="connsiteY1" fmla="*/ 0 h 1805781"/>
                <a:gd name="connsiteX2" fmla="*/ 3430984 w 3611562"/>
                <a:gd name="connsiteY2" fmla="*/ 0 h 1805781"/>
                <a:gd name="connsiteX3" fmla="*/ 3611562 w 3611562"/>
                <a:gd name="connsiteY3" fmla="*/ 180578 h 1805781"/>
                <a:gd name="connsiteX4" fmla="*/ 3611562 w 3611562"/>
                <a:gd name="connsiteY4" fmla="*/ 1625203 h 1805781"/>
                <a:gd name="connsiteX5" fmla="*/ 3430984 w 3611562"/>
                <a:gd name="connsiteY5" fmla="*/ 1805781 h 1805781"/>
                <a:gd name="connsiteX6" fmla="*/ 180578 w 3611562"/>
                <a:gd name="connsiteY6" fmla="*/ 1805781 h 1805781"/>
                <a:gd name="connsiteX7" fmla="*/ 0 w 3611562"/>
                <a:gd name="connsiteY7" fmla="*/ 1625203 h 1805781"/>
                <a:gd name="connsiteX8" fmla="*/ 0 w 3611562"/>
                <a:gd name="connsiteY8" fmla="*/ 180578 h 1805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11562" h="1805781">
                  <a:moveTo>
                    <a:pt x="0" y="180578"/>
                  </a:moveTo>
                  <a:cubicBezTo>
                    <a:pt x="0" y="80848"/>
                    <a:pt x="80848" y="0"/>
                    <a:pt x="180578" y="0"/>
                  </a:cubicBezTo>
                  <a:lnTo>
                    <a:pt x="3430984" y="0"/>
                  </a:lnTo>
                  <a:cubicBezTo>
                    <a:pt x="3530714" y="0"/>
                    <a:pt x="3611562" y="80848"/>
                    <a:pt x="3611562" y="180578"/>
                  </a:cubicBezTo>
                  <a:lnTo>
                    <a:pt x="3611562" y="1625203"/>
                  </a:lnTo>
                  <a:cubicBezTo>
                    <a:pt x="3611562" y="1724933"/>
                    <a:pt x="3530714" y="1805781"/>
                    <a:pt x="3430984" y="1805781"/>
                  </a:cubicBezTo>
                  <a:lnTo>
                    <a:pt x="180578" y="1805781"/>
                  </a:lnTo>
                  <a:cubicBezTo>
                    <a:pt x="80848" y="1805781"/>
                    <a:pt x="0" y="1724933"/>
                    <a:pt x="0" y="1625203"/>
                  </a:cubicBezTo>
                  <a:lnTo>
                    <a:pt x="0" y="180578"/>
                  </a:lnTo>
                  <a:close/>
                </a:path>
              </a:pathLst>
            </a:custGeom>
            <a:grpFill/>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txBody>
            <a:bodyPr spcFirstLastPara="0" vert="horz" wrap="square" lIns="98610" tIns="83370" rIns="98610" bIns="83370" numCol="1" spcCol="1270" anchor="ctr" anchorCtr="0">
              <a:noAutofit/>
            </a:bodyPr>
            <a:lstStyle/>
            <a:p>
              <a:pPr lvl="0" algn="ctr" defTabSz="1066800">
                <a:lnSpc>
                  <a:spcPct val="90000"/>
                </a:lnSpc>
                <a:spcBef>
                  <a:spcPct val="0"/>
                </a:spcBef>
                <a:spcAft>
                  <a:spcPct val="35000"/>
                </a:spcAft>
              </a:pPr>
              <a:r>
                <a:rPr lang="tr-TR" sz="2400" kern="1200" dirty="0">
                  <a:ln w="0"/>
                  <a:solidFill>
                    <a:schemeClr val="tx1"/>
                  </a:solidFill>
                  <a:effectLst>
                    <a:outerShdw blurRad="38100" dist="19050" dir="2700000" algn="tl" rotWithShape="0">
                      <a:schemeClr val="dk1">
                        <a:alpha val="40000"/>
                      </a:schemeClr>
                    </a:outerShdw>
                  </a:effectLst>
                </a:rPr>
                <a:t>İnsan Kaynaklı Çevre Sorunları</a:t>
              </a:r>
            </a:p>
          </p:txBody>
        </p:sp>
      </p:grpSp>
      <p:sp>
        <p:nvSpPr>
          <p:cNvPr id="4" name="Dikdörtgen 3"/>
          <p:cNvSpPr/>
          <p:nvPr/>
        </p:nvSpPr>
        <p:spPr>
          <a:xfrm>
            <a:off x="3774175" y="0"/>
            <a:ext cx="4415056" cy="923330"/>
          </a:xfrm>
          <a:prstGeom prst="rect">
            <a:avLst/>
          </a:prstGeom>
          <a:noFill/>
        </p:spPr>
        <p:txBody>
          <a:bodyPr wrap="none" lIns="91440" tIns="45720" rIns="91440" bIns="45720">
            <a:spAutoFit/>
          </a:bodyPr>
          <a:lstStyle/>
          <a:p>
            <a:pPr algn="ctr"/>
            <a:r>
              <a:rPr lang="tr-TR" sz="5400" dirty="0">
                <a:ln w="0"/>
                <a:effectLst>
                  <a:outerShdw blurRad="38100" dist="19050" dir="2700000" algn="tl" rotWithShape="0">
                    <a:schemeClr val="dk1">
                      <a:alpha val="40000"/>
                    </a:schemeClr>
                  </a:outerShdw>
                </a:effectLst>
              </a:rPr>
              <a:t>Çevre Sorunlar</a:t>
            </a:r>
          </a:p>
        </p:txBody>
      </p:sp>
      <p:sp>
        <p:nvSpPr>
          <p:cNvPr id="5" name="Metin kutusu 4"/>
          <p:cNvSpPr txBox="1"/>
          <p:nvPr/>
        </p:nvSpPr>
        <p:spPr>
          <a:xfrm>
            <a:off x="4569536" y="3257550"/>
            <a:ext cx="3493905" cy="3724096"/>
          </a:xfrm>
          <a:prstGeom prst="rect">
            <a:avLst/>
          </a:prstGeom>
          <a:noFill/>
        </p:spPr>
        <p:txBody>
          <a:bodyPr wrap="none" rtlCol="0">
            <a:spAutoFit/>
          </a:bodyPr>
          <a:lstStyle/>
          <a:p>
            <a:pPr marL="285750" indent="-285750">
              <a:buFont typeface="Arial" panose="020B0604020202020204" pitchFamily="34" charset="0"/>
              <a:buChar char="•"/>
            </a:pPr>
            <a:r>
              <a:rPr lang="tr-TR" sz="2000" dirty="0">
                <a:ln w="0"/>
                <a:effectLst>
                  <a:outerShdw blurRad="38100" dist="19050" dir="2700000" algn="tl" rotWithShape="0">
                    <a:schemeClr val="dk1">
                      <a:alpha val="40000"/>
                    </a:schemeClr>
                  </a:outerShdw>
                </a:effectLst>
              </a:rPr>
              <a:t>Hava Kirliliği</a:t>
            </a:r>
          </a:p>
          <a:p>
            <a:pPr marL="285750" indent="-285750">
              <a:buFont typeface="Arial" panose="020B0604020202020204" pitchFamily="34" charset="0"/>
              <a:buChar char="•"/>
            </a:pPr>
            <a:r>
              <a:rPr lang="tr-TR" sz="2000" dirty="0">
                <a:ln w="0"/>
                <a:effectLst>
                  <a:outerShdw blurRad="38100" dist="19050" dir="2700000" algn="tl" rotWithShape="0">
                    <a:schemeClr val="dk1">
                      <a:alpha val="40000"/>
                    </a:schemeClr>
                  </a:outerShdw>
                </a:effectLst>
              </a:rPr>
              <a:t>Su Kirliliği</a:t>
            </a:r>
          </a:p>
          <a:p>
            <a:pPr marL="285750" indent="-285750">
              <a:buFont typeface="Arial" panose="020B0604020202020204" pitchFamily="34" charset="0"/>
              <a:buChar char="•"/>
            </a:pPr>
            <a:r>
              <a:rPr lang="tr-TR" sz="2000" dirty="0">
                <a:ln w="0"/>
                <a:effectLst>
                  <a:outerShdw blurRad="38100" dist="19050" dir="2700000" algn="tl" rotWithShape="0">
                    <a:schemeClr val="dk1">
                      <a:alpha val="40000"/>
                    </a:schemeClr>
                  </a:outerShdw>
                </a:effectLst>
              </a:rPr>
              <a:t>Toprak Kirliliği</a:t>
            </a:r>
          </a:p>
          <a:p>
            <a:pPr marL="285750" indent="-285750">
              <a:buFont typeface="Arial" panose="020B0604020202020204" pitchFamily="34" charset="0"/>
              <a:buChar char="•"/>
            </a:pPr>
            <a:r>
              <a:rPr lang="tr-TR" sz="2000" dirty="0">
                <a:ln w="0"/>
                <a:effectLst>
                  <a:outerShdw blurRad="38100" dist="19050" dir="2700000" algn="tl" rotWithShape="0">
                    <a:schemeClr val="dk1">
                      <a:alpha val="40000"/>
                    </a:schemeClr>
                  </a:outerShdw>
                </a:effectLst>
              </a:rPr>
              <a:t>Erozyon</a:t>
            </a:r>
          </a:p>
          <a:p>
            <a:pPr marL="285750" indent="-285750">
              <a:buFont typeface="Arial" panose="020B0604020202020204" pitchFamily="34" charset="0"/>
              <a:buChar char="•"/>
            </a:pPr>
            <a:r>
              <a:rPr lang="tr-TR" sz="2000" dirty="0">
                <a:ln w="0"/>
                <a:effectLst>
                  <a:outerShdw blurRad="38100" dist="19050" dir="2700000" algn="tl" rotWithShape="0">
                    <a:schemeClr val="dk1">
                      <a:alpha val="40000"/>
                    </a:schemeClr>
                  </a:outerShdw>
                </a:effectLst>
              </a:rPr>
              <a:t>Gıda Kirliliği</a:t>
            </a:r>
          </a:p>
          <a:p>
            <a:pPr marL="285750" indent="-285750">
              <a:buFont typeface="Arial" panose="020B0604020202020204" pitchFamily="34" charset="0"/>
              <a:buChar char="•"/>
            </a:pPr>
            <a:r>
              <a:rPr lang="tr-TR" sz="2000" dirty="0">
                <a:ln w="0"/>
                <a:effectLst>
                  <a:outerShdw blurRad="38100" dist="19050" dir="2700000" algn="tl" rotWithShape="0">
                    <a:schemeClr val="dk1">
                      <a:alpha val="40000"/>
                    </a:schemeClr>
                  </a:outerShdw>
                </a:effectLst>
              </a:rPr>
              <a:t>Nüfus Artışı Ve Şehirleşme</a:t>
            </a:r>
          </a:p>
          <a:p>
            <a:pPr marL="285750" indent="-285750">
              <a:buFont typeface="Arial" panose="020B0604020202020204" pitchFamily="34" charset="0"/>
              <a:buChar char="•"/>
            </a:pPr>
            <a:r>
              <a:rPr lang="tr-TR" sz="2000" dirty="0">
                <a:ln w="0"/>
                <a:effectLst>
                  <a:outerShdw blurRad="38100" dist="19050" dir="2700000" algn="tl" rotWithShape="0">
                    <a:schemeClr val="dk1">
                      <a:alpha val="40000"/>
                    </a:schemeClr>
                  </a:outerShdw>
                </a:effectLst>
              </a:rPr>
              <a:t>Gürültü Kirliliği</a:t>
            </a:r>
          </a:p>
          <a:p>
            <a:pPr marL="285750" indent="-285750">
              <a:buFont typeface="Arial" panose="020B0604020202020204" pitchFamily="34" charset="0"/>
              <a:buChar char="•"/>
            </a:pPr>
            <a:r>
              <a:rPr lang="tr-TR" sz="2000" dirty="0">
                <a:ln w="0"/>
                <a:effectLst>
                  <a:outerShdw blurRad="38100" dist="19050" dir="2700000" algn="tl" rotWithShape="0">
                    <a:schemeClr val="dk1">
                      <a:alpha val="40000"/>
                    </a:schemeClr>
                  </a:outerShdw>
                </a:effectLst>
              </a:rPr>
              <a:t>Atıklar</a:t>
            </a:r>
          </a:p>
          <a:p>
            <a:pPr marL="285750" indent="-285750">
              <a:buFont typeface="Arial" panose="020B0604020202020204" pitchFamily="34" charset="0"/>
              <a:buChar char="•"/>
            </a:pPr>
            <a:r>
              <a:rPr lang="tr-TR" sz="2000" dirty="0">
                <a:ln w="0"/>
                <a:effectLst>
                  <a:outerShdw blurRad="38100" dist="19050" dir="2700000" algn="tl" rotWithShape="0">
                    <a:schemeClr val="dk1">
                      <a:alpha val="40000"/>
                    </a:schemeClr>
                  </a:outerShdw>
                </a:effectLst>
              </a:rPr>
              <a:t>Ozon Tabakasının Delinmesi</a:t>
            </a:r>
          </a:p>
          <a:p>
            <a:pPr marL="285750" indent="-285750">
              <a:buFont typeface="Arial" panose="020B0604020202020204" pitchFamily="34" charset="0"/>
              <a:buChar char="•"/>
            </a:pPr>
            <a:r>
              <a:rPr lang="tr-TR" sz="2000" dirty="0">
                <a:ln w="0"/>
                <a:effectLst>
                  <a:outerShdw blurRad="38100" dist="19050" dir="2700000" algn="tl" rotWithShape="0">
                    <a:schemeClr val="dk1">
                      <a:alpha val="40000"/>
                    </a:schemeClr>
                  </a:outerShdw>
                </a:effectLst>
              </a:rPr>
              <a:t>Sera Etkisi Ve Küresel Isınma</a:t>
            </a:r>
          </a:p>
          <a:p>
            <a:pPr marL="285750" indent="-285750">
              <a:buFont typeface="Arial" panose="020B0604020202020204" pitchFamily="34" charset="0"/>
              <a:buChar char="•"/>
            </a:pPr>
            <a:endParaRPr lang="tr-TR" dirty="0">
              <a:ln w="0"/>
              <a:effectLst>
                <a:outerShdw blurRad="38100" dist="19050" dir="2700000" algn="tl" rotWithShape="0">
                  <a:schemeClr val="dk1">
                    <a:alpha val="40000"/>
                  </a:schemeClr>
                </a:outerShdw>
              </a:effectLst>
            </a:endParaRPr>
          </a:p>
          <a:p>
            <a:pPr marL="285750" indent="-285750">
              <a:buFont typeface="Arial" panose="020B0604020202020204" pitchFamily="34" charset="0"/>
              <a:buChar char="•"/>
            </a:pPr>
            <a:endParaRPr lang="tr-TR" dirty="0">
              <a:ln w="0"/>
              <a:effectLst>
                <a:outerShdw blurRad="38100" dist="19050" dir="2700000" algn="tl" rotWithShape="0">
                  <a:schemeClr val="dk1">
                    <a:alpha val="40000"/>
                  </a:schemeClr>
                </a:outerShdw>
              </a:effectLst>
            </a:endParaRPr>
          </a:p>
        </p:txBody>
      </p:sp>
      <p:sp>
        <p:nvSpPr>
          <p:cNvPr id="10" name="Yuvarlatılmış Dikdörtgen 9"/>
          <p:cNvSpPr/>
          <p:nvPr/>
        </p:nvSpPr>
        <p:spPr>
          <a:xfrm>
            <a:off x="8561169" y="1292773"/>
            <a:ext cx="3371850" cy="1814513"/>
          </a:xfrm>
          <a:prstGeom prst="round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ln w="0"/>
                <a:solidFill>
                  <a:schemeClr val="tx1"/>
                </a:solidFill>
                <a:effectLst>
                  <a:outerShdw blurRad="38100" dist="19050" dir="2700000" algn="tl" rotWithShape="0">
                    <a:schemeClr val="dk1">
                      <a:alpha val="40000"/>
                    </a:schemeClr>
                  </a:outerShdw>
                </a:effectLst>
              </a:rPr>
              <a:t>Doğal Tehlikelerden Kaynaklanan Çevre Sorunları</a:t>
            </a:r>
          </a:p>
        </p:txBody>
      </p:sp>
    </p:spTree>
    <p:extLst>
      <p:ext uri="{BB962C8B-B14F-4D97-AF65-F5344CB8AC3E}">
        <p14:creationId xmlns:p14="http://schemas.microsoft.com/office/powerpoint/2010/main" val="233782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Yatay Kaydırma 1"/>
          <p:cNvSpPr/>
          <p:nvPr/>
        </p:nvSpPr>
        <p:spPr>
          <a:xfrm>
            <a:off x="242888" y="128588"/>
            <a:ext cx="11530013" cy="1700213"/>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4400" dirty="0">
                <a:ln w="0"/>
                <a:solidFill>
                  <a:schemeClr val="tx1"/>
                </a:solidFill>
                <a:effectLst>
                  <a:outerShdw blurRad="38100" dist="19050" dir="2700000" algn="tl" rotWithShape="0">
                    <a:schemeClr val="dk1">
                      <a:alpha val="40000"/>
                    </a:schemeClr>
                  </a:outerShdw>
                </a:effectLst>
              </a:rPr>
              <a:t>Temel Çevre Ve Kaynak Sorunları</a:t>
            </a:r>
          </a:p>
        </p:txBody>
      </p:sp>
      <p:sp>
        <p:nvSpPr>
          <p:cNvPr id="4" name="Metin kutusu 3"/>
          <p:cNvSpPr txBox="1"/>
          <p:nvPr/>
        </p:nvSpPr>
        <p:spPr>
          <a:xfrm>
            <a:off x="153221" y="1913282"/>
            <a:ext cx="11691938" cy="3970318"/>
          </a:xfrm>
          <a:prstGeom prst="rect">
            <a:avLst/>
          </a:prstGeom>
          <a:noFill/>
        </p:spPr>
        <p:txBody>
          <a:bodyPr wrap="square" rtlCol="0">
            <a:spAutoFit/>
          </a:bodyPr>
          <a:lstStyle/>
          <a:p>
            <a:pPr algn="just"/>
            <a:r>
              <a:rPr lang="tr-TR" sz="3600" dirty="0">
                <a:ln w="0"/>
                <a:effectLst>
                  <a:outerShdw blurRad="38100" dist="19050" dir="2700000" algn="tl" rotWithShape="0">
                    <a:schemeClr val="dk1">
                      <a:alpha val="40000"/>
                    </a:schemeClr>
                  </a:outerShdw>
                </a:effectLst>
              </a:rPr>
              <a:t>Çevre kirliliği, bütün canlıların sağlığını olumsuz yönde etkileyen, cansız çevre varlığı üzerinde maddi zararlar meydana getiren ve onların niteliklerini bozan yabancı maddelerin, hava, su ve toprağa yoğun bir şekilde karışması olayıdır.</a:t>
            </a:r>
            <a:r>
              <a:rPr lang="tr-TR" sz="3600" dirty="0">
                <a:ln w="0"/>
                <a:solidFill>
                  <a:prstClr val="black"/>
                </a:solidFill>
                <a:effectLst>
                  <a:outerShdw blurRad="38100" dist="19050" dir="2700000" algn="tl" rotWithShape="0">
                    <a:prstClr val="black">
                      <a:alpha val="40000"/>
                    </a:prstClr>
                  </a:outerShdw>
                </a:effectLst>
              </a:rPr>
              <a:t> "</a:t>
            </a:r>
            <a:r>
              <a:rPr lang="tr-TR" sz="3600" dirty="0">
                <a:ln w="0"/>
                <a:effectLst>
                  <a:outerShdw blurRad="38100" dist="19050" dir="2700000" algn="tl" rotWithShape="0">
                    <a:schemeClr val="dk1">
                      <a:alpha val="40000"/>
                    </a:schemeClr>
                  </a:outerShdw>
                </a:effectLst>
              </a:rPr>
              <a:t> şeklinde tanımlanabilir. Başka bir ifade ile çevre kirliliği, </a:t>
            </a:r>
            <a:r>
              <a:rPr lang="tr-TR" sz="3600" dirty="0">
                <a:ln w="0"/>
                <a:solidFill>
                  <a:prstClr val="black"/>
                </a:solidFill>
                <a:effectLst>
                  <a:outerShdw blurRad="38100" dist="19050" dir="2700000" algn="tl" rotWithShape="0">
                    <a:prstClr val="black">
                      <a:alpha val="40000"/>
                    </a:prstClr>
                  </a:outerShdw>
                </a:effectLst>
              </a:rPr>
              <a:t>"</a:t>
            </a:r>
            <a:r>
              <a:rPr lang="tr-TR" sz="3600" dirty="0">
                <a:ln w="0"/>
                <a:effectLst>
                  <a:outerShdw blurRad="38100" dist="19050" dir="2700000" algn="tl" rotWithShape="0">
                    <a:schemeClr val="dk1">
                      <a:alpha val="40000"/>
                    </a:schemeClr>
                  </a:outerShdw>
                </a:effectLst>
              </a:rPr>
              <a:t> Ekosistemlerde doğal dengeyi bozan ve insandan kaynaklanan ekolojik zararlardır.</a:t>
            </a:r>
            <a:r>
              <a:rPr lang="tr-TR" sz="3600" dirty="0">
                <a:ln w="0"/>
                <a:solidFill>
                  <a:prstClr val="black"/>
                </a:solidFill>
                <a:effectLst>
                  <a:outerShdw blurRad="38100" dist="19050" dir="2700000" algn="tl" rotWithShape="0">
                    <a:prstClr val="black">
                      <a:alpha val="40000"/>
                    </a:prstClr>
                  </a:outerShdw>
                </a:effectLst>
              </a:rPr>
              <a:t> "</a:t>
            </a:r>
            <a:endParaRPr lang="tr-TR" sz="3600"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9201524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Yatay Kaydırma 2"/>
          <p:cNvSpPr/>
          <p:nvPr/>
        </p:nvSpPr>
        <p:spPr>
          <a:xfrm>
            <a:off x="515007" y="599090"/>
            <a:ext cx="11161986" cy="5344510"/>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2" name="Resim 1"/>
          <p:cNvPicPr>
            <a:picLocks noChangeAspect="1"/>
          </p:cNvPicPr>
          <p:nvPr/>
        </p:nvPicPr>
        <p:blipFill>
          <a:blip r:embed="rId2"/>
          <a:stretch>
            <a:fillRect/>
          </a:stretch>
        </p:blipFill>
        <p:spPr>
          <a:xfrm>
            <a:off x="1471783" y="2465031"/>
            <a:ext cx="9248434" cy="1518036"/>
          </a:xfrm>
          <a:prstGeom prst="rect">
            <a:avLst/>
          </a:prstGeom>
        </p:spPr>
      </p:pic>
    </p:spTree>
    <p:extLst>
      <p:ext uri="{BB962C8B-B14F-4D97-AF65-F5344CB8AC3E}">
        <p14:creationId xmlns:p14="http://schemas.microsoft.com/office/powerpoint/2010/main" val="3787398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Köşeleri Yuvarlanmış Dikdörtgen Belirtme Çizgisi 2"/>
          <p:cNvSpPr/>
          <p:nvPr/>
        </p:nvSpPr>
        <p:spPr>
          <a:xfrm>
            <a:off x="252248" y="2396360"/>
            <a:ext cx="11698014" cy="2758964"/>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Metin kutusu 4"/>
          <p:cNvSpPr txBox="1"/>
          <p:nvPr/>
        </p:nvSpPr>
        <p:spPr>
          <a:xfrm>
            <a:off x="367032" y="1293601"/>
            <a:ext cx="11389894" cy="2862322"/>
          </a:xfrm>
          <a:prstGeom prst="rect">
            <a:avLst/>
          </a:prstGeom>
          <a:noFill/>
        </p:spPr>
        <p:txBody>
          <a:bodyPr wrap="square" rtlCol="0">
            <a:spAutoFit/>
          </a:bodyPr>
          <a:lstStyle/>
          <a:p>
            <a:pPr marL="514350" indent="-514350">
              <a:buAutoNum type="alphaUcPeriod"/>
            </a:pPr>
            <a:r>
              <a:rPr lang="tr-TR" sz="4400" u="sng" dirty="0">
                <a:ln w="0"/>
                <a:effectLst>
                  <a:outerShdw blurRad="38100" dist="19050" dir="2700000" algn="tl" rotWithShape="0">
                    <a:schemeClr val="dk1">
                      <a:alpha val="40000"/>
                    </a:schemeClr>
                  </a:outerShdw>
                </a:effectLst>
              </a:rPr>
              <a:t>Hava Kirliliği</a:t>
            </a:r>
          </a:p>
          <a:p>
            <a:endParaRPr lang="tr-TR" sz="3200" dirty="0">
              <a:ln w="0"/>
              <a:effectLst>
                <a:outerShdw blurRad="38100" dist="19050" dir="2700000" algn="tl" rotWithShape="0">
                  <a:schemeClr val="dk1">
                    <a:alpha val="40000"/>
                  </a:schemeClr>
                </a:outerShdw>
              </a:effectLst>
            </a:endParaRPr>
          </a:p>
          <a:p>
            <a:pPr algn="just"/>
            <a:r>
              <a:rPr lang="tr-TR" sz="3600" dirty="0">
                <a:ln w="0"/>
                <a:effectLst>
                  <a:outerShdw blurRad="38100" dist="19050" dir="2700000" algn="tl" rotWithShape="0">
                    <a:schemeClr val="dk1">
                      <a:alpha val="40000"/>
                    </a:schemeClr>
                  </a:outerShdw>
                </a:effectLst>
              </a:rPr>
              <a:t>" </a:t>
            </a:r>
            <a:r>
              <a:rPr lang="tr-TR" sz="3200" dirty="0">
                <a:ln w="0"/>
                <a:effectLst>
                  <a:outerShdw blurRad="38100" dist="19050" dir="2700000" algn="tl" rotWithShape="0">
                    <a:schemeClr val="dk1">
                      <a:alpha val="40000"/>
                    </a:schemeClr>
                  </a:outerShdw>
                </a:effectLst>
              </a:rPr>
              <a:t>Hava kirliliği, atmosferde toz, duman, gaz, koku, su buharı şeklinde bulunabilecek kirleticilerin, insanlar veya diğer canlılar ile eşyaya zarar verebilecek miktarlara yükselmesidir.</a:t>
            </a:r>
            <a:r>
              <a:rPr lang="tr-TR" sz="3600" dirty="0">
                <a:ln w="0"/>
                <a:effectLst>
                  <a:outerShdw blurRad="38100" dist="19050" dir="2700000" algn="tl" rotWithShape="0">
                    <a:schemeClr val="dk1">
                      <a:alpha val="40000"/>
                    </a:schemeClr>
                  </a:outerShdw>
                </a:effectLst>
              </a:rPr>
              <a:t> "</a:t>
            </a:r>
            <a:endParaRPr lang="tr-TR" sz="3200"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889024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Köşeleri Yuvarlanmış Dikdörtgen Belirtme Çizgisi 1"/>
          <p:cNvSpPr/>
          <p:nvPr/>
        </p:nvSpPr>
        <p:spPr>
          <a:xfrm>
            <a:off x="220717" y="2238703"/>
            <a:ext cx="11682249" cy="3042745"/>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 name="Metin kutusu 3"/>
          <p:cNvSpPr txBox="1"/>
          <p:nvPr/>
        </p:nvSpPr>
        <p:spPr>
          <a:xfrm>
            <a:off x="320012" y="1163883"/>
            <a:ext cx="11518231" cy="3539430"/>
          </a:xfrm>
          <a:prstGeom prst="rect">
            <a:avLst/>
          </a:prstGeom>
          <a:noFill/>
        </p:spPr>
        <p:txBody>
          <a:bodyPr wrap="square" rtlCol="0">
            <a:spAutoFit/>
          </a:bodyPr>
          <a:lstStyle/>
          <a:p>
            <a:pPr algn="just"/>
            <a:r>
              <a:rPr lang="tr-TR" sz="4800" u="sng" dirty="0">
                <a:ln w="0"/>
                <a:effectLst>
                  <a:outerShdw blurRad="38100" dist="19050" dir="2700000" algn="tl" rotWithShape="0">
                    <a:schemeClr val="dk1">
                      <a:alpha val="40000"/>
                    </a:schemeClr>
                  </a:outerShdw>
                </a:effectLst>
              </a:rPr>
              <a:t>B. Su Kirliliği</a:t>
            </a:r>
          </a:p>
          <a:p>
            <a:pPr algn="just"/>
            <a:endParaRPr lang="tr-TR" sz="3200" u="sng" dirty="0">
              <a:ln w="0"/>
              <a:effectLst>
                <a:outerShdw blurRad="38100" dist="19050" dir="2700000" algn="tl" rotWithShape="0">
                  <a:schemeClr val="dk1">
                    <a:alpha val="40000"/>
                  </a:schemeClr>
                </a:outerShdw>
              </a:effectLst>
            </a:endParaRPr>
          </a:p>
          <a:p>
            <a:pPr algn="just"/>
            <a:r>
              <a:rPr lang="tr-TR" sz="3600" dirty="0">
                <a:ln w="0"/>
                <a:effectLst>
                  <a:outerShdw blurRad="38100" dist="19050" dir="2700000" algn="tl" rotWithShape="0">
                    <a:schemeClr val="dk1">
                      <a:alpha val="40000"/>
                    </a:schemeClr>
                  </a:outerShdw>
                </a:effectLst>
              </a:rPr>
              <a:t>Su kirliliği; su kirliliği veya kirlenmesi, istenmeyen zararlı maddelerin, suyun niteliğinin ölçülebilecek oranda bozulmasını sağlayacak miktar ve yoğunlukta suya karışması olayıdır.</a:t>
            </a:r>
          </a:p>
        </p:txBody>
      </p:sp>
    </p:spTree>
    <p:extLst>
      <p:ext uri="{BB962C8B-B14F-4D97-AF65-F5344CB8AC3E}">
        <p14:creationId xmlns:p14="http://schemas.microsoft.com/office/powerpoint/2010/main" val="2622529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Köşeleri Yuvarlanmış Dikdörtgen Belirtme Çizgisi 2"/>
          <p:cNvSpPr/>
          <p:nvPr/>
        </p:nvSpPr>
        <p:spPr>
          <a:xfrm>
            <a:off x="236483" y="2238703"/>
            <a:ext cx="11745311" cy="2900855"/>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 name="Metin kutusu 1"/>
          <p:cNvSpPr txBox="1"/>
          <p:nvPr/>
        </p:nvSpPr>
        <p:spPr>
          <a:xfrm>
            <a:off x="319736" y="1242157"/>
            <a:ext cx="11582400" cy="3600986"/>
          </a:xfrm>
          <a:prstGeom prst="rect">
            <a:avLst/>
          </a:prstGeom>
          <a:noFill/>
        </p:spPr>
        <p:txBody>
          <a:bodyPr wrap="square" rtlCol="0">
            <a:spAutoFit/>
          </a:bodyPr>
          <a:lstStyle/>
          <a:p>
            <a:r>
              <a:rPr lang="tr-TR" sz="4000" u="sng" dirty="0">
                <a:ln w="0"/>
                <a:effectLst>
                  <a:outerShdw blurRad="38100" dist="19050" dir="2700000" algn="tl" rotWithShape="0">
                    <a:schemeClr val="dk1">
                      <a:alpha val="40000"/>
                    </a:schemeClr>
                  </a:outerShdw>
                </a:effectLst>
              </a:rPr>
              <a:t>C. Toprak Kirliliği</a:t>
            </a:r>
          </a:p>
          <a:p>
            <a:endParaRPr lang="tr-TR" sz="4000" u="sng" dirty="0">
              <a:ln w="0"/>
              <a:effectLst>
                <a:outerShdw blurRad="38100" dist="19050" dir="2700000" algn="tl" rotWithShape="0">
                  <a:schemeClr val="dk1">
                    <a:alpha val="40000"/>
                  </a:schemeClr>
                </a:outerShdw>
              </a:effectLst>
            </a:endParaRPr>
          </a:p>
          <a:p>
            <a:pPr algn="just"/>
            <a:r>
              <a:rPr lang="tr-TR" sz="3600" dirty="0">
                <a:ln w="0"/>
                <a:effectLst>
                  <a:outerShdw blurRad="38100" dist="19050" dir="2700000" algn="tl" rotWithShape="0">
                    <a:schemeClr val="dk1">
                      <a:alpha val="40000"/>
                    </a:schemeClr>
                  </a:outerShdw>
                </a:effectLst>
              </a:rPr>
              <a:t>Toprak kirliliği, toprağın üstüne ve içine bırakılan veya başka yerlerden gelen zararlı atık maddelerin, toprağın niteliğini bozmasıdır.</a:t>
            </a:r>
          </a:p>
          <a:p>
            <a:endParaRPr lang="tr-TR" sz="4000" u="sng"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416693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Köşeleri Yuvarlanmış Dikdörtgen Belirtme Çizgisi 1"/>
          <p:cNvSpPr/>
          <p:nvPr/>
        </p:nvSpPr>
        <p:spPr>
          <a:xfrm>
            <a:off x="236482" y="2301766"/>
            <a:ext cx="11587655" cy="2396358"/>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Metin kutusu 2"/>
          <p:cNvSpPr txBox="1"/>
          <p:nvPr/>
        </p:nvSpPr>
        <p:spPr>
          <a:xfrm>
            <a:off x="305352" y="1268156"/>
            <a:ext cx="11245516" cy="2554545"/>
          </a:xfrm>
          <a:prstGeom prst="rect">
            <a:avLst/>
          </a:prstGeom>
          <a:noFill/>
        </p:spPr>
        <p:txBody>
          <a:bodyPr wrap="square" rtlCol="0">
            <a:spAutoFit/>
          </a:bodyPr>
          <a:lstStyle/>
          <a:p>
            <a:r>
              <a:rPr lang="tr-TR" sz="4000" u="sng" dirty="0">
                <a:ln w="0"/>
                <a:effectLst>
                  <a:outerShdw blurRad="38100" dist="19050" dir="2700000" algn="tl" rotWithShape="0">
                    <a:schemeClr val="dk1">
                      <a:alpha val="40000"/>
                    </a:schemeClr>
                  </a:outerShdw>
                </a:effectLst>
              </a:rPr>
              <a:t>D. Erozyon</a:t>
            </a:r>
          </a:p>
          <a:p>
            <a:endParaRPr lang="tr-TR" sz="4000" u="sng" dirty="0">
              <a:ln w="0"/>
              <a:effectLst>
                <a:outerShdw blurRad="38100" dist="19050" dir="2700000" algn="tl" rotWithShape="0">
                  <a:schemeClr val="dk1">
                    <a:alpha val="40000"/>
                  </a:schemeClr>
                </a:outerShdw>
              </a:effectLst>
            </a:endParaRPr>
          </a:p>
          <a:p>
            <a:pPr algn="just"/>
            <a:r>
              <a:rPr lang="tr-TR" sz="4000" dirty="0">
                <a:ln w="0"/>
                <a:effectLst>
                  <a:outerShdw blurRad="38100" dist="19050" dir="2700000" algn="tl" rotWithShape="0">
                    <a:schemeClr val="dk1">
                      <a:alpha val="40000"/>
                    </a:schemeClr>
                  </a:outerShdw>
                </a:effectLst>
              </a:rPr>
              <a:t>Erozyon, yağış suları ve rüzgarla toprağın aşındırılıp, taşınması ve başka yerlerde biriktirilmesi sürecidir.</a:t>
            </a:r>
          </a:p>
        </p:txBody>
      </p:sp>
    </p:spTree>
    <p:extLst>
      <p:ext uri="{BB962C8B-B14F-4D97-AF65-F5344CB8AC3E}">
        <p14:creationId xmlns:p14="http://schemas.microsoft.com/office/powerpoint/2010/main" val="933976145"/>
      </p:ext>
    </p:extLst>
  </p:cSld>
  <p:clrMapOvr>
    <a:masterClrMapping/>
  </p:clrMapOvr>
</p:sld>
</file>

<file path=ppt/theme/theme1.xml><?xml version="1.0" encoding="utf-8"?>
<a:theme xmlns:a="http://schemas.openxmlformats.org/drawingml/2006/main" name="Office Teması">
  <a:themeElements>
    <a:clrScheme name="Özel 5">
      <a:dk1>
        <a:sysClr val="windowText" lastClr="000000"/>
      </a:dk1>
      <a:lt1>
        <a:sysClr val="window" lastClr="FFFFFF"/>
      </a:lt1>
      <a:dk2>
        <a:srgbClr val="000000"/>
      </a:dk2>
      <a:lt2>
        <a:srgbClr val="F8F8F8"/>
      </a:lt2>
      <a:accent1>
        <a:srgbClr val="DDDDDD"/>
      </a:accent1>
      <a:accent2>
        <a:srgbClr val="B2B2B2"/>
      </a:accent2>
      <a:accent3>
        <a:srgbClr val="000000"/>
      </a:accent3>
      <a:accent4>
        <a:srgbClr val="000000"/>
      </a:accent4>
      <a:accent5>
        <a:srgbClr val="000000"/>
      </a:accent5>
      <a:accent6>
        <a:srgbClr val="000000"/>
      </a:accent6>
      <a:hlink>
        <a:srgbClr val="000000"/>
      </a:hlink>
      <a:folHlink>
        <a:srgbClr val="919191"/>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370</TotalTime>
  <Words>934</Words>
  <Application>Microsoft Macintosh PowerPoint</Application>
  <PresentationFormat>Geniş ekran</PresentationFormat>
  <Paragraphs>56</Paragraphs>
  <Slides>21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21</vt:i4>
      </vt:variant>
    </vt:vector>
  </HeadingPairs>
  <TitlesOfParts>
    <vt:vector size="27" baseType="lpstr">
      <vt:lpstr>Arial</vt:lpstr>
      <vt:lpstr>Arial Rounded MT Bold</vt:lpstr>
      <vt:lpstr>Calibri</vt:lpstr>
      <vt:lpstr>Calibri Light</vt:lpstr>
      <vt:lpstr>Jokerman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SeFa ÜnaL</dc:creator>
  <cp:lastModifiedBy>Taşkın TAŞTEPE</cp:lastModifiedBy>
  <cp:revision>43</cp:revision>
  <dcterms:created xsi:type="dcterms:W3CDTF">2017-12-02T18:23:38Z</dcterms:created>
  <dcterms:modified xsi:type="dcterms:W3CDTF">2020-05-04T20:39:26Z</dcterms:modified>
</cp:coreProperties>
</file>