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9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21.02.2017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21.02.2017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21.02.2017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21.02.2017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21.02.2017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21.02.2017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21.02.2017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21.02.2017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21.02.2017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21.02.2017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21.02.2017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21.02.2017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683568" y="548680"/>
            <a:ext cx="7848872" cy="5090120"/>
          </a:xfrm>
        </p:spPr>
        <p:txBody>
          <a:bodyPr>
            <a:normAutofit/>
          </a:bodyPr>
          <a:lstStyle/>
          <a:p>
            <a:endParaRPr lang="tr-TR" sz="2400" dirty="0" smtClean="0">
              <a:latin typeface="Times New Roman" pitchFamily="18" charset="0"/>
              <a:cs typeface="Times New Roman" pitchFamily="18" charset="0"/>
            </a:endParaRPr>
          </a:p>
          <a:p>
            <a:endParaRPr lang="tr-TR" sz="2400" dirty="0" smtClean="0">
              <a:latin typeface="Times New Roman" pitchFamily="18" charset="0"/>
              <a:cs typeface="Times New Roman" pitchFamily="18" charset="0"/>
            </a:endParaRPr>
          </a:p>
          <a:p>
            <a:endParaRPr lang="tr-TR" sz="2400" dirty="0" smtClean="0">
              <a:latin typeface="Times New Roman" pitchFamily="18" charset="0"/>
              <a:cs typeface="Times New Roman" pitchFamily="18" charset="0"/>
            </a:endParaRPr>
          </a:p>
          <a:p>
            <a:r>
              <a:rPr lang="tr-TR" sz="2400" dirty="0" smtClean="0">
                <a:latin typeface="Times New Roman" pitchFamily="18" charset="0"/>
                <a:cs typeface="Times New Roman" pitchFamily="18" charset="0"/>
              </a:rPr>
              <a:t>TOPLUMLA SOSYAL HİZMET DERSİ </a:t>
            </a:r>
          </a:p>
          <a:p>
            <a:endParaRPr lang="tr-TR" sz="2400" dirty="0" smtClean="0">
              <a:latin typeface="Times New Roman" pitchFamily="18" charset="0"/>
              <a:cs typeface="Times New Roman" pitchFamily="18" charset="0"/>
            </a:endParaRPr>
          </a:p>
          <a:p>
            <a:r>
              <a:rPr lang="tr-TR" sz="2400" dirty="0" smtClean="0">
                <a:latin typeface="Times New Roman" pitchFamily="18" charset="0"/>
                <a:cs typeface="Times New Roman" pitchFamily="18" charset="0"/>
              </a:rPr>
              <a:t>Arş.Gör. İrfan DOĞAN </a:t>
            </a:r>
          </a:p>
          <a:p>
            <a:endParaRPr lang="tr-TR"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179512" y="260656"/>
          <a:ext cx="8568951" cy="6408714"/>
        </p:xfrm>
        <a:graphic>
          <a:graphicData uri="http://schemas.openxmlformats.org/drawingml/2006/table">
            <a:tbl>
              <a:tblPr/>
              <a:tblGrid>
                <a:gridCol w="891989"/>
                <a:gridCol w="1384292"/>
                <a:gridCol w="1564637"/>
                <a:gridCol w="1550014"/>
                <a:gridCol w="1676746"/>
                <a:gridCol w="1501273"/>
              </a:tblGrid>
              <a:tr h="137288">
                <a:tc gridSpan="4">
                  <a:txBody>
                    <a:bodyPr/>
                    <a:lstStyle/>
                    <a:p>
                      <a:pPr algn="l" fontAlgn="ctr"/>
                      <a:r>
                        <a:rPr lang="tr-TR" sz="600" b="1" i="0" u="none" strike="noStrike">
                          <a:latin typeface="Arial"/>
                        </a:rPr>
                        <a:t>Temel doğurganlık göstergeleri, 2001-2015</a:t>
                      </a:r>
                    </a:p>
                  </a:txBody>
                  <a:tcPr marL="5596" marR="5596" marT="5596" marB="0" anchor="ctr">
                    <a:lnL>
                      <a:noFill/>
                    </a:lnL>
                    <a:lnR>
                      <a:noFill/>
                    </a:lnR>
                    <a:lnT>
                      <a:noFill/>
                    </a:lnT>
                    <a:lnB>
                      <a:noFill/>
                    </a:lnB>
                    <a:solidFill>
                      <a:srgbClr val="FFFFFF"/>
                    </a:solidFill>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lgn="l" fontAlgn="ctr"/>
                      <a:r>
                        <a:rPr lang="tr-TR" sz="600" b="0" i="0" u="none" strike="noStrike">
                          <a:latin typeface="Arial"/>
                        </a:rPr>
                        <a:t> </a:t>
                      </a:r>
                    </a:p>
                  </a:txBody>
                  <a:tcPr marL="5596" marR="5596" marT="5596" marB="0" anchor="ctr">
                    <a:lnL>
                      <a:noFill/>
                    </a:lnL>
                    <a:lnR>
                      <a:noFill/>
                    </a:lnR>
                    <a:lnT>
                      <a:noFill/>
                    </a:lnT>
                    <a:lnB>
                      <a:noFill/>
                    </a:lnB>
                    <a:solidFill>
                      <a:srgbClr val="FFFFFF"/>
                    </a:solidFill>
                  </a:tcPr>
                </a:tc>
                <a:tc>
                  <a:txBody>
                    <a:bodyPr/>
                    <a:lstStyle/>
                    <a:p>
                      <a:pPr algn="l" fontAlgn="ctr"/>
                      <a:r>
                        <a:rPr lang="tr-TR" sz="600" b="0" i="0" u="none" strike="noStrike">
                          <a:latin typeface="Arial"/>
                        </a:rPr>
                        <a:t> </a:t>
                      </a:r>
                    </a:p>
                  </a:txBody>
                  <a:tcPr marL="5596" marR="5596" marT="5596" marB="0" anchor="ctr">
                    <a:lnL>
                      <a:noFill/>
                    </a:lnL>
                    <a:lnR>
                      <a:noFill/>
                    </a:lnR>
                    <a:lnT>
                      <a:noFill/>
                    </a:lnT>
                    <a:lnB>
                      <a:noFill/>
                    </a:lnB>
                    <a:solidFill>
                      <a:srgbClr val="FFFFFF"/>
                    </a:solidFill>
                  </a:tcPr>
                </a:tc>
              </a:tr>
              <a:tr h="137288">
                <a:tc gridSpan="3">
                  <a:txBody>
                    <a:bodyPr/>
                    <a:lstStyle/>
                    <a:p>
                      <a:pPr algn="l" fontAlgn="ctr"/>
                      <a:r>
                        <a:rPr lang="tr-TR" sz="600" b="0" i="0" u="none" strike="noStrike">
                          <a:latin typeface="Arial"/>
                        </a:rPr>
                        <a:t>Basic fertility indicators, 2001-2015</a:t>
                      </a:r>
                    </a:p>
                  </a:txBody>
                  <a:tcPr marL="5596" marR="5596" marT="5596" marB="0" anchor="ctr">
                    <a:lnL>
                      <a:noFill/>
                    </a:lnL>
                    <a:lnR>
                      <a:noFill/>
                    </a:lnR>
                    <a:lnT>
                      <a:noFill/>
                    </a:lnT>
                    <a:lnB>
                      <a:noFill/>
                    </a:lnB>
                    <a:solidFill>
                      <a:srgbClr val="FFFFFF"/>
                    </a:solidFill>
                  </a:tcPr>
                </a:tc>
                <a:tc hMerge="1">
                  <a:txBody>
                    <a:bodyPr/>
                    <a:lstStyle/>
                    <a:p>
                      <a:endParaRPr lang="tr-TR"/>
                    </a:p>
                  </a:txBody>
                  <a:tcPr/>
                </a:tc>
                <a:tc hMerge="1">
                  <a:txBody>
                    <a:bodyPr/>
                    <a:lstStyle/>
                    <a:p>
                      <a:endParaRPr lang="tr-TR"/>
                    </a:p>
                  </a:txBody>
                  <a:tcPr/>
                </a:tc>
                <a:tc>
                  <a:txBody>
                    <a:bodyPr/>
                    <a:lstStyle/>
                    <a:p>
                      <a:pPr algn="l" fontAlgn="ctr"/>
                      <a:r>
                        <a:rPr lang="tr-TR" sz="600" b="0" i="0" u="none" strike="noStrike">
                          <a:latin typeface="Arial"/>
                        </a:rPr>
                        <a:t> </a:t>
                      </a:r>
                    </a:p>
                  </a:txBody>
                  <a:tcPr marL="5596" marR="5596" marT="5596" marB="0" anchor="ctr">
                    <a:lnL>
                      <a:noFill/>
                    </a:lnL>
                    <a:lnR>
                      <a:noFill/>
                    </a:lnR>
                    <a:lnT>
                      <a:noFill/>
                    </a:lnT>
                    <a:lnB>
                      <a:noFill/>
                    </a:lnB>
                    <a:solidFill>
                      <a:srgbClr val="FFFFFF"/>
                    </a:solidFill>
                  </a:tcPr>
                </a:tc>
                <a:tc>
                  <a:txBody>
                    <a:bodyPr/>
                    <a:lstStyle/>
                    <a:p>
                      <a:pPr algn="l" fontAlgn="ctr"/>
                      <a:r>
                        <a:rPr lang="tr-TR" sz="600" b="0" i="0" u="none" strike="noStrike">
                          <a:latin typeface="Arial"/>
                        </a:rPr>
                        <a:t> </a:t>
                      </a:r>
                    </a:p>
                  </a:txBody>
                  <a:tcPr marL="5596" marR="5596" marT="5596" marB="0" anchor="ctr">
                    <a:lnL>
                      <a:noFill/>
                    </a:lnL>
                    <a:lnR>
                      <a:noFill/>
                    </a:lnR>
                    <a:lnT>
                      <a:noFill/>
                    </a:lnT>
                    <a:lnB>
                      <a:noFill/>
                    </a:lnB>
                    <a:solidFill>
                      <a:srgbClr val="FFFFFF"/>
                    </a:solidFill>
                  </a:tcPr>
                </a:tc>
                <a:tc>
                  <a:txBody>
                    <a:bodyPr/>
                    <a:lstStyle/>
                    <a:p>
                      <a:pPr algn="l" fontAlgn="ctr"/>
                      <a:r>
                        <a:rPr lang="tr-TR" sz="600" b="0" i="0" u="none" strike="noStrike">
                          <a:latin typeface="Arial"/>
                        </a:rPr>
                        <a:t> </a:t>
                      </a:r>
                    </a:p>
                  </a:txBody>
                  <a:tcPr marL="5596" marR="5596" marT="5596" marB="0" anchor="ctr">
                    <a:lnL>
                      <a:noFill/>
                    </a:lnL>
                    <a:lnR>
                      <a:noFill/>
                    </a:lnR>
                    <a:lnT>
                      <a:noFill/>
                    </a:lnT>
                    <a:lnB>
                      <a:noFill/>
                    </a:lnB>
                    <a:solidFill>
                      <a:srgbClr val="FFFFFF"/>
                    </a:solidFill>
                  </a:tcPr>
                </a:tc>
              </a:tr>
              <a:tr h="134590">
                <a:tc gridSpan="4">
                  <a:txBody>
                    <a:bodyPr/>
                    <a:lstStyle/>
                    <a:p>
                      <a:pPr algn="l" fontAlgn="ctr"/>
                      <a:r>
                        <a:rPr lang="en-US" sz="500" b="1" i="0" u="none" strike="noStrike">
                          <a:latin typeface="Arial"/>
                        </a:rPr>
                        <a:t>[29/02/2016 tarihi itibariyle - </a:t>
                      </a:r>
                      <a:r>
                        <a:rPr lang="en-US" sz="500" b="0" i="0" u="none" strike="noStrike">
                          <a:latin typeface="Arial"/>
                        </a:rPr>
                        <a:t>Date as of 29/02/2016]</a:t>
                      </a:r>
                      <a:endParaRPr lang="en-US" sz="500" b="1" i="0" u="none" strike="noStrike">
                        <a:latin typeface="Arial"/>
                      </a:endParaRPr>
                    </a:p>
                  </a:txBody>
                  <a:tcPr marL="5596" marR="5596" marT="5596" marB="0" anchor="ctr">
                    <a:lnL>
                      <a:noFill/>
                    </a:lnL>
                    <a:lnR>
                      <a:noFill/>
                    </a:lnR>
                    <a:lnT>
                      <a:noFill/>
                    </a:lnT>
                    <a:lnB>
                      <a:noFill/>
                    </a:lnB>
                    <a:solidFill>
                      <a:srgbClr val="FFFFFF"/>
                    </a:solidFill>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lgn="l" fontAlgn="ctr"/>
                      <a:r>
                        <a:rPr lang="tr-TR" sz="500" b="0" i="0" u="none" strike="noStrike">
                          <a:latin typeface="Arial"/>
                        </a:rPr>
                        <a:t> </a:t>
                      </a:r>
                    </a:p>
                  </a:txBody>
                  <a:tcPr marL="5596" marR="5596" marT="5596" marB="0" anchor="ctr">
                    <a:lnL>
                      <a:noFill/>
                    </a:lnL>
                    <a:lnR>
                      <a:noFill/>
                    </a:lnR>
                    <a:lnT>
                      <a:noFill/>
                    </a:lnT>
                    <a:lnB>
                      <a:noFill/>
                    </a:lnB>
                    <a:solidFill>
                      <a:srgbClr val="FFFFFF"/>
                    </a:solidFill>
                  </a:tcPr>
                </a:tc>
                <a:tc>
                  <a:txBody>
                    <a:bodyPr/>
                    <a:lstStyle/>
                    <a:p>
                      <a:pPr algn="l" fontAlgn="ctr"/>
                      <a:r>
                        <a:rPr lang="tr-TR" sz="500" b="0" i="0" u="none" strike="noStrike">
                          <a:latin typeface="Arial"/>
                        </a:rPr>
                        <a:t> </a:t>
                      </a:r>
                    </a:p>
                  </a:txBody>
                  <a:tcPr marL="5596" marR="5596" marT="5596" marB="0" anchor="ctr">
                    <a:lnL>
                      <a:noFill/>
                    </a:lnL>
                    <a:lnR>
                      <a:noFill/>
                    </a:lnR>
                    <a:lnT>
                      <a:noFill/>
                    </a:lnT>
                    <a:lnB>
                      <a:noFill/>
                    </a:lnB>
                    <a:solidFill>
                      <a:srgbClr val="FFFFFF"/>
                    </a:solidFill>
                  </a:tcPr>
                </a:tc>
              </a:tr>
              <a:tr h="134590">
                <a:tc>
                  <a:txBody>
                    <a:bodyPr/>
                    <a:lstStyle/>
                    <a:p>
                      <a:pPr algn="l" fontAlgn="ctr"/>
                      <a:r>
                        <a:rPr lang="tr-TR" sz="500" b="1" i="0" u="none" strike="noStrike">
                          <a:latin typeface="Arial"/>
                        </a:rPr>
                        <a:t> </a:t>
                      </a:r>
                    </a:p>
                  </a:txBody>
                  <a:tcPr marL="5596" marR="5596" marT="5596"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tr-TR" sz="500" b="1" i="0" u="none" strike="noStrike">
                          <a:latin typeface="Arial"/>
                        </a:rPr>
                        <a:t> </a:t>
                      </a:r>
                    </a:p>
                  </a:txBody>
                  <a:tcPr marL="5596" marR="5596" marT="5596"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500" b="1" i="0" u="none" strike="noStrike">
                          <a:latin typeface="Arial"/>
                        </a:rPr>
                        <a:t> </a:t>
                      </a:r>
                    </a:p>
                  </a:txBody>
                  <a:tcPr marL="5596" marR="5596" marT="5596"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500" b="1" i="0" u="none" strike="noStrike">
                          <a:latin typeface="Arial"/>
                        </a:rPr>
                        <a:t> </a:t>
                      </a:r>
                    </a:p>
                  </a:txBody>
                  <a:tcPr marL="5596" marR="5596" marT="5596"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r>
              <a:tr h="134590">
                <a:tc>
                  <a:txBody>
                    <a:bodyPr/>
                    <a:lstStyle/>
                    <a:p>
                      <a:pPr algn="l" fontAlgn="ctr"/>
                      <a:r>
                        <a:rPr lang="tr-TR" sz="500" b="0" i="0" u="none" strike="noStrike">
                          <a:latin typeface="Arial"/>
                        </a:rPr>
                        <a:t> </a:t>
                      </a:r>
                    </a:p>
                  </a:txBody>
                  <a:tcPr marL="5596" marR="5596" marT="5596"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fontAlgn="ctr"/>
                      <a:r>
                        <a:rPr lang="tr-TR" sz="500" b="1" i="0" u="none" strike="noStrike">
                          <a:latin typeface="Arial"/>
                        </a:rPr>
                        <a:t> </a:t>
                      </a:r>
                    </a:p>
                  </a:txBody>
                  <a:tcPr marL="5596" marR="5596" marT="5596"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fontAlgn="ctr"/>
                      <a:r>
                        <a:rPr lang="tr-TR" sz="500" b="1" i="0" u="none" strike="noStrike">
                          <a:latin typeface="Arial"/>
                        </a:rPr>
                        <a:t> </a:t>
                      </a:r>
                    </a:p>
                  </a:txBody>
                  <a:tcPr marL="5596" marR="5596" marT="5596"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tr-TR" sz="500" b="1" i="0" u="none" strike="noStrike">
                          <a:latin typeface="Arial"/>
                        </a:rPr>
                        <a:t>Genel</a:t>
                      </a:r>
                    </a:p>
                  </a:txBody>
                  <a:tcPr marL="5596" marR="5596" marT="5596"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r" fontAlgn="ctr"/>
                      <a:r>
                        <a:rPr lang="tr-TR" sz="500" b="1" i="0" u="none" strike="noStrike">
                          <a:latin typeface="Arial"/>
                        </a:rPr>
                        <a:t>Toplam</a:t>
                      </a:r>
                    </a:p>
                  </a:txBody>
                  <a:tcPr marL="5596" marR="5596" marT="5596"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tr-TR" sz="500" b="0" i="0" u="none" strike="noStrike">
                          <a:latin typeface="Arial"/>
                        </a:rPr>
                        <a:t> </a:t>
                      </a:r>
                    </a:p>
                  </a:txBody>
                  <a:tcPr marL="5596" marR="5596" marT="5596" marB="0" anchor="b">
                    <a:lnL>
                      <a:noFill/>
                    </a:lnL>
                    <a:lnR>
                      <a:noFill/>
                    </a:lnR>
                    <a:lnT w="12700" cap="flat" cmpd="sng" algn="ctr">
                      <a:solidFill>
                        <a:srgbClr val="000000"/>
                      </a:solidFill>
                      <a:prstDash val="solid"/>
                      <a:round/>
                      <a:headEnd type="none" w="med" len="med"/>
                      <a:tailEnd type="none" w="med" len="med"/>
                    </a:lnT>
                    <a:lnB>
                      <a:noFill/>
                    </a:lnB>
                    <a:solidFill>
                      <a:srgbClr val="FFFFFF"/>
                    </a:solidFill>
                  </a:tcPr>
                </a:tc>
              </a:tr>
              <a:tr h="134590">
                <a:tc>
                  <a:txBody>
                    <a:bodyPr/>
                    <a:lstStyle/>
                    <a:p>
                      <a:pPr algn="l" fontAlgn="ctr"/>
                      <a:r>
                        <a:rPr lang="tr-TR" sz="500" b="0" i="0" u="none" strike="noStrike">
                          <a:latin typeface="Arial"/>
                        </a:rPr>
                        <a:t> </a:t>
                      </a:r>
                    </a:p>
                  </a:txBody>
                  <a:tcPr marL="5596" marR="5596" marT="5596" marB="0" anchor="ctr">
                    <a:lnL>
                      <a:noFill/>
                    </a:lnL>
                    <a:lnR>
                      <a:noFill/>
                    </a:lnR>
                    <a:lnT>
                      <a:noFill/>
                    </a:lnT>
                    <a:lnB>
                      <a:noFill/>
                    </a:lnB>
                    <a:solidFill>
                      <a:srgbClr val="FFFFFF"/>
                    </a:solidFill>
                  </a:tcPr>
                </a:tc>
                <a:tc>
                  <a:txBody>
                    <a:bodyPr/>
                    <a:lstStyle/>
                    <a:p>
                      <a:pPr algn="r" fontAlgn="ctr"/>
                      <a:r>
                        <a:rPr lang="tr-TR" sz="500" b="1" i="0" u="none" strike="noStrike">
                          <a:latin typeface="Arial"/>
                        </a:rPr>
                        <a:t> </a:t>
                      </a:r>
                    </a:p>
                  </a:txBody>
                  <a:tcPr marL="5596" marR="5596" marT="5596" marB="0" anchor="ctr">
                    <a:lnL>
                      <a:noFill/>
                    </a:lnL>
                    <a:lnR>
                      <a:noFill/>
                    </a:lnR>
                    <a:lnT>
                      <a:noFill/>
                    </a:lnT>
                    <a:lnB>
                      <a:noFill/>
                    </a:lnB>
                    <a:solidFill>
                      <a:srgbClr val="FFFFFF"/>
                    </a:solidFill>
                  </a:tcPr>
                </a:tc>
                <a:tc>
                  <a:txBody>
                    <a:bodyPr/>
                    <a:lstStyle/>
                    <a:p>
                      <a:pPr algn="l"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ctr"/>
                      <a:r>
                        <a:rPr lang="tr-TR" sz="500" b="1" i="0" u="none" strike="noStrike">
                          <a:latin typeface="Arial"/>
                        </a:rPr>
                        <a:t>doğurganlık hızı</a:t>
                      </a:r>
                    </a:p>
                  </a:txBody>
                  <a:tcPr marL="5596" marR="5596" marT="5596" marB="0" anchor="ctr">
                    <a:lnL>
                      <a:noFill/>
                    </a:lnL>
                    <a:lnR>
                      <a:noFill/>
                    </a:lnR>
                    <a:lnT>
                      <a:noFill/>
                    </a:lnT>
                    <a:lnB>
                      <a:noFill/>
                    </a:lnB>
                    <a:solidFill>
                      <a:srgbClr val="FFFFFF"/>
                    </a:solidFill>
                  </a:tcPr>
                </a:tc>
                <a:tc>
                  <a:txBody>
                    <a:bodyPr/>
                    <a:lstStyle/>
                    <a:p>
                      <a:pPr algn="r" fontAlgn="ctr"/>
                      <a:r>
                        <a:rPr lang="tr-TR" sz="500" b="1" i="0" u="none" strike="noStrike">
                          <a:latin typeface="Arial"/>
                        </a:rPr>
                        <a:t>doğurganlık hızı</a:t>
                      </a:r>
                    </a:p>
                  </a:txBody>
                  <a:tcPr marL="5596" marR="5596" marT="5596" marB="0" anchor="ctr">
                    <a:lnL>
                      <a:noFill/>
                    </a:lnL>
                    <a:lnR>
                      <a:noFill/>
                    </a:lnR>
                    <a:lnT>
                      <a:noFill/>
                    </a:lnT>
                    <a:lnB>
                      <a:noFill/>
                    </a:lnB>
                    <a:solidFill>
                      <a:srgbClr val="FFFFFF"/>
                    </a:solidFill>
                  </a:tcPr>
                </a:tc>
                <a:tc>
                  <a:txBody>
                    <a:bodyPr/>
                    <a:lstStyle/>
                    <a:p>
                      <a:pPr algn="r" fontAlgn="b"/>
                      <a:r>
                        <a:rPr lang="tr-TR" sz="500" b="1" i="0" u="none" strike="noStrike">
                          <a:latin typeface="Arial"/>
                        </a:rPr>
                        <a:t>Annenin </a:t>
                      </a:r>
                    </a:p>
                  </a:txBody>
                  <a:tcPr marL="5596" marR="5596" marT="5596" marB="0" anchor="b">
                    <a:lnL>
                      <a:noFill/>
                    </a:lnL>
                    <a:lnR>
                      <a:noFill/>
                    </a:lnR>
                    <a:lnT>
                      <a:noFill/>
                    </a:lnT>
                    <a:lnB>
                      <a:noFill/>
                    </a:lnB>
                    <a:solidFill>
                      <a:srgbClr val="FFFFFF"/>
                    </a:solidFill>
                  </a:tcPr>
                </a:tc>
              </a:tr>
              <a:tr h="134590">
                <a:tc>
                  <a:txBody>
                    <a:bodyPr/>
                    <a:lstStyle/>
                    <a:p>
                      <a:pPr algn="l" fontAlgn="ctr"/>
                      <a:r>
                        <a:rPr lang="tr-TR" sz="500" b="0" i="0" u="none" strike="noStrike">
                          <a:latin typeface="Arial"/>
                        </a:rPr>
                        <a:t> </a:t>
                      </a:r>
                    </a:p>
                  </a:txBody>
                  <a:tcPr marL="5596" marR="5596" marT="5596" marB="0" anchor="ctr">
                    <a:lnL>
                      <a:noFill/>
                    </a:lnL>
                    <a:lnR>
                      <a:noFill/>
                    </a:lnR>
                    <a:lnT>
                      <a:noFill/>
                    </a:lnT>
                    <a:lnB>
                      <a:noFill/>
                    </a:lnB>
                    <a:solidFill>
                      <a:srgbClr val="FFFFFF"/>
                    </a:solidFill>
                  </a:tcPr>
                </a:tc>
                <a:tc>
                  <a:txBody>
                    <a:bodyPr/>
                    <a:lstStyle/>
                    <a:p>
                      <a:pPr algn="l" fontAlgn="b"/>
                      <a:r>
                        <a:rPr lang="tr-TR" sz="500" b="1"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ctr"/>
                      <a:r>
                        <a:rPr lang="tr-TR" sz="500" b="1" i="0" u="none" strike="noStrike">
                          <a:latin typeface="Arial"/>
                        </a:rPr>
                        <a:t>Kaba doğum hızı</a:t>
                      </a:r>
                    </a:p>
                  </a:txBody>
                  <a:tcPr marL="5596" marR="5596" marT="5596" marB="0" anchor="ctr">
                    <a:lnL>
                      <a:noFill/>
                    </a:lnL>
                    <a:lnR>
                      <a:noFill/>
                    </a:lnR>
                    <a:lnT>
                      <a:noFill/>
                    </a:lnT>
                    <a:lnB>
                      <a:noFill/>
                    </a:lnB>
                    <a:solidFill>
                      <a:srgbClr val="FFFFFF"/>
                    </a:solidFill>
                  </a:tcPr>
                </a:tc>
                <a:tc>
                  <a:txBody>
                    <a:bodyPr/>
                    <a:lstStyle/>
                    <a:p>
                      <a:pPr algn="r" fontAlgn="b"/>
                      <a:r>
                        <a:rPr lang="tr-TR" sz="500" b="0" i="0" u="none" strike="noStrike">
                          <a:latin typeface="Arial"/>
                        </a:rPr>
                        <a:t>General</a:t>
                      </a:r>
                    </a:p>
                  </a:txBody>
                  <a:tcPr marL="5596" marR="5596" marT="5596" marB="0" anchor="b">
                    <a:lnL>
                      <a:noFill/>
                    </a:lnL>
                    <a:lnR>
                      <a:noFill/>
                    </a:lnR>
                    <a:lnT>
                      <a:noFill/>
                    </a:lnT>
                    <a:lnB>
                      <a:noFill/>
                    </a:lnB>
                    <a:solidFill>
                      <a:srgbClr val="FFFFFF"/>
                    </a:solidFill>
                  </a:tcPr>
                </a:tc>
                <a:tc>
                  <a:txBody>
                    <a:bodyPr/>
                    <a:lstStyle/>
                    <a:p>
                      <a:pPr algn="r" fontAlgn="ctr"/>
                      <a:r>
                        <a:rPr lang="tr-TR" sz="500" b="0" i="0" u="none" strike="noStrike">
                          <a:latin typeface="Arial"/>
                        </a:rPr>
                        <a:t>Total fertility rate</a:t>
                      </a:r>
                    </a:p>
                  </a:txBody>
                  <a:tcPr marL="5596" marR="5596" marT="5596" marB="0" anchor="ctr">
                    <a:lnL>
                      <a:noFill/>
                    </a:lnL>
                    <a:lnR>
                      <a:noFill/>
                    </a:lnR>
                    <a:lnT>
                      <a:noFill/>
                    </a:lnT>
                    <a:lnB>
                      <a:noFill/>
                    </a:lnB>
                    <a:solidFill>
                      <a:srgbClr val="FFFFFF"/>
                    </a:solidFill>
                  </a:tcPr>
                </a:tc>
                <a:tc>
                  <a:txBody>
                    <a:bodyPr/>
                    <a:lstStyle/>
                    <a:p>
                      <a:pPr algn="r" fontAlgn="ctr"/>
                      <a:r>
                        <a:rPr lang="tr-TR" sz="500" b="1" i="0" u="none" strike="noStrike">
                          <a:latin typeface="Arial"/>
                        </a:rPr>
                        <a:t>ortalama yaşı</a:t>
                      </a:r>
                    </a:p>
                  </a:txBody>
                  <a:tcPr marL="5596" marR="5596" marT="5596" marB="0" anchor="ctr">
                    <a:lnL>
                      <a:noFill/>
                    </a:lnL>
                    <a:lnR>
                      <a:noFill/>
                    </a:lnR>
                    <a:lnT>
                      <a:noFill/>
                    </a:lnT>
                    <a:lnB>
                      <a:noFill/>
                    </a:lnB>
                    <a:solidFill>
                      <a:srgbClr val="FFFFFF"/>
                    </a:solidFill>
                  </a:tcPr>
                </a:tc>
              </a:tr>
              <a:tr h="134590">
                <a:tc>
                  <a:txBody>
                    <a:bodyPr/>
                    <a:lstStyle/>
                    <a:p>
                      <a:pPr algn="l" fontAlgn="ctr"/>
                      <a:r>
                        <a:rPr lang="tr-TR" sz="500" b="1" i="0" u="none" strike="noStrike">
                          <a:latin typeface="Arial"/>
                        </a:rPr>
                        <a:t>Yıl</a:t>
                      </a:r>
                    </a:p>
                  </a:txBody>
                  <a:tcPr marL="5596" marR="5596" marT="5596" marB="0" anchor="ctr">
                    <a:lnL>
                      <a:noFill/>
                    </a:lnL>
                    <a:lnR>
                      <a:noFill/>
                    </a:lnR>
                    <a:lnT>
                      <a:noFill/>
                    </a:lnT>
                    <a:lnB>
                      <a:noFill/>
                    </a:lnB>
                    <a:solidFill>
                      <a:srgbClr val="FFFFFF"/>
                    </a:solidFill>
                  </a:tcPr>
                </a:tc>
                <a:tc>
                  <a:txBody>
                    <a:bodyPr/>
                    <a:lstStyle/>
                    <a:p>
                      <a:pPr algn="r" fontAlgn="b"/>
                      <a:r>
                        <a:rPr lang="tr-TR" sz="500" b="1" i="0" u="none" strike="noStrike">
                          <a:latin typeface="Arial"/>
                        </a:rPr>
                        <a:t>Doğum sayısı</a:t>
                      </a:r>
                    </a:p>
                  </a:txBody>
                  <a:tcPr marL="5596" marR="5596" marT="5596" marB="0" anchor="b">
                    <a:lnL>
                      <a:noFill/>
                    </a:lnL>
                    <a:lnR>
                      <a:noFill/>
                    </a:lnR>
                    <a:lnT>
                      <a:noFill/>
                    </a:lnT>
                    <a:lnB>
                      <a:noFill/>
                    </a:lnB>
                    <a:solidFill>
                      <a:srgbClr val="FFFFFF"/>
                    </a:solidFill>
                  </a:tcPr>
                </a:tc>
                <a:tc>
                  <a:txBody>
                    <a:bodyPr/>
                    <a:lstStyle/>
                    <a:p>
                      <a:pPr algn="r" fontAlgn="ctr"/>
                      <a:r>
                        <a:rPr lang="tr-TR" sz="500" b="0" i="0" u="none" strike="noStrike">
                          <a:latin typeface="Arial"/>
                        </a:rPr>
                        <a:t>Crude birth rate</a:t>
                      </a:r>
                    </a:p>
                  </a:txBody>
                  <a:tcPr marL="5596" marR="5596" marT="5596" marB="0" anchor="ctr">
                    <a:lnL>
                      <a:noFill/>
                    </a:lnL>
                    <a:lnR>
                      <a:noFill/>
                    </a:lnR>
                    <a:lnT>
                      <a:noFill/>
                    </a:lnT>
                    <a:lnB>
                      <a:noFill/>
                    </a:lnB>
                    <a:solidFill>
                      <a:srgbClr val="FFFFFF"/>
                    </a:solidFill>
                  </a:tcPr>
                </a:tc>
                <a:tc>
                  <a:txBody>
                    <a:bodyPr/>
                    <a:lstStyle/>
                    <a:p>
                      <a:pPr algn="r" fontAlgn="ctr"/>
                      <a:r>
                        <a:rPr lang="tr-TR" sz="500" b="0" i="0" u="none" strike="noStrike">
                          <a:latin typeface="Arial"/>
                        </a:rPr>
                        <a:t> fertility rate</a:t>
                      </a:r>
                    </a:p>
                  </a:txBody>
                  <a:tcPr marL="5596" marR="5596" marT="5596" marB="0" anchor="ctr">
                    <a:lnL>
                      <a:noFill/>
                    </a:lnL>
                    <a:lnR>
                      <a:noFill/>
                    </a:lnR>
                    <a:lnT>
                      <a:noFill/>
                    </a:lnT>
                    <a:lnB>
                      <a:noFill/>
                    </a:lnB>
                    <a:solidFill>
                      <a:srgbClr val="FFFFFF"/>
                    </a:solidFill>
                  </a:tcPr>
                </a:tc>
                <a:tc>
                  <a:txBody>
                    <a:bodyPr/>
                    <a:lstStyle/>
                    <a:p>
                      <a:pPr algn="r" fontAlgn="b"/>
                      <a:r>
                        <a:rPr lang="tr-TR" sz="500" b="1" i="0" u="none" strike="noStrike">
                          <a:latin typeface="Arial"/>
                        </a:rPr>
                        <a:t>(Çocuk sayısı)</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Mean age</a:t>
                      </a:r>
                    </a:p>
                  </a:txBody>
                  <a:tcPr marL="5596" marR="5596" marT="5596" marB="0" anchor="b">
                    <a:lnL>
                      <a:noFill/>
                    </a:lnL>
                    <a:lnR>
                      <a:noFill/>
                    </a:lnR>
                    <a:lnT>
                      <a:noFill/>
                    </a:lnT>
                    <a:lnB>
                      <a:noFill/>
                    </a:lnB>
                    <a:solidFill>
                      <a:srgbClr val="FFFFFF"/>
                    </a:solidFill>
                  </a:tcPr>
                </a:tc>
              </a:tr>
              <a:tr h="134590">
                <a:tc>
                  <a:txBody>
                    <a:bodyPr/>
                    <a:lstStyle/>
                    <a:p>
                      <a:pPr algn="l" fontAlgn="ctr"/>
                      <a:r>
                        <a:rPr lang="tr-TR" sz="500" b="0" i="0" u="none" strike="noStrike">
                          <a:latin typeface="Arial"/>
                        </a:rPr>
                        <a:t>Year</a:t>
                      </a:r>
                    </a:p>
                  </a:txBody>
                  <a:tcPr marL="5596" marR="5596" marT="5596"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tr-TR" sz="500" b="0" i="0" u="none" strike="noStrike">
                          <a:latin typeface="Arial"/>
                        </a:rPr>
                        <a:t>Number of births</a:t>
                      </a:r>
                    </a:p>
                  </a:txBody>
                  <a:tcPr marL="5596" marR="5596" marT="5596"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500" b="0" i="0" u="none" strike="noStrike">
                          <a:latin typeface="Arial"/>
                        </a:rPr>
                        <a:t>(‰)</a:t>
                      </a:r>
                    </a:p>
                  </a:txBody>
                  <a:tcPr marL="5596" marR="5596" marT="5596"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500" b="0" i="0" u="none" strike="noStrike">
                          <a:latin typeface="Arial"/>
                        </a:rPr>
                        <a:t>(‰)</a:t>
                      </a:r>
                    </a:p>
                  </a:txBody>
                  <a:tcPr marL="5596" marR="5596" marT="5596"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500" b="0" i="0" u="none" strike="noStrike">
                          <a:latin typeface="Arial"/>
                        </a:rPr>
                        <a:t>(Number of children)</a:t>
                      </a:r>
                    </a:p>
                  </a:txBody>
                  <a:tcPr marL="5596" marR="5596" marT="5596"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tr-TR" sz="500" b="0" i="0" u="none" strike="noStrike">
                          <a:latin typeface="Arial"/>
                        </a:rPr>
                        <a:t> of mother</a:t>
                      </a:r>
                    </a:p>
                  </a:txBody>
                  <a:tcPr marL="5596" marR="5596" marT="5596"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r>
              <a:tr h="134590">
                <a:tc>
                  <a:txBody>
                    <a:bodyPr/>
                    <a:lstStyle/>
                    <a:p>
                      <a:pPr algn="l" fontAlgn="ctr"/>
                      <a:r>
                        <a:rPr lang="tr-TR" sz="500" b="0" i="0" u="none" strike="noStrike">
                          <a:latin typeface="Arial"/>
                        </a:rPr>
                        <a:t> </a:t>
                      </a:r>
                    </a:p>
                  </a:txBody>
                  <a:tcPr marL="5596" marR="5596" marT="5596"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ctr"/>
                      <a:r>
                        <a:rPr lang="tr-TR" sz="500" b="0" i="0" u="none" strike="noStrike">
                          <a:latin typeface="Arial"/>
                        </a:rPr>
                        <a:t> </a:t>
                      </a:r>
                    </a:p>
                  </a:txBody>
                  <a:tcPr marL="5596" marR="5596" marT="5596"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ctr"/>
                      <a:r>
                        <a:rPr lang="tr-TR" sz="500" b="0" i="0" u="none" strike="noStrike">
                          <a:latin typeface="Arial"/>
                        </a:rPr>
                        <a:t> </a:t>
                      </a:r>
                    </a:p>
                  </a:txBody>
                  <a:tcPr marL="5596" marR="5596" marT="5596"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ctr"/>
                      <a:r>
                        <a:rPr lang="tr-TR" sz="500" b="0" i="0" u="none" strike="noStrike">
                          <a:latin typeface="Arial"/>
                        </a:rPr>
                        <a:t> </a:t>
                      </a:r>
                    </a:p>
                  </a:txBody>
                  <a:tcPr marL="5596" marR="5596" marT="5596"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ctr"/>
                      <a:r>
                        <a:rPr lang="tr-TR" sz="500" b="0" i="0" u="none" strike="noStrike">
                          <a:latin typeface="Arial"/>
                        </a:rPr>
                        <a:t> </a:t>
                      </a:r>
                    </a:p>
                  </a:txBody>
                  <a:tcPr marL="5596" marR="5596" marT="5596"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ctr"/>
                      <a:r>
                        <a:rPr lang="tr-TR" sz="500" b="0" i="0" u="none" strike="noStrike">
                          <a:latin typeface="Arial"/>
                        </a:rPr>
                        <a:t> </a:t>
                      </a:r>
                    </a:p>
                  </a:txBody>
                  <a:tcPr marL="5596" marR="5596" marT="5596"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r>
              <a:tr h="134590">
                <a:tc>
                  <a:txBody>
                    <a:bodyPr/>
                    <a:lstStyle/>
                    <a:p>
                      <a:pPr algn="l" fontAlgn="b"/>
                      <a:r>
                        <a:rPr lang="tr-TR" sz="500" b="1" i="0" u="none" strike="noStrike">
                          <a:latin typeface="Arial"/>
                        </a:rPr>
                        <a:t>2001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1 323 341</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20,3</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82,7</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2,38</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26,2</a:t>
                      </a:r>
                    </a:p>
                  </a:txBody>
                  <a:tcPr marL="5596" marR="5596" marT="5596" marB="0" anchor="b">
                    <a:lnL>
                      <a:noFill/>
                    </a:lnL>
                    <a:lnR>
                      <a:noFill/>
                    </a:lnR>
                    <a:lnT>
                      <a:noFill/>
                    </a:lnT>
                    <a:lnB>
                      <a:noFill/>
                    </a:lnB>
                    <a:solidFill>
                      <a:srgbClr val="FFFFFF"/>
                    </a:solidFill>
                  </a:tcPr>
                </a:tc>
              </a:tr>
              <a:tr h="134590">
                <a:tc>
                  <a:txBody>
                    <a:bodyPr/>
                    <a:lstStyle/>
                    <a:p>
                      <a:pPr algn="l" fontAlgn="b"/>
                      <a:r>
                        <a:rPr lang="tr-TR" sz="500" b="1"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l"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r>
              <a:tr h="134590">
                <a:tc>
                  <a:txBody>
                    <a:bodyPr/>
                    <a:lstStyle/>
                    <a:p>
                      <a:pPr algn="l" fontAlgn="b"/>
                      <a:r>
                        <a:rPr lang="tr-TR" sz="500" b="1" i="0" u="none" strike="noStrike">
                          <a:latin typeface="Arial"/>
                        </a:rPr>
                        <a:t>2002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1 229 555</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18,6</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75,8</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2,17</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26,3</a:t>
                      </a:r>
                    </a:p>
                  </a:txBody>
                  <a:tcPr marL="5596" marR="5596" marT="5596" marB="0" anchor="b">
                    <a:lnL>
                      <a:noFill/>
                    </a:lnL>
                    <a:lnR>
                      <a:noFill/>
                    </a:lnR>
                    <a:lnT>
                      <a:noFill/>
                    </a:lnT>
                    <a:lnB>
                      <a:noFill/>
                    </a:lnB>
                    <a:solidFill>
                      <a:srgbClr val="FFFFFF"/>
                    </a:solidFill>
                  </a:tcPr>
                </a:tc>
              </a:tr>
              <a:tr h="134590">
                <a:tc>
                  <a:txBody>
                    <a:bodyPr/>
                    <a:lstStyle/>
                    <a:p>
                      <a:pPr algn="l" fontAlgn="b"/>
                      <a:r>
                        <a:rPr lang="tr-TR" sz="500" b="1"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l"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r>
              <a:tr h="134590">
                <a:tc>
                  <a:txBody>
                    <a:bodyPr/>
                    <a:lstStyle/>
                    <a:p>
                      <a:pPr algn="l" fontAlgn="b"/>
                      <a:r>
                        <a:rPr lang="tr-TR" sz="500" b="1" i="0" u="none" strike="noStrike">
                          <a:latin typeface="Arial"/>
                        </a:rPr>
                        <a:t>2003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1 198 927</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17,9</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73,2</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2,09</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26,5</a:t>
                      </a:r>
                    </a:p>
                  </a:txBody>
                  <a:tcPr marL="5596" marR="5596" marT="5596" marB="0" anchor="b">
                    <a:lnL>
                      <a:noFill/>
                    </a:lnL>
                    <a:lnR>
                      <a:noFill/>
                    </a:lnR>
                    <a:lnT>
                      <a:noFill/>
                    </a:lnT>
                    <a:lnB>
                      <a:noFill/>
                    </a:lnB>
                    <a:solidFill>
                      <a:srgbClr val="FFFFFF"/>
                    </a:solidFill>
                  </a:tcPr>
                </a:tc>
              </a:tr>
              <a:tr h="134590">
                <a:tc>
                  <a:txBody>
                    <a:bodyPr/>
                    <a:lstStyle/>
                    <a:p>
                      <a:pPr algn="l" fontAlgn="b"/>
                      <a:r>
                        <a:rPr lang="tr-TR" sz="500" b="1"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r>
              <a:tr h="134590">
                <a:tc>
                  <a:txBody>
                    <a:bodyPr/>
                    <a:lstStyle/>
                    <a:p>
                      <a:pPr algn="l" fontAlgn="b"/>
                      <a:r>
                        <a:rPr lang="tr-TR" sz="500" b="1" i="0" u="none" strike="noStrike">
                          <a:latin typeface="Arial"/>
                        </a:rPr>
                        <a:t>2004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1 222 484</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18,1</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73,8</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2,11</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26,5</a:t>
                      </a:r>
                    </a:p>
                  </a:txBody>
                  <a:tcPr marL="5596" marR="5596" marT="5596" marB="0" anchor="b">
                    <a:lnL>
                      <a:noFill/>
                    </a:lnL>
                    <a:lnR>
                      <a:noFill/>
                    </a:lnR>
                    <a:lnT>
                      <a:noFill/>
                    </a:lnT>
                    <a:lnB>
                      <a:noFill/>
                    </a:lnB>
                    <a:solidFill>
                      <a:srgbClr val="FFFFFF"/>
                    </a:solidFill>
                  </a:tcPr>
                </a:tc>
              </a:tr>
              <a:tr h="134590">
                <a:tc>
                  <a:txBody>
                    <a:bodyPr/>
                    <a:lstStyle/>
                    <a:p>
                      <a:pPr algn="l" fontAlgn="b"/>
                      <a:r>
                        <a:rPr lang="tr-TR" sz="500" b="1"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r>
              <a:tr h="134590">
                <a:tc>
                  <a:txBody>
                    <a:bodyPr/>
                    <a:lstStyle/>
                    <a:p>
                      <a:pPr algn="l" fontAlgn="b"/>
                      <a:r>
                        <a:rPr lang="tr-TR" sz="500" b="1" i="0" u="none" strike="noStrike">
                          <a:latin typeface="Arial"/>
                        </a:rPr>
                        <a:t>2005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1 244 041</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18,2</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74,3</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2,12</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26,5</a:t>
                      </a:r>
                    </a:p>
                  </a:txBody>
                  <a:tcPr marL="5596" marR="5596" marT="5596" marB="0" anchor="b">
                    <a:lnL>
                      <a:noFill/>
                    </a:lnL>
                    <a:lnR>
                      <a:noFill/>
                    </a:lnR>
                    <a:lnT>
                      <a:noFill/>
                    </a:lnT>
                    <a:lnB>
                      <a:noFill/>
                    </a:lnB>
                    <a:solidFill>
                      <a:srgbClr val="FFFFFF"/>
                    </a:solidFill>
                  </a:tcPr>
                </a:tc>
              </a:tr>
              <a:tr h="134590">
                <a:tc>
                  <a:txBody>
                    <a:bodyPr/>
                    <a:lstStyle/>
                    <a:p>
                      <a:pPr algn="l" fontAlgn="b"/>
                      <a:r>
                        <a:rPr lang="tr-TR" sz="500" b="1"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l"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r>
              <a:tr h="134590">
                <a:tc>
                  <a:txBody>
                    <a:bodyPr/>
                    <a:lstStyle/>
                    <a:p>
                      <a:pPr algn="l" fontAlgn="b"/>
                      <a:r>
                        <a:rPr lang="tr-TR" sz="500" b="1" i="0" u="none" strike="noStrike">
                          <a:latin typeface="Arial"/>
                        </a:rPr>
                        <a:t>2006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1 255 432</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18,1</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74,2</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2,12</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26,6</a:t>
                      </a:r>
                    </a:p>
                  </a:txBody>
                  <a:tcPr marL="5596" marR="5596" marT="5596" marB="0" anchor="b">
                    <a:lnL>
                      <a:noFill/>
                    </a:lnL>
                    <a:lnR>
                      <a:noFill/>
                    </a:lnR>
                    <a:lnT>
                      <a:noFill/>
                    </a:lnT>
                    <a:lnB>
                      <a:noFill/>
                    </a:lnB>
                    <a:solidFill>
                      <a:srgbClr val="FFFFFF"/>
                    </a:solidFill>
                  </a:tcPr>
                </a:tc>
              </a:tr>
              <a:tr h="134590">
                <a:tc>
                  <a:txBody>
                    <a:bodyPr/>
                    <a:lstStyle/>
                    <a:p>
                      <a:pPr algn="l" fontAlgn="b"/>
                      <a:r>
                        <a:rPr lang="tr-TR" sz="500" b="1"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l"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r>
              <a:tr h="134590">
                <a:tc>
                  <a:txBody>
                    <a:bodyPr/>
                    <a:lstStyle/>
                    <a:p>
                      <a:pPr algn="l" fontAlgn="b"/>
                      <a:r>
                        <a:rPr lang="tr-TR" sz="500" b="1" i="0" u="none" strike="noStrike">
                          <a:latin typeface="Arial"/>
                        </a:rPr>
                        <a:t>2007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1 289 992</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18,4</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75,6</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2,16</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26,7</a:t>
                      </a:r>
                    </a:p>
                  </a:txBody>
                  <a:tcPr marL="5596" marR="5596" marT="5596" marB="0" anchor="b">
                    <a:lnL>
                      <a:noFill/>
                    </a:lnL>
                    <a:lnR>
                      <a:noFill/>
                    </a:lnR>
                    <a:lnT>
                      <a:noFill/>
                    </a:lnT>
                    <a:lnB>
                      <a:noFill/>
                    </a:lnB>
                    <a:solidFill>
                      <a:srgbClr val="FFFFFF"/>
                    </a:solidFill>
                  </a:tcPr>
                </a:tc>
              </a:tr>
              <a:tr h="134590">
                <a:tc>
                  <a:txBody>
                    <a:bodyPr/>
                    <a:lstStyle/>
                    <a:p>
                      <a:pPr algn="l" fontAlgn="b"/>
                      <a:r>
                        <a:rPr lang="tr-TR" sz="500" b="1"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l"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r>
              <a:tr h="134590">
                <a:tc>
                  <a:txBody>
                    <a:bodyPr/>
                    <a:lstStyle/>
                    <a:p>
                      <a:pPr algn="l" fontAlgn="b"/>
                      <a:r>
                        <a:rPr lang="tr-TR" sz="500" b="1" i="0" u="none" strike="noStrike">
                          <a:latin typeface="Arial"/>
                        </a:rPr>
                        <a:t>2008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1 295 511</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18,2</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75,2</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2,15</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26,8</a:t>
                      </a:r>
                    </a:p>
                  </a:txBody>
                  <a:tcPr marL="5596" marR="5596" marT="5596" marB="0" anchor="b">
                    <a:lnL>
                      <a:noFill/>
                    </a:lnL>
                    <a:lnR>
                      <a:noFill/>
                    </a:lnR>
                    <a:lnT>
                      <a:noFill/>
                    </a:lnT>
                    <a:lnB>
                      <a:noFill/>
                    </a:lnB>
                    <a:solidFill>
                      <a:srgbClr val="FFFFFF"/>
                    </a:solidFill>
                  </a:tcPr>
                </a:tc>
              </a:tr>
              <a:tr h="134590">
                <a:tc>
                  <a:txBody>
                    <a:bodyPr/>
                    <a:lstStyle/>
                    <a:p>
                      <a:pPr algn="l" fontAlgn="b"/>
                      <a:r>
                        <a:rPr lang="tr-TR" sz="500" b="1"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l"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r>
              <a:tr h="134590">
                <a:tc>
                  <a:txBody>
                    <a:bodyPr/>
                    <a:lstStyle/>
                    <a:p>
                      <a:pPr algn="l" fontAlgn="ctr"/>
                      <a:r>
                        <a:rPr lang="tr-TR" sz="500" b="1" i="0" u="none" strike="noStrike">
                          <a:latin typeface="Arial"/>
                        </a:rPr>
                        <a:t>2009 </a:t>
                      </a:r>
                    </a:p>
                  </a:txBody>
                  <a:tcPr marL="5596" marR="5596" marT="5596" marB="0" anchor="ctr">
                    <a:lnL>
                      <a:noFill/>
                    </a:lnL>
                    <a:lnR>
                      <a:noFill/>
                    </a:lnR>
                    <a:lnT>
                      <a:noFill/>
                    </a:lnT>
                    <a:lnB>
                      <a:noFill/>
                    </a:lnB>
                    <a:solidFill>
                      <a:srgbClr val="FFFFFF"/>
                    </a:solidFill>
                  </a:tcPr>
                </a:tc>
                <a:tc>
                  <a:txBody>
                    <a:bodyPr/>
                    <a:lstStyle/>
                    <a:p>
                      <a:pPr algn="r" fontAlgn="b"/>
                      <a:r>
                        <a:rPr lang="tr-TR" sz="500" b="0" i="0" u="none" strike="noStrike">
                          <a:latin typeface="Arial"/>
                        </a:rPr>
                        <a:t>1 266 751</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17,6</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73,6</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2,10</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26,9</a:t>
                      </a:r>
                    </a:p>
                  </a:txBody>
                  <a:tcPr marL="5596" marR="5596" marT="5596" marB="0" anchor="b">
                    <a:lnL>
                      <a:noFill/>
                    </a:lnL>
                    <a:lnR>
                      <a:noFill/>
                    </a:lnR>
                    <a:lnT>
                      <a:noFill/>
                    </a:lnT>
                    <a:lnB>
                      <a:noFill/>
                    </a:lnB>
                    <a:solidFill>
                      <a:srgbClr val="FFFFFF"/>
                    </a:solidFill>
                  </a:tcPr>
                </a:tc>
              </a:tr>
              <a:tr h="134590">
                <a:tc>
                  <a:txBody>
                    <a:bodyPr/>
                    <a:lstStyle/>
                    <a:p>
                      <a:pPr algn="l" fontAlgn="ctr"/>
                      <a:r>
                        <a:rPr lang="tr-TR" sz="500" b="1" i="0" u="none" strike="noStrike">
                          <a:latin typeface="Arial"/>
                        </a:rPr>
                        <a:t> </a:t>
                      </a:r>
                    </a:p>
                  </a:txBody>
                  <a:tcPr marL="5596" marR="5596" marT="5596" marB="0" anchor="ctr">
                    <a:lnL>
                      <a:noFill/>
                    </a:lnL>
                    <a:lnR>
                      <a:noFill/>
                    </a:lnR>
                    <a:lnT>
                      <a:noFill/>
                    </a:lnT>
                    <a:lnB>
                      <a:noFill/>
                    </a:lnB>
                    <a:solidFill>
                      <a:srgbClr val="FFFFFF"/>
                    </a:solidFill>
                  </a:tcPr>
                </a:tc>
                <a:tc>
                  <a:txBody>
                    <a:bodyPr/>
                    <a:lstStyle/>
                    <a:p>
                      <a:pPr algn="l"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r>
              <a:tr h="134590">
                <a:tc>
                  <a:txBody>
                    <a:bodyPr/>
                    <a:lstStyle/>
                    <a:p>
                      <a:pPr algn="l" fontAlgn="ctr"/>
                      <a:r>
                        <a:rPr lang="tr-TR" sz="500" b="1" i="0" u="none" strike="noStrike">
                          <a:latin typeface="Arial"/>
                        </a:rPr>
                        <a:t>2010</a:t>
                      </a:r>
                      <a:r>
                        <a:rPr lang="tr-TR" sz="500" b="1" i="0" u="none" strike="noStrike" baseline="30000">
                          <a:latin typeface="Arial"/>
                        </a:rPr>
                        <a:t>(r)</a:t>
                      </a:r>
                      <a:endParaRPr lang="tr-TR" sz="500" b="1" i="0" u="none" strike="noStrike">
                        <a:latin typeface="Arial"/>
                      </a:endParaRPr>
                    </a:p>
                  </a:txBody>
                  <a:tcPr marL="5596" marR="5596" marT="5596" marB="0" anchor="ctr">
                    <a:lnL>
                      <a:noFill/>
                    </a:lnL>
                    <a:lnR>
                      <a:noFill/>
                    </a:lnR>
                    <a:lnT>
                      <a:noFill/>
                    </a:lnT>
                    <a:lnB>
                      <a:noFill/>
                    </a:lnB>
                    <a:solidFill>
                      <a:srgbClr val="FFFFFF"/>
                    </a:solidFill>
                  </a:tcPr>
                </a:tc>
                <a:tc>
                  <a:txBody>
                    <a:bodyPr/>
                    <a:lstStyle/>
                    <a:p>
                      <a:pPr algn="r" fontAlgn="b"/>
                      <a:r>
                        <a:rPr lang="tr-TR" sz="500" b="0" i="0" u="none" strike="noStrike">
                          <a:latin typeface="Arial"/>
                        </a:rPr>
                        <a:t>1 261 169</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17,2</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72,8</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2,08</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27,2</a:t>
                      </a:r>
                    </a:p>
                  </a:txBody>
                  <a:tcPr marL="5596" marR="5596" marT="5596" marB="0" anchor="b">
                    <a:lnL>
                      <a:noFill/>
                    </a:lnL>
                    <a:lnR>
                      <a:noFill/>
                    </a:lnR>
                    <a:lnT>
                      <a:noFill/>
                    </a:lnT>
                    <a:lnB>
                      <a:noFill/>
                    </a:lnB>
                    <a:solidFill>
                      <a:srgbClr val="FFFFFF"/>
                    </a:solidFill>
                  </a:tcPr>
                </a:tc>
              </a:tr>
              <a:tr h="134590">
                <a:tc>
                  <a:txBody>
                    <a:bodyPr/>
                    <a:lstStyle/>
                    <a:p>
                      <a:pPr algn="l" fontAlgn="ctr"/>
                      <a:r>
                        <a:rPr lang="tr-TR" sz="500" b="1" i="0" u="none" strike="noStrike">
                          <a:latin typeface="Arial"/>
                        </a:rPr>
                        <a:t> </a:t>
                      </a:r>
                    </a:p>
                  </a:txBody>
                  <a:tcPr marL="5596" marR="5596" marT="5596" marB="0" anchor="ctr">
                    <a:lnL>
                      <a:noFill/>
                    </a:lnL>
                    <a:lnR>
                      <a:noFill/>
                    </a:lnR>
                    <a:lnT>
                      <a:noFill/>
                    </a:lnT>
                    <a:lnB>
                      <a:noFill/>
                    </a:lnB>
                    <a:solidFill>
                      <a:srgbClr val="FFFFFF"/>
                    </a:solidFill>
                  </a:tcPr>
                </a:tc>
                <a:tc>
                  <a:txBody>
                    <a:bodyPr/>
                    <a:lstStyle/>
                    <a:p>
                      <a:pPr algn="l"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r>
              <a:tr h="134590">
                <a:tc>
                  <a:txBody>
                    <a:bodyPr/>
                    <a:lstStyle/>
                    <a:p>
                      <a:pPr algn="l" fontAlgn="ctr"/>
                      <a:r>
                        <a:rPr lang="tr-TR" sz="500" b="1" i="0" u="none" strike="noStrike">
                          <a:latin typeface="Arial"/>
                        </a:rPr>
                        <a:t>2011</a:t>
                      </a:r>
                      <a:r>
                        <a:rPr lang="tr-TR" sz="500" b="0" i="0" u="none" strike="noStrike" baseline="30000">
                          <a:latin typeface="Arial"/>
                        </a:rPr>
                        <a:t>(r)</a:t>
                      </a:r>
                      <a:endParaRPr lang="tr-TR" sz="500" b="1" i="0" u="none" strike="noStrike">
                        <a:latin typeface="Arial"/>
                      </a:endParaRPr>
                    </a:p>
                  </a:txBody>
                  <a:tcPr marL="5596" marR="5596" marT="5596" marB="0" anchor="ctr">
                    <a:lnL>
                      <a:noFill/>
                    </a:lnL>
                    <a:lnR>
                      <a:noFill/>
                    </a:lnR>
                    <a:lnT>
                      <a:noFill/>
                    </a:lnT>
                    <a:lnB>
                      <a:noFill/>
                    </a:lnB>
                    <a:solidFill>
                      <a:srgbClr val="FFFFFF"/>
                    </a:solidFill>
                  </a:tcPr>
                </a:tc>
                <a:tc>
                  <a:txBody>
                    <a:bodyPr/>
                    <a:lstStyle/>
                    <a:p>
                      <a:pPr algn="r" fontAlgn="b"/>
                      <a:r>
                        <a:rPr lang="tr-TR" sz="500" b="0" i="0" u="none" strike="noStrike">
                          <a:latin typeface="Arial"/>
                        </a:rPr>
                        <a:t>1 248 550</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16,8</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71,5</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2,05</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27,3</a:t>
                      </a:r>
                    </a:p>
                  </a:txBody>
                  <a:tcPr marL="5596" marR="5596" marT="5596" marB="0" anchor="b">
                    <a:lnL>
                      <a:noFill/>
                    </a:lnL>
                    <a:lnR>
                      <a:noFill/>
                    </a:lnR>
                    <a:lnT>
                      <a:noFill/>
                    </a:lnT>
                    <a:lnB>
                      <a:noFill/>
                    </a:lnB>
                    <a:solidFill>
                      <a:srgbClr val="FFFFFF"/>
                    </a:solidFill>
                  </a:tcPr>
                </a:tc>
              </a:tr>
              <a:tr h="134590">
                <a:tc>
                  <a:txBody>
                    <a:bodyPr/>
                    <a:lstStyle/>
                    <a:p>
                      <a:pPr algn="l" fontAlgn="ctr"/>
                      <a:r>
                        <a:rPr lang="tr-TR" sz="500" b="1" i="0" u="none" strike="noStrike">
                          <a:latin typeface="Arial"/>
                        </a:rPr>
                        <a:t> </a:t>
                      </a:r>
                    </a:p>
                  </a:txBody>
                  <a:tcPr marL="5596" marR="5596" marT="5596" marB="0" anchor="ctr">
                    <a:lnL>
                      <a:noFill/>
                    </a:lnL>
                    <a:lnR>
                      <a:noFill/>
                    </a:lnR>
                    <a:lnT>
                      <a:noFill/>
                    </a:lnT>
                    <a:lnB>
                      <a:noFill/>
                    </a:lnB>
                    <a:solidFill>
                      <a:srgbClr val="FFFFFF"/>
                    </a:solidFill>
                  </a:tcPr>
                </a:tc>
                <a:tc>
                  <a:txBody>
                    <a:bodyPr/>
                    <a:lstStyle/>
                    <a:p>
                      <a:pPr algn="l"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r>
              <a:tr h="134590">
                <a:tc>
                  <a:txBody>
                    <a:bodyPr/>
                    <a:lstStyle/>
                    <a:p>
                      <a:pPr algn="l" fontAlgn="ctr"/>
                      <a:r>
                        <a:rPr lang="tr-TR" sz="500" b="1" i="0" u="none" strike="noStrike">
                          <a:latin typeface="Arial"/>
                        </a:rPr>
                        <a:t>2012</a:t>
                      </a:r>
                      <a:r>
                        <a:rPr lang="tr-TR" sz="500" b="1" i="0" u="none" strike="noStrike" baseline="30000">
                          <a:latin typeface="Arial"/>
                        </a:rPr>
                        <a:t>(r)</a:t>
                      </a:r>
                      <a:endParaRPr lang="tr-TR" sz="500" b="1" i="0" u="none" strike="noStrike">
                        <a:latin typeface="Arial"/>
                      </a:endParaRPr>
                    </a:p>
                  </a:txBody>
                  <a:tcPr marL="5596" marR="5596" marT="5596" marB="0" anchor="ctr">
                    <a:lnL>
                      <a:noFill/>
                    </a:lnL>
                    <a:lnR>
                      <a:noFill/>
                    </a:lnR>
                    <a:lnT>
                      <a:noFill/>
                    </a:lnT>
                    <a:lnB>
                      <a:noFill/>
                    </a:lnB>
                    <a:solidFill>
                      <a:srgbClr val="FFFFFF"/>
                    </a:solidFill>
                  </a:tcPr>
                </a:tc>
                <a:tc>
                  <a:txBody>
                    <a:bodyPr/>
                    <a:lstStyle/>
                    <a:p>
                      <a:pPr algn="r" fontAlgn="b"/>
                      <a:r>
                        <a:rPr lang="tr-TR" sz="500" b="0" i="0" u="none" strike="noStrike">
                          <a:latin typeface="Arial"/>
                        </a:rPr>
                        <a:t>1 292 380</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17,2</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73,0</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2,11</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27,5</a:t>
                      </a:r>
                    </a:p>
                  </a:txBody>
                  <a:tcPr marL="5596" marR="5596" marT="5596" marB="0" anchor="b">
                    <a:lnL>
                      <a:noFill/>
                    </a:lnL>
                    <a:lnR>
                      <a:noFill/>
                    </a:lnR>
                    <a:lnT>
                      <a:noFill/>
                    </a:lnT>
                    <a:lnB>
                      <a:noFill/>
                    </a:lnB>
                    <a:solidFill>
                      <a:srgbClr val="FFFFFF"/>
                    </a:solidFill>
                  </a:tcPr>
                </a:tc>
              </a:tr>
              <a:tr h="134590">
                <a:tc>
                  <a:txBody>
                    <a:bodyPr/>
                    <a:lstStyle/>
                    <a:p>
                      <a:pPr algn="l" fontAlgn="ctr"/>
                      <a:r>
                        <a:rPr lang="tr-TR" sz="500" b="1" i="0" u="none" strike="noStrike">
                          <a:latin typeface="Arial"/>
                        </a:rPr>
                        <a:t> </a:t>
                      </a:r>
                    </a:p>
                  </a:txBody>
                  <a:tcPr marL="5596" marR="5596" marT="5596" marB="0" anchor="ctr">
                    <a:lnL>
                      <a:noFill/>
                    </a:lnL>
                    <a:lnR>
                      <a:noFill/>
                    </a:lnR>
                    <a:lnT>
                      <a:noFill/>
                    </a:lnT>
                    <a:lnB>
                      <a:noFill/>
                    </a:lnB>
                    <a:solidFill>
                      <a:srgbClr val="FFFFFF"/>
                    </a:solidFill>
                  </a:tcPr>
                </a:tc>
                <a:tc>
                  <a:txBody>
                    <a:bodyPr/>
                    <a:lstStyle/>
                    <a:p>
                      <a:pPr algn="l"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r>
              <a:tr h="134590">
                <a:tc>
                  <a:txBody>
                    <a:bodyPr/>
                    <a:lstStyle/>
                    <a:p>
                      <a:pPr algn="l" fontAlgn="ctr"/>
                      <a:r>
                        <a:rPr lang="tr-TR" sz="500" b="1" i="0" u="none" strike="noStrike">
                          <a:latin typeface="Arial"/>
                        </a:rPr>
                        <a:t>2013</a:t>
                      </a:r>
                      <a:r>
                        <a:rPr lang="tr-TR" sz="500" b="1" i="0" u="none" strike="noStrike" baseline="30000">
                          <a:latin typeface="Arial"/>
                        </a:rPr>
                        <a:t>(r)</a:t>
                      </a:r>
                      <a:endParaRPr lang="tr-TR" sz="500" b="1" i="0" u="none" strike="noStrike">
                        <a:latin typeface="Arial"/>
                      </a:endParaRPr>
                    </a:p>
                  </a:txBody>
                  <a:tcPr marL="5596" marR="5596" marT="5596" marB="0" anchor="ctr">
                    <a:lnL>
                      <a:noFill/>
                    </a:lnL>
                    <a:lnR>
                      <a:noFill/>
                    </a:lnR>
                    <a:lnT>
                      <a:noFill/>
                    </a:lnT>
                    <a:lnB>
                      <a:noFill/>
                    </a:lnB>
                    <a:solidFill>
                      <a:srgbClr val="FFFFFF"/>
                    </a:solidFill>
                  </a:tcPr>
                </a:tc>
                <a:tc>
                  <a:txBody>
                    <a:bodyPr/>
                    <a:lstStyle/>
                    <a:p>
                      <a:pPr algn="r" fontAlgn="b"/>
                      <a:r>
                        <a:rPr lang="tr-TR" sz="500" b="0" i="0" u="none" strike="noStrike">
                          <a:latin typeface="Arial"/>
                        </a:rPr>
                        <a:t>1 294 088</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17,0</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72,2</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2,10</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27,7</a:t>
                      </a:r>
                    </a:p>
                  </a:txBody>
                  <a:tcPr marL="5596" marR="5596" marT="5596" marB="0" anchor="b">
                    <a:lnL>
                      <a:noFill/>
                    </a:lnL>
                    <a:lnR>
                      <a:noFill/>
                    </a:lnR>
                    <a:lnT>
                      <a:noFill/>
                    </a:lnT>
                    <a:lnB>
                      <a:noFill/>
                    </a:lnB>
                    <a:solidFill>
                      <a:srgbClr val="FFFFFF"/>
                    </a:solidFill>
                  </a:tcPr>
                </a:tc>
              </a:tr>
              <a:tr h="134590">
                <a:tc>
                  <a:txBody>
                    <a:bodyPr/>
                    <a:lstStyle/>
                    <a:p>
                      <a:pPr algn="l" fontAlgn="ctr"/>
                      <a:r>
                        <a:rPr lang="tr-TR" sz="500" b="1" i="0" u="none" strike="noStrike">
                          <a:latin typeface="Arial"/>
                        </a:rPr>
                        <a:t> </a:t>
                      </a:r>
                    </a:p>
                  </a:txBody>
                  <a:tcPr marL="5596" marR="5596" marT="5596" marB="0" anchor="ctr">
                    <a:lnL>
                      <a:noFill/>
                    </a:lnL>
                    <a:lnR>
                      <a:noFill/>
                    </a:lnR>
                    <a:lnT>
                      <a:noFill/>
                    </a:lnT>
                    <a:lnB>
                      <a:noFill/>
                    </a:lnB>
                    <a:solidFill>
                      <a:srgbClr val="FFFFFF"/>
                    </a:solidFill>
                  </a:tcPr>
                </a:tc>
                <a:tc>
                  <a:txBody>
                    <a:bodyPr/>
                    <a:lstStyle/>
                    <a:p>
                      <a:pPr algn="l"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r>
              <a:tr h="134590">
                <a:tc>
                  <a:txBody>
                    <a:bodyPr/>
                    <a:lstStyle/>
                    <a:p>
                      <a:pPr algn="l" fontAlgn="ctr"/>
                      <a:r>
                        <a:rPr lang="tr-TR" sz="500" b="1" i="0" u="none" strike="noStrike">
                          <a:latin typeface="Arial"/>
                        </a:rPr>
                        <a:t>2014</a:t>
                      </a:r>
                      <a:r>
                        <a:rPr lang="tr-TR" sz="500" b="1" i="0" u="none" strike="noStrike" baseline="30000">
                          <a:latin typeface="Arial"/>
                        </a:rPr>
                        <a:t>(r)</a:t>
                      </a:r>
                      <a:endParaRPr lang="tr-TR" sz="500" b="1" i="0" u="none" strike="noStrike">
                        <a:latin typeface="Arial"/>
                      </a:endParaRPr>
                    </a:p>
                  </a:txBody>
                  <a:tcPr marL="5596" marR="5596" marT="5596" marB="0" anchor="ctr">
                    <a:lnL>
                      <a:noFill/>
                    </a:lnL>
                    <a:lnR>
                      <a:noFill/>
                    </a:lnR>
                    <a:lnT>
                      <a:noFill/>
                    </a:lnT>
                    <a:lnB>
                      <a:noFill/>
                    </a:lnB>
                    <a:solidFill>
                      <a:srgbClr val="FFFFFF"/>
                    </a:solidFill>
                  </a:tcPr>
                </a:tc>
                <a:tc>
                  <a:txBody>
                    <a:bodyPr/>
                    <a:lstStyle/>
                    <a:p>
                      <a:pPr algn="r" fontAlgn="b"/>
                      <a:r>
                        <a:rPr lang="tr-TR" sz="500" b="0" i="0" u="none" strike="noStrike">
                          <a:latin typeface="Arial"/>
                        </a:rPr>
                        <a:t>1 345 286</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17,4</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74,2</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2,18</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27,9</a:t>
                      </a:r>
                    </a:p>
                  </a:txBody>
                  <a:tcPr marL="5596" marR="5596" marT="5596" marB="0" anchor="b">
                    <a:lnL>
                      <a:noFill/>
                    </a:lnL>
                    <a:lnR>
                      <a:noFill/>
                    </a:lnR>
                    <a:lnT>
                      <a:noFill/>
                    </a:lnT>
                    <a:lnB>
                      <a:noFill/>
                    </a:lnB>
                    <a:solidFill>
                      <a:srgbClr val="FFFFFF"/>
                    </a:solidFill>
                  </a:tcPr>
                </a:tc>
              </a:tr>
              <a:tr h="134590">
                <a:tc>
                  <a:txBody>
                    <a:bodyPr/>
                    <a:lstStyle/>
                    <a:p>
                      <a:pPr algn="l" fontAlgn="ctr"/>
                      <a:r>
                        <a:rPr lang="tr-TR" sz="500" b="1" i="0" u="none" strike="noStrike">
                          <a:latin typeface="Arial"/>
                        </a:rPr>
                        <a:t> </a:t>
                      </a:r>
                    </a:p>
                  </a:txBody>
                  <a:tcPr marL="5596" marR="5596" marT="5596" marB="0" anchor="ctr">
                    <a:lnL>
                      <a:noFill/>
                    </a:lnL>
                    <a:lnR>
                      <a:noFill/>
                    </a:lnR>
                    <a:lnT>
                      <a:noFill/>
                    </a:lnT>
                    <a:lnB>
                      <a:noFill/>
                    </a:lnB>
                    <a:solidFill>
                      <a:srgbClr val="FFFFFF"/>
                    </a:solidFill>
                  </a:tcPr>
                </a:tc>
                <a:tc>
                  <a:txBody>
                    <a:bodyPr/>
                    <a:lstStyle/>
                    <a:p>
                      <a:pPr algn="l"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a:noFill/>
                    </a:lnB>
                    <a:solidFill>
                      <a:srgbClr val="FFFFFF"/>
                    </a:solidFill>
                  </a:tcPr>
                </a:tc>
              </a:tr>
              <a:tr h="134590">
                <a:tc>
                  <a:txBody>
                    <a:bodyPr/>
                    <a:lstStyle/>
                    <a:p>
                      <a:pPr algn="l" fontAlgn="b"/>
                      <a:r>
                        <a:rPr lang="tr-TR" sz="500" b="1" i="0" u="none" strike="noStrike">
                          <a:latin typeface="Arial"/>
                        </a:rPr>
                        <a:t>2015 </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1 325 783</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16,9</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72,4</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2,14</a:t>
                      </a:r>
                    </a:p>
                  </a:txBody>
                  <a:tcPr marL="5596" marR="5596" marT="5596" marB="0" anchor="b">
                    <a:lnL>
                      <a:noFill/>
                    </a:lnL>
                    <a:lnR>
                      <a:noFill/>
                    </a:lnR>
                    <a:lnT>
                      <a:noFill/>
                    </a:lnT>
                    <a:lnB>
                      <a:noFill/>
                    </a:lnB>
                    <a:solidFill>
                      <a:srgbClr val="FFFFFF"/>
                    </a:solidFill>
                  </a:tcPr>
                </a:tc>
                <a:tc>
                  <a:txBody>
                    <a:bodyPr/>
                    <a:lstStyle/>
                    <a:p>
                      <a:pPr algn="r" fontAlgn="b"/>
                      <a:r>
                        <a:rPr lang="tr-TR" sz="500" b="0" i="0" u="none" strike="noStrike">
                          <a:latin typeface="Arial"/>
                        </a:rPr>
                        <a:t>28,0</a:t>
                      </a:r>
                    </a:p>
                  </a:txBody>
                  <a:tcPr marL="5596" marR="5596" marT="5596" marB="0" anchor="b">
                    <a:lnL>
                      <a:noFill/>
                    </a:lnL>
                    <a:lnR>
                      <a:noFill/>
                    </a:lnR>
                    <a:lnT>
                      <a:noFill/>
                    </a:lnT>
                    <a:lnB>
                      <a:noFill/>
                    </a:lnB>
                    <a:solidFill>
                      <a:srgbClr val="FFFFFF"/>
                    </a:solidFill>
                  </a:tcPr>
                </a:tc>
              </a:tr>
              <a:tr h="134590">
                <a:tc>
                  <a:txBody>
                    <a:bodyPr/>
                    <a:lstStyle/>
                    <a:p>
                      <a:pPr algn="r" fontAlgn="b"/>
                      <a:r>
                        <a:rPr lang="tr-TR" sz="500" b="1" i="0" u="none" strike="noStrike">
                          <a:latin typeface="Arial"/>
                        </a:rPr>
                        <a:t> </a:t>
                      </a:r>
                    </a:p>
                  </a:txBody>
                  <a:tcPr marL="5596" marR="5596" marT="5596"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500" b="1" i="0" u="none" strike="noStrike">
                          <a:latin typeface="Arial"/>
                        </a:rPr>
                        <a:t> </a:t>
                      </a:r>
                    </a:p>
                  </a:txBody>
                  <a:tcPr marL="5596" marR="5596" marT="5596"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tr-TR" sz="500" b="0" i="0" u="none" strike="noStrike">
                          <a:latin typeface="Arial"/>
                        </a:rPr>
                        <a:t> </a:t>
                      </a:r>
                    </a:p>
                  </a:txBody>
                  <a:tcPr marL="5596" marR="5596" marT="5596"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r>
              <a:tr h="615948">
                <a:tc>
                  <a:txBody>
                    <a:bodyPr/>
                    <a:lstStyle/>
                    <a:p>
                      <a:pPr algn="l" fontAlgn="t"/>
                      <a:r>
                        <a:rPr lang="tr-TR" sz="500" b="1" i="0" u="none" strike="noStrike">
                          <a:latin typeface="Arial"/>
                        </a:rPr>
                        <a:t>Kaynak: Nüfus ve Vatandaşlık İşleri Genel Müdürlüğü</a:t>
                      </a:r>
                    </a:p>
                  </a:txBody>
                  <a:tcPr marL="5596" marR="5596" marT="5596"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fontAlgn="t"/>
                      <a:r>
                        <a:rPr lang="tr-TR" sz="500" b="1" i="0" u="none" strike="noStrike">
                          <a:latin typeface="Arial"/>
                        </a:rPr>
                        <a:t> </a:t>
                      </a:r>
                    </a:p>
                  </a:txBody>
                  <a:tcPr marL="5596" marR="5596" marT="5596"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fontAlgn="t"/>
                      <a:r>
                        <a:rPr lang="tr-TR" sz="500" b="1" i="0" u="none" strike="noStrike">
                          <a:latin typeface="Arial"/>
                        </a:rPr>
                        <a:t> </a:t>
                      </a:r>
                    </a:p>
                  </a:txBody>
                  <a:tcPr marL="5596" marR="5596" marT="5596"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just" fontAlgn="t"/>
                      <a:r>
                        <a:rPr lang="tr-TR" sz="500" b="1" i="0" u="none" strike="noStrike">
                          <a:latin typeface="Arial"/>
                        </a:rPr>
                        <a:t> </a:t>
                      </a:r>
                    </a:p>
                  </a:txBody>
                  <a:tcPr marL="5596" marR="5596" marT="5596"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t"/>
                      <a:r>
                        <a:rPr lang="tr-TR" sz="500" b="0" i="0" u="none" strike="noStrike">
                          <a:latin typeface="Arial"/>
                        </a:rPr>
                        <a:t> </a:t>
                      </a:r>
                    </a:p>
                  </a:txBody>
                  <a:tcPr marL="5596" marR="5596" marT="5596"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t"/>
                      <a:r>
                        <a:rPr lang="tr-TR" sz="500" b="0" i="0" u="none" strike="noStrike">
                          <a:latin typeface="Arial"/>
                        </a:rPr>
                        <a:t> </a:t>
                      </a:r>
                    </a:p>
                  </a:txBody>
                  <a:tcPr marL="5596" marR="5596" marT="5596" marB="0">
                    <a:lnL>
                      <a:noFill/>
                    </a:lnL>
                    <a:lnR>
                      <a:noFill/>
                    </a:lnR>
                    <a:lnT w="12700" cap="flat" cmpd="sng" algn="ctr">
                      <a:solidFill>
                        <a:srgbClr val="000000"/>
                      </a:solidFill>
                      <a:prstDash val="solid"/>
                      <a:round/>
                      <a:headEnd type="none" w="med" len="med"/>
                      <a:tailEnd type="none" w="med" len="med"/>
                    </a:lnT>
                    <a:lnB>
                      <a:noFill/>
                    </a:lnB>
                    <a:solidFill>
                      <a:srgbClr val="FFFFFF"/>
                    </a:solidFill>
                  </a:tcPr>
                </a:tc>
              </a:tr>
              <a:tr h="134590">
                <a:tc gridSpan="4">
                  <a:txBody>
                    <a:bodyPr/>
                    <a:lstStyle/>
                    <a:p>
                      <a:pPr algn="l" fontAlgn="t"/>
                      <a:r>
                        <a:rPr lang="en-US" sz="500" b="0" i="0" u="none" strike="noStrike">
                          <a:latin typeface="Arial"/>
                        </a:rPr>
                        <a:t>Source: General Directorate of Civil Registration and Nationality</a:t>
                      </a:r>
                    </a:p>
                  </a:txBody>
                  <a:tcPr marL="5596" marR="5596" marT="5596" marB="0">
                    <a:lnL>
                      <a:noFill/>
                    </a:lnL>
                    <a:lnR>
                      <a:noFill/>
                    </a:lnR>
                    <a:lnT>
                      <a:noFill/>
                    </a:lnT>
                    <a:lnB>
                      <a:noFill/>
                    </a:lnB>
                    <a:solidFill>
                      <a:srgbClr val="FFFFFF"/>
                    </a:solidFill>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lgn="l" fontAlgn="t"/>
                      <a:r>
                        <a:rPr lang="tr-TR" sz="500" b="0" i="0" u="none" strike="noStrike">
                          <a:latin typeface="Arial"/>
                        </a:rPr>
                        <a:t> </a:t>
                      </a:r>
                    </a:p>
                  </a:txBody>
                  <a:tcPr marL="5596" marR="5596" marT="5596" marB="0">
                    <a:lnL>
                      <a:noFill/>
                    </a:lnL>
                    <a:lnR>
                      <a:noFill/>
                    </a:lnR>
                    <a:lnT>
                      <a:noFill/>
                    </a:lnT>
                    <a:lnB>
                      <a:noFill/>
                    </a:lnB>
                    <a:solidFill>
                      <a:srgbClr val="FFFFFF"/>
                    </a:solidFill>
                  </a:tcPr>
                </a:tc>
                <a:tc>
                  <a:txBody>
                    <a:bodyPr/>
                    <a:lstStyle/>
                    <a:p>
                      <a:pPr algn="l" fontAlgn="t"/>
                      <a:r>
                        <a:rPr lang="tr-TR" sz="500" b="0" i="0" u="none" strike="noStrike">
                          <a:latin typeface="Arial"/>
                        </a:rPr>
                        <a:t> </a:t>
                      </a:r>
                    </a:p>
                  </a:txBody>
                  <a:tcPr marL="5596" marR="5596" marT="5596" marB="0">
                    <a:lnL>
                      <a:noFill/>
                    </a:lnL>
                    <a:lnR>
                      <a:noFill/>
                    </a:lnR>
                    <a:lnT>
                      <a:noFill/>
                    </a:lnT>
                    <a:lnB>
                      <a:noFill/>
                    </a:lnB>
                    <a:solidFill>
                      <a:srgbClr val="FFFFFF"/>
                    </a:solidFill>
                  </a:tcPr>
                </a:tc>
              </a:tr>
              <a:tr h="134590">
                <a:tc gridSpan="4">
                  <a:txBody>
                    <a:bodyPr/>
                    <a:lstStyle/>
                    <a:p>
                      <a:pPr algn="l" fontAlgn="ctr"/>
                      <a:r>
                        <a:rPr lang="tr-TR" sz="500" b="1" i="0" u="none" strike="noStrike">
                          <a:latin typeface="Arial"/>
                        </a:rPr>
                        <a:t>(r) Doğum verileri güncel idari kayıtlarla revize edilmiştir.</a:t>
                      </a:r>
                    </a:p>
                  </a:txBody>
                  <a:tcPr marL="5596" marR="5596" marT="5596" marB="0" anchor="ctr">
                    <a:lnL>
                      <a:noFill/>
                    </a:lnL>
                    <a:lnR>
                      <a:noFill/>
                    </a:lnR>
                    <a:lnT>
                      <a:noFill/>
                    </a:lnT>
                    <a:lnB>
                      <a:noFill/>
                    </a:lnB>
                    <a:solidFill>
                      <a:srgbClr val="FFFFFF"/>
                    </a:solidFill>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lgn="r" fontAlgn="ctr"/>
                      <a:r>
                        <a:rPr lang="tr-TR" sz="500" b="0" i="0" u="none" strike="noStrike">
                          <a:latin typeface="Arial"/>
                        </a:rPr>
                        <a:t> </a:t>
                      </a:r>
                    </a:p>
                  </a:txBody>
                  <a:tcPr marL="5596" marR="5596" marT="5596" marB="0" anchor="ctr">
                    <a:lnL>
                      <a:noFill/>
                    </a:lnL>
                    <a:lnR>
                      <a:noFill/>
                    </a:lnR>
                    <a:lnT>
                      <a:noFill/>
                    </a:lnT>
                    <a:lnB>
                      <a:noFill/>
                    </a:lnB>
                    <a:solidFill>
                      <a:srgbClr val="FFFFFF"/>
                    </a:solidFill>
                  </a:tcPr>
                </a:tc>
                <a:tc>
                  <a:txBody>
                    <a:bodyPr/>
                    <a:lstStyle/>
                    <a:p>
                      <a:pPr algn="r" fontAlgn="ctr"/>
                      <a:r>
                        <a:rPr lang="tr-TR" sz="500" b="0" i="0" u="none" strike="noStrike">
                          <a:latin typeface="Arial"/>
                        </a:rPr>
                        <a:t> </a:t>
                      </a:r>
                    </a:p>
                  </a:txBody>
                  <a:tcPr marL="5596" marR="5596" marT="5596" marB="0" anchor="ctr">
                    <a:lnL>
                      <a:noFill/>
                    </a:lnL>
                    <a:lnR>
                      <a:noFill/>
                    </a:lnR>
                    <a:lnT>
                      <a:noFill/>
                    </a:lnT>
                    <a:lnB>
                      <a:noFill/>
                    </a:lnB>
                    <a:solidFill>
                      <a:srgbClr val="FFFFFF"/>
                    </a:solidFill>
                  </a:tcPr>
                </a:tc>
              </a:tr>
              <a:tr h="134590">
                <a:tc gridSpan="4">
                  <a:txBody>
                    <a:bodyPr/>
                    <a:lstStyle/>
                    <a:p>
                      <a:pPr algn="l" fontAlgn="ctr"/>
                      <a:r>
                        <a:rPr lang="en-US" sz="500" b="0" i="0" u="none" strike="noStrike">
                          <a:latin typeface="Arial"/>
                        </a:rPr>
                        <a:t>(r) Birth data were revised with updated administrative records.</a:t>
                      </a:r>
                    </a:p>
                  </a:txBody>
                  <a:tcPr marL="5596" marR="5596" marT="5596" marB="0" anchor="ctr">
                    <a:lnL>
                      <a:noFill/>
                    </a:lnL>
                    <a:lnR>
                      <a:noFill/>
                    </a:lnR>
                    <a:lnT>
                      <a:noFill/>
                    </a:lnT>
                    <a:lnB>
                      <a:noFill/>
                    </a:lnB>
                    <a:solidFill>
                      <a:srgbClr val="FFFFFF"/>
                    </a:solidFill>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lgn="r" fontAlgn="ctr"/>
                      <a:r>
                        <a:rPr lang="tr-TR" sz="500" b="0" i="0" u="none" strike="noStrike">
                          <a:latin typeface="Arial"/>
                        </a:rPr>
                        <a:t> </a:t>
                      </a:r>
                    </a:p>
                  </a:txBody>
                  <a:tcPr marL="5596" marR="5596" marT="5596" marB="0" anchor="ctr">
                    <a:lnL>
                      <a:noFill/>
                    </a:lnL>
                    <a:lnR>
                      <a:noFill/>
                    </a:lnR>
                    <a:lnT>
                      <a:noFill/>
                    </a:lnT>
                    <a:lnB>
                      <a:noFill/>
                    </a:lnB>
                    <a:solidFill>
                      <a:srgbClr val="FFFFFF"/>
                    </a:solidFill>
                  </a:tcPr>
                </a:tc>
                <a:tc>
                  <a:txBody>
                    <a:bodyPr/>
                    <a:lstStyle/>
                    <a:p>
                      <a:pPr algn="r" fontAlgn="ctr"/>
                      <a:r>
                        <a:rPr lang="tr-TR" sz="500" b="0" i="0" u="none" strike="noStrike" dirty="0">
                          <a:latin typeface="Arial"/>
                        </a:rPr>
                        <a:t> </a:t>
                      </a:r>
                    </a:p>
                  </a:txBody>
                  <a:tcPr marL="5596" marR="5596" marT="5596" marB="0" anchor="ctr">
                    <a:lnL>
                      <a:noFill/>
                    </a:lnL>
                    <a:lnR>
                      <a:noFill/>
                    </a:lnR>
                    <a:lnT>
                      <a:noFill/>
                    </a:lnT>
                    <a:lnB>
                      <a:noFill/>
                    </a:lnB>
                    <a:solidFill>
                      <a:srgbClr val="FFFFFF"/>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normAutofit/>
          </a:bodyPr>
          <a:lstStyle/>
          <a:p>
            <a:pPr algn="just"/>
            <a:r>
              <a:rPr lang="tr-TR" sz="2000" i="1" dirty="0" smtClean="0">
                <a:latin typeface="Times New Roman" pitchFamily="18" charset="0"/>
                <a:cs typeface="Times New Roman" pitchFamily="18" charset="0"/>
              </a:rPr>
              <a:t>Kaba doğum hızı</a:t>
            </a:r>
            <a:r>
              <a:rPr lang="tr-TR" sz="2000" dirty="0" smtClean="0">
                <a:latin typeface="Times New Roman" pitchFamily="18" charset="0"/>
                <a:cs typeface="Times New Roman" pitchFamily="18" charset="0"/>
              </a:rPr>
              <a:t>, bin nüfus başına düşen canlı doğum sayısını ifade etmektedir.</a:t>
            </a:r>
          </a:p>
          <a:p>
            <a:pPr algn="just"/>
            <a:endParaRPr lang="tr-TR" sz="2000"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Toplam </a:t>
            </a:r>
            <a:r>
              <a:rPr lang="tr-TR" sz="2000" i="1" dirty="0" smtClean="0">
                <a:latin typeface="Times New Roman" pitchFamily="18" charset="0"/>
                <a:cs typeface="Times New Roman" pitchFamily="18" charset="0"/>
              </a:rPr>
              <a:t>doğurganlık hızı</a:t>
            </a:r>
            <a:r>
              <a:rPr lang="tr-TR" sz="2000" dirty="0" smtClean="0">
                <a:latin typeface="Times New Roman" pitchFamily="18" charset="0"/>
                <a:cs typeface="Times New Roman" pitchFamily="18" charset="0"/>
              </a:rPr>
              <a:t>, bir kadının doğurgan olduğu dönem (15-49 yaş grubu) boyunca </a:t>
            </a:r>
            <a:r>
              <a:rPr lang="tr-TR" sz="2000" dirty="0" smtClean="0">
                <a:latin typeface="Times New Roman" pitchFamily="18" charset="0"/>
                <a:cs typeface="Times New Roman" pitchFamily="18" charset="0"/>
              </a:rPr>
              <a:t>doğurabileceği </a:t>
            </a:r>
            <a:r>
              <a:rPr lang="tr-TR" sz="2000" dirty="0" smtClean="0">
                <a:latin typeface="Times New Roman" pitchFamily="18" charset="0"/>
                <a:cs typeface="Times New Roman" pitchFamily="18" charset="0"/>
              </a:rPr>
              <a:t>ortalama çocuk sayısını ifade etmektedir.</a:t>
            </a:r>
            <a:endParaRPr lang="tr-TR"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323528" y="260654"/>
          <a:ext cx="8496943" cy="6264693"/>
        </p:xfrm>
        <a:graphic>
          <a:graphicData uri="http://schemas.openxmlformats.org/drawingml/2006/table">
            <a:tbl>
              <a:tblPr/>
              <a:tblGrid>
                <a:gridCol w="2446217"/>
                <a:gridCol w="1003576"/>
                <a:gridCol w="589602"/>
                <a:gridCol w="769408"/>
                <a:gridCol w="769408"/>
                <a:gridCol w="769408"/>
                <a:gridCol w="769408"/>
                <a:gridCol w="689958"/>
                <a:gridCol w="689958"/>
              </a:tblGrid>
              <a:tr h="230519">
                <a:tc gridSpan="2">
                  <a:txBody>
                    <a:bodyPr/>
                    <a:lstStyle/>
                    <a:p>
                      <a:pPr algn="l" fontAlgn="ctr"/>
                      <a:r>
                        <a:rPr lang="tr-TR" sz="1000" b="1" i="0" u="none" strike="noStrike">
                          <a:latin typeface="Arial"/>
                        </a:rPr>
                        <a:t>Temel ölümlülük göstergeleri, 2009-2015</a:t>
                      </a:r>
                    </a:p>
                  </a:txBody>
                  <a:tcPr marL="9525" marR="9525" marT="9525" marB="0" anchor="ctr">
                    <a:lnL>
                      <a:noFill/>
                    </a:lnL>
                    <a:lnR>
                      <a:noFill/>
                    </a:lnR>
                    <a:lnT>
                      <a:noFill/>
                    </a:lnT>
                    <a:lnB>
                      <a:noFill/>
                    </a:lnB>
                  </a:tcPr>
                </a:tc>
                <a:tc hMerge="1">
                  <a:txBody>
                    <a:bodyPr/>
                    <a:lstStyle/>
                    <a:p>
                      <a:endParaRPr lang="tr-TR"/>
                    </a:p>
                  </a:txBody>
                  <a:tcPr/>
                </a:tc>
                <a:tc>
                  <a:txBody>
                    <a:bodyPr/>
                    <a:lstStyle/>
                    <a:p>
                      <a:pPr algn="l" fontAlgn="ctr"/>
                      <a:endParaRPr lang="tr-TR" sz="1000" b="0" i="0" u="none" strike="noStrike">
                        <a:latin typeface="Arial"/>
                      </a:endParaRPr>
                    </a:p>
                  </a:txBody>
                  <a:tcPr marL="9525" marR="9525" marT="9525" marB="0" anchor="ctr">
                    <a:lnL>
                      <a:noFill/>
                    </a:lnL>
                    <a:lnR>
                      <a:noFill/>
                    </a:lnR>
                    <a:lnT>
                      <a:noFill/>
                    </a:lnT>
                    <a:lnB>
                      <a:noFill/>
                    </a:lnB>
                  </a:tcPr>
                </a:tc>
                <a:tc>
                  <a:txBody>
                    <a:bodyPr/>
                    <a:lstStyle/>
                    <a:p>
                      <a:pPr algn="l" fontAlgn="ctr"/>
                      <a:endParaRPr lang="tr-TR" sz="1000" b="0" i="0" u="none" strike="noStrike">
                        <a:latin typeface="Arial"/>
                      </a:endParaRPr>
                    </a:p>
                  </a:txBody>
                  <a:tcPr marL="9525" marR="9525" marT="9525" marB="0" anchor="ctr">
                    <a:lnL>
                      <a:noFill/>
                    </a:lnL>
                    <a:lnR>
                      <a:noFill/>
                    </a:lnR>
                    <a:lnT>
                      <a:noFill/>
                    </a:lnT>
                    <a:lnB>
                      <a:noFill/>
                    </a:lnB>
                  </a:tcPr>
                </a:tc>
                <a:tc>
                  <a:txBody>
                    <a:bodyPr/>
                    <a:lstStyle/>
                    <a:p>
                      <a:pPr algn="l" fontAlgn="ctr"/>
                      <a:endParaRPr lang="tr-TR" sz="1000" b="0" i="0" u="none" strike="noStrike">
                        <a:latin typeface="Arial"/>
                      </a:endParaRPr>
                    </a:p>
                  </a:txBody>
                  <a:tcPr marL="9525" marR="9525" marT="9525" marB="0" anchor="ctr">
                    <a:lnL>
                      <a:noFill/>
                    </a:lnL>
                    <a:lnR>
                      <a:noFill/>
                    </a:lnR>
                    <a:lnT>
                      <a:noFill/>
                    </a:lnT>
                    <a:lnB>
                      <a:noFill/>
                    </a:lnB>
                  </a:tcPr>
                </a:tc>
                <a:tc>
                  <a:txBody>
                    <a:bodyPr/>
                    <a:lstStyle/>
                    <a:p>
                      <a:pPr algn="l" fontAlgn="ctr"/>
                      <a:endParaRPr lang="tr-TR" sz="1000" b="0" i="0" u="none" strike="noStrike">
                        <a:latin typeface="Arial"/>
                      </a:endParaRPr>
                    </a:p>
                  </a:txBody>
                  <a:tcPr marL="9525" marR="9525" marT="9525" marB="0" anchor="ctr">
                    <a:lnL>
                      <a:noFill/>
                    </a:lnL>
                    <a:lnR>
                      <a:noFill/>
                    </a:lnR>
                    <a:lnT>
                      <a:noFill/>
                    </a:lnT>
                    <a:lnB>
                      <a:noFill/>
                    </a:lnB>
                  </a:tcPr>
                </a:tc>
                <a:tc>
                  <a:txBody>
                    <a:bodyPr/>
                    <a:lstStyle/>
                    <a:p>
                      <a:pPr algn="l" fontAlgn="ctr"/>
                      <a:endParaRPr lang="tr-TR" sz="1000" b="0" i="0" u="none" strike="noStrike">
                        <a:latin typeface="Arial"/>
                      </a:endParaRPr>
                    </a:p>
                  </a:txBody>
                  <a:tcPr marL="9525" marR="9525" marT="9525" marB="0" anchor="ctr">
                    <a:lnL>
                      <a:noFill/>
                    </a:lnL>
                    <a:lnR>
                      <a:noFill/>
                    </a:lnR>
                    <a:lnT>
                      <a:noFill/>
                    </a:lnT>
                    <a:lnB>
                      <a:noFill/>
                    </a:lnB>
                  </a:tcPr>
                </a:tc>
                <a:tc>
                  <a:txBody>
                    <a:bodyPr/>
                    <a:lstStyle/>
                    <a:p>
                      <a:pPr algn="l" fontAlgn="ctr"/>
                      <a:endParaRPr lang="tr-TR" sz="1000" b="0" i="0" u="none" strike="noStrike">
                        <a:latin typeface="Arial"/>
                      </a:endParaRPr>
                    </a:p>
                  </a:txBody>
                  <a:tcPr marL="9525" marR="9525" marT="9525" marB="0" anchor="ctr">
                    <a:lnL>
                      <a:noFill/>
                    </a:lnL>
                    <a:lnR>
                      <a:noFill/>
                    </a:lnR>
                    <a:lnT>
                      <a:noFill/>
                    </a:lnT>
                    <a:lnB>
                      <a:noFill/>
                    </a:lnB>
                  </a:tcPr>
                </a:tc>
                <a:tc>
                  <a:txBody>
                    <a:bodyPr/>
                    <a:lstStyle/>
                    <a:p>
                      <a:pPr algn="l" fontAlgn="ctr"/>
                      <a:endParaRPr lang="tr-TR" sz="1000" b="0" i="0" u="none" strike="noStrike">
                        <a:latin typeface="Arial"/>
                      </a:endParaRPr>
                    </a:p>
                  </a:txBody>
                  <a:tcPr marL="9525" marR="9525" marT="9525" marB="0" anchor="ctr">
                    <a:lnL>
                      <a:noFill/>
                    </a:lnL>
                    <a:lnR>
                      <a:noFill/>
                    </a:lnR>
                    <a:lnT>
                      <a:noFill/>
                    </a:lnT>
                    <a:lnB>
                      <a:noFill/>
                    </a:lnB>
                  </a:tcPr>
                </a:tc>
              </a:tr>
              <a:tr h="230519">
                <a:tc gridSpan="2">
                  <a:txBody>
                    <a:bodyPr/>
                    <a:lstStyle/>
                    <a:p>
                      <a:pPr algn="l" fontAlgn="ctr"/>
                      <a:r>
                        <a:rPr lang="tr-TR" sz="1000" b="0" i="0" u="none" strike="noStrike">
                          <a:latin typeface="Arial"/>
                        </a:rPr>
                        <a:t>Basic mortality indicators, 2009-2015</a:t>
                      </a:r>
                    </a:p>
                  </a:txBody>
                  <a:tcPr marL="9525" marR="9525" marT="9525" marB="0" anchor="ctr">
                    <a:lnL>
                      <a:noFill/>
                    </a:lnL>
                    <a:lnR>
                      <a:noFill/>
                    </a:lnR>
                    <a:lnT>
                      <a:noFill/>
                    </a:lnT>
                    <a:lnB>
                      <a:noFill/>
                    </a:lnB>
                  </a:tcPr>
                </a:tc>
                <a:tc hMerge="1">
                  <a:txBody>
                    <a:bodyPr/>
                    <a:lstStyle/>
                    <a:p>
                      <a:endParaRPr lang="tr-TR"/>
                    </a:p>
                  </a:txBody>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c>
                  <a:txBody>
                    <a:bodyPr/>
                    <a:lstStyle/>
                    <a:p>
                      <a:pPr algn="l" fontAlgn="ctr"/>
                      <a:endParaRPr lang="tr-TR" sz="1000" b="0" i="0" u="none" strike="noStrike">
                        <a:latin typeface="Arial"/>
                      </a:endParaRPr>
                    </a:p>
                  </a:txBody>
                  <a:tcPr marL="9525" marR="9525" marT="9525" marB="0" anchor="ctr">
                    <a:lnL>
                      <a:noFill/>
                    </a:lnL>
                    <a:lnR>
                      <a:noFill/>
                    </a:lnR>
                    <a:lnT>
                      <a:noFill/>
                    </a:lnT>
                    <a:lnB>
                      <a:noFill/>
                    </a:lnB>
                  </a:tcPr>
                </a:tc>
                <a:tc>
                  <a:txBody>
                    <a:bodyPr/>
                    <a:lstStyle/>
                    <a:p>
                      <a:pPr algn="l" fontAlgn="ctr"/>
                      <a:endParaRPr lang="tr-TR" sz="1000" b="0" i="0" u="none" strike="noStrike">
                        <a:latin typeface="Arial"/>
                      </a:endParaRPr>
                    </a:p>
                  </a:txBody>
                  <a:tcPr marL="9525" marR="9525" marT="9525" marB="0" anchor="ctr">
                    <a:lnL>
                      <a:noFill/>
                    </a:lnL>
                    <a:lnR>
                      <a:noFill/>
                    </a:lnR>
                    <a:lnT>
                      <a:noFill/>
                    </a:lnT>
                    <a:lnB>
                      <a:noFill/>
                    </a:lnB>
                  </a:tcPr>
                </a:tc>
                <a:tc>
                  <a:txBody>
                    <a:bodyPr/>
                    <a:lstStyle/>
                    <a:p>
                      <a:pPr algn="l" fontAlgn="ctr"/>
                      <a:endParaRPr lang="tr-TR" sz="1000" b="0" i="0" u="none" strike="noStrike">
                        <a:latin typeface="Arial"/>
                      </a:endParaRPr>
                    </a:p>
                  </a:txBody>
                  <a:tcPr marL="9525" marR="9525" marT="9525" marB="0" anchor="ctr">
                    <a:lnL>
                      <a:noFill/>
                    </a:lnL>
                    <a:lnR>
                      <a:noFill/>
                    </a:lnR>
                    <a:lnT>
                      <a:noFill/>
                    </a:lnT>
                    <a:lnB>
                      <a:noFill/>
                    </a:lnB>
                  </a:tcPr>
                </a:tc>
                <a:tc>
                  <a:txBody>
                    <a:bodyPr/>
                    <a:lstStyle/>
                    <a:p>
                      <a:pPr algn="l" fontAlgn="ctr"/>
                      <a:endParaRPr lang="tr-TR" sz="1000" b="0" i="0" u="none" strike="noStrike">
                        <a:latin typeface="Arial"/>
                      </a:endParaRPr>
                    </a:p>
                  </a:txBody>
                  <a:tcPr marL="9525" marR="9525" marT="9525" marB="0" anchor="ctr">
                    <a:lnL>
                      <a:noFill/>
                    </a:lnL>
                    <a:lnR>
                      <a:noFill/>
                    </a:lnR>
                    <a:lnT>
                      <a:noFill/>
                    </a:lnT>
                    <a:lnB>
                      <a:noFill/>
                    </a:lnB>
                  </a:tcPr>
                </a:tc>
                <a:tc>
                  <a:txBody>
                    <a:bodyPr/>
                    <a:lstStyle/>
                    <a:p>
                      <a:pPr algn="l" fontAlgn="ctr"/>
                      <a:endParaRPr lang="tr-TR" sz="1000" b="0" i="0" u="none" strike="noStrike">
                        <a:latin typeface="Arial"/>
                      </a:endParaRPr>
                    </a:p>
                  </a:txBody>
                  <a:tcPr marL="9525" marR="9525" marT="9525" marB="0" anchor="ctr">
                    <a:lnL>
                      <a:noFill/>
                    </a:lnL>
                    <a:lnR>
                      <a:noFill/>
                    </a:lnR>
                    <a:lnT>
                      <a:noFill/>
                    </a:lnT>
                    <a:lnB>
                      <a:noFill/>
                    </a:lnB>
                  </a:tcPr>
                </a:tc>
                <a:tc>
                  <a:txBody>
                    <a:bodyPr/>
                    <a:lstStyle/>
                    <a:p>
                      <a:pPr algn="l" fontAlgn="ctr"/>
                      <a:endParaRPr lang="tr-TR" sz="1000" b="0" i="0" u="none" strike="noStrike">
                        <a:latin typeface="Arial"/>
                      </a:endParaRPr>
                    </a:p>
                  </a:txBody>
                  <a:tcPr marL="9525" marR="9525" marT="9525" marB="0" anchor="ctr">
                    <a:lnL>
                      <a:noFill/>
                    </a:lnL>
                    <a:lnR>
                      <a:noFill/>
                    </a:lnR>
                    <a:lnT>
                      <a:noFill/>
                    </a:lnT>
                    <a:lnB>
                      <a:noFill/>
                    </a:lnB>
                  </a:tcPr>
                </a:tc>
              </a:tr>
              <a:tr h="230519">
                <a:tc gridSpan="3">
                  <a:txBody>
                    <a:bodyPr/>
                    <a:lstStyle/>
                    <a:p>
                      <a:pPr algn="l" fontAlgn="ctr"/>
                      <a:r>
                        <a:rPr lang="en-US" sz="900" b="1" i="0" u="none" strike="noStrike">
                          <a:latin typeface="Arial"/>
                        </a:rPr>
                        <a:t>[29/02/2016 tarihi itibariyle -</a:t>
                      </a:r>
                      <a:r>
                        <a:rPr lang="en-US" sz="900" b="0" i="0" u="none" strike="noStrike">
                          <a:latin typeface="Arial"/>
                        </a:rPr>
                        <a:t> Date as of 29/02/2016]</a:t>
                      </a:r>
                      <a:endParaRPr lang="en-US" sz="900" b="1" i="0" u="none" strike="noStrike">
                        <a:latin typeface="Arial"/>
                      </a:endParaRPr>
                    </a:p>
                  </a:txBody>
                  <a:tcPr marL="9525" marR="9525" marT="9525" marB="0" anchor="ctr">
                    <a:lnL>
                      <a:noFill/>
                    </a:lnL>
                    <a:lnR>
                      <a:noFill/>
                    </a:lnR>
                    <a:lnT>
                      <a:noFill/>
                    </a:lnT>
                    <a:lnB>
                      <a:noFill/>
                    </a:lnB>
                  </a:tcPr>
                </a:tc>
                <a:tc hMerge="1">
                  <a:txBody>
                    <a:bodyPr/>
                    <a:lstStyle/>
                    <a:p>
                      <a:endParaRPr lang="tr-TR"/>
                    </a:p>
                  </a:txBody>
                  <a:tcPr/>
                </a:tc>
                <a:tc hMerge="1">
                  <a:txBody>
                    <a:bodyPr/>
                    <a:lstStyle/>
                    <a:p>
                      <a:endParaRPr lang="tr-TR"/>
                    </a:p>
                  </a:txBody>
                  <a:tcPr/>
                </a:tc>
                <a:tc>
                  <a:txBody>
                    <a:bodyPr/>
                    <a:lstStyle/>
                    <a:p>
                      <a:pPr algn="l" fontAlgn="ctr"/>
                      <a:endParaRPr lang="tr-TR" sz="900" b="0" i="0" u="none" strike="noStrike">
                        <a:latin typeface="Arial"/>
                      </a:endParaRPr>
                    </a:p>
                  </a:txBody>
                  <a:tcPr marL="9525" marR="9525" marT="9525" marB="0" anchor="ctr">
                    <a:lnL>
                      <a:noFill/>
                    </a:lnL>
                    <a:lnR>
                      <a:noFill/>
                    </a:lnR>
                    <a:lnT>
                      <a:noFill/>
                    </a:lnT>
                    <a:lnB>
                      <a:noFill/>
                    </a:lnB>
                  </a:tcPr>
                </a:tc>
                <a:tc>
                  <a:txBody>
                    <a:bodyPr/>
                    <a:lstStyle/>
                    <a:p>
                      <a:pPr algn="l" fontAlgn="ctr"/>
                      <a:endParaRPr lang="tr-TR" sz="900" b="0" i="0" u="none" strike="noStrike">
                        <a:latin typeface="Arial"/>
                      </a:endParaRPr>
                    </a:p>
                  </a:txBody>
                  <a:tcPr marL="9525" marR="9525" marT="9525" marB="0" anchor="ctr">
                    <a:lnL>
                      <a:noFill/>
                    </a:lnL>
                    <a:lnR>
                      <a:noFill/>
                    </a:lnR>
                    <a:lnT>
                      <a:noFill/>
                    </a:lnT>
                    <a:lnB>
                      <a:noFill/>
                    </a:lnB>
                  </a:tcPr>
                </a:tc>
                <a:tc>
                  <a:txBody>
                    <a:bodyPr/>
                    <a:lstStyle/>
                    <a:p>
                      <a:pPr algn="l" fontAlgn="ctr"/>
                      <a:endParaRPr lang="tr-TR" sz="900" b="0" i="0" u="none" strike="noStrike">
                        <a:latin typeface="Arial"/>
                      </a:endParaRPr>
                    </a:p>
                  </a:txBody>
                  <a:tcPr marL="9525" marR="9525" marT="9525" marB="0" anchor="ctr">
                    <a:lnL>
                      <a:noFill/>
                    </a:lnL>
                    <a:lnR>
                      <a:noFill/>
                    </a:lnR>
                    <a:lnT>
                      <a:noFill/>
                    </a:lnT>
                    <a:lnB>
                      <a:noFill/>
                    </a:lnB>
                  </a:tcPr>
                </a:tc>
                <a:tc>
                  <a:txBody>
                    <a:bodyPr/>
                    <a:lstStyle/>
                    <a:p>
                      <a:pPr algn="l" fontAlgn="ctr"/>
                      <a:endParaRPr lang="tr-TR" sz="900" b="0" i="0" u="none" strike="noStrike">
                        <a:latin typeface="Arial"/>
                      </a:endParaRPr>
                    </a:p>
                  </a:txBody>
                  <a:tcPr marL="9525" marR="9525" marT="9525" marB="0" anchor="ctr">
                    <a:lnL>
                      <a:noFill/>
                    </a:lnL>
                    <a:lnR>
                      <a:noFill/>
                    </a:lnR>
                    <a:lnT>
                      <a:noFill/>
                    </a:lnT>
                    <a:lnB>
                      <a:noFill/>
                    </a:lnB>
                  </a:tcPr>
                </a:tc>
                <a:tc>
                  <a:txBody>
                    <a:bodyPr/>
                    <a:lstStyle/>
                    <a:p>
                      <a:pPr algn="l" fontAlgn="ctr"/>
                      <a:endParaRPr lang="tr-TR" sz="900" b="0" i="0" u="none" strike="noStrike">
                        <a:latin typeface="Arial"/>
                      </a:endParaRPr>
                    </a:p>
                  </a:txBody>
                  <a:tcPr marL="9525" marR="9525" marT="9525" marB="0" anchor="ctr">
                    <a:lnL>
                      <a:noFill/>
                    </a:lnL>
                    <a:lnR>
                      <a:noFill/>
                    </a:lnR>
                    <a:lnT>
                      <a:noFill/>
                    </a:lnT>
                    <a:lnB>
                      <a:noFill/>
                    </a:lnB>
                  </a:tcPr>
                </a:tc>
                <a:tc>
                  <a:txBody>
                    <a:bodyPr/>
                    <a:lstStyle/>
                    <a:p>
                      <a:pPr algn="l" fontAlgn="ctr"/>
                      <a:endParaRPr lang="tr-TR" sz="900" b="0" i="0" u="none" strike="noStrike">
                        <a:latin typeface="Arial"/>
                      </a:endParaRPr>
                    </a:p>
                  </a:txBody>
                  <a:tcPr marL="9525" marR="9525" marT="9525" marB="0" anchor="ctr">
                    <a:lnL>
                      <a:noFill/>
                    </a:lnL>
                    <a:lnR>
                      <a:noFill/>
                    </a:lnR>
                    <a:lnT>
                      <a:noFill/>
                    </a:lnT>
                    <a:lnB>
                      <a:noFill/>
                    </a:lnB>
                  </a:tcPr>
                </a:tc>
              </a:tr>
              <a:tr h="230519">
                <a:tc>
                  <a:txBody>
                    <a:bodyPr/>
                    <a:lstStyle/>
                    <a:p>
                      <a:pPr algn="l" fontAlgn="ctr"/>
                      <a:r>
                        <a:rPr lang="tr-TR" sz="900" b="1" i="0" u="none" strike="noStrike">
                          <a:latin typeface="Arial"/>
                        </a:rPr>
                        <a:t> </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900" b="0" i="0" u="none" strike="noStrike">
                          <a:latin typeface="Arial"/>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900" b="0" i="0" u="none" strike="noStrike">
                          <a:latin typeface="Arial"/>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900" b="0" i="0" u="none" strike="noStrike">
                          <a:latin typeface="Arial"/>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900" b="1" i="0" u="none" strike="noStrike">
                          <a:latin typeface="Arial"/>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900" b="1" i="0" u="none" strike="noStrike">
                          <a:latin typeface="Arial"/>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900" b="1" i="0" u="none" strike="noStrike">
                          <a:latin typeface="Arial"/>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900" b="1" i="0" u="none" strike="noStrike">
                          <a:latin typeface="Arial"/>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900" b="1" i="0" u="none" strike="noStrike">
                          <a:latin typeface="Arial"/>
                        </a:rPr>
                        <a:t>(‰)</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r h="230519">
                <a:tc>
                  <a:txBody>
                    <a:bodyPr/>
                    <a:lstStyle/>
                    <a:p>
                      <a:pPr algn="l" fontAlgn="ctr"/>
                      <a:endParaRPr lang="tr-TR" sz="900" b="1" i="0" u="none" strike="noStrike">
                        <a:latin typeface="Arial"/>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900" b="0" i="0" u="none" strike="noStrike">
                        <a:latin typeface="Arial"/>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gridSpan="7">
                  <a:txBody>
                    <a:bodyPr/>
                    <a:lstStyle/>
                    <a:p>
                      <a:pPr algn="ctr" fontAlgn="b"/>
                      <a:r>
                        <a:rPr lang="tr-TR" sz="900" b="1" i="0" u="none" strike="noStrike">
                          <a:latin typeface="Arial"/>
                        </a:rPr>
                        <a:t>Yıl </a:t>
                      </a:r>
                      <a:r>
                        <a:rPr lang="tr-TR" sz="900" b="0" i="0" u="none" strike="noStrike">
                          <a:latin typeface="Arial"/>
                        </a:rPr>
                        <a:t>- Year</a:t>
                      </a:r>
                    </a:p>
                  </a:txBody>
                  <a:tcPr marL="9525" marR="9525" marT="9525"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71199">
                <a:tc>
                  <a:txBody>
                    <a:bodyPr/>
                    <a:lstStyle/>
                    <a:p>
                      <a:pPr algn="l" fontAlgn="t"/>
                      <a:r>
                        <a:rPr lang="tr-TR" sz="900" b="0" i="0" u="none" strike="noStrike">
                          <a:latin typeface="Arial"/>
                        </a:rPr>
                        <a:t> </a:t>
                      </a:r>
                    </a:p>
                  </a:txBody>
                  <a:tcPr marL="9525" marR="9525" marT="952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t"/>
                      <a:r>
                        <a:rPr lang="tr-TR" sz="900" b="0" i="0" u="none" strike="noStrike">
                          <a:latin typeface="Arial"/>
                        </a:rPr>
                        <a:t> </a:t>
                      </a:r>
                    </a:p>
                  </a:txBody>
                  <a:tcPr marL="9525" marR="9525" marT="9525"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tr-TR" sz="900" b="1" i="0" u="none" strike="noStrike">
                          <a:latin typeface="Arial"/>
                        </a:rPr>
                        <a:t>2009</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tr-TR" sz="900" b="1" i="0" u="none" strike="noStrike">
                          <a:latin typeface="Arial"/>
                        </a:rPr>
                        <a:t>2010</a:t>
                      </a:r>
                      <a:r>
                        <a:rPr lang="tr-TR" sz="900" b="1" i="0" u="none" strike="noStrike" baseline="30000">
                          <a:latin typeface="Arial"/>
                        </a:rPr>
                        <a:t>(1)</a:t>
                      </a:r>
                      <a:endParaRPr lang="tr-TR" sz="900" b="1" i="0" u="none" strike="noStrike">
                        <a:latin typeface="Arial"/>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tr-TR" sz="900" b="1" i="0" u="none" strike="noStrike">
                          <a:latin typeface="Arial"/>
                        </a:rPr>
                        <a:t>2011</a:t>
                      </a:r>
                      <a:r>
                        <a:rPr lang="tr-TR" sz="900" b="1" i="0" u="none" strike="noStrike" baseline="30000">
                          <a:latin typeface="Arial"/>
                        </a:rPr>
                        <a:t>(1)</a:t>
                      </a:r>
                      <a:endParaRPr lang="tr-TR" sz="900" b="1" i="0" u="none" strike="noStrike">
                        <a:latin typeface="Arial"/>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tr-TR" sz="900" b="1" i="0" u="none" strike="noStrike">
                          <a:latin typeface="Arial"/>
                        </a:rPr>
                        <a:t>2012</a:t>
                      </a:r>
                      <a:r>
                        <a:rPr lang="tr-TR" sz="900" b="1" i="0" u="none" strike="noStrike" baseline="30000">
                          <a:latin typeface="Arial"/>
                        </a:rPr>
                        <a:t>(r)</a:t>
                      </a:r>
                      <a:endParaRPr lang="tr-TR" sz="900" b="1" i="0" u="none" strike="noStrike">
                        <a:latin typeface="Arial"/>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tr-TR" sz="900" b="1" i="0" u="none" strike="noStrike">
                          <a:latin typeface="Arial"/>
                        </a:rPr>
                        <a:t>2013</a:t>
                      </a:r>
                      <a:r>
                        <a:rPr lang="tr-TR" sz="900" b="1" i="0" u="none" strike="noStrike" baseline="30000">
                          <a:latin typeface="Arial"/>
                        </a:rPr>
                        <a:t>(r)</a:t>
                      </a:r>
                      <a:endParaRPr lang="tr-TR" sz="900" b="1" i="0" u="none" strike="noStrike">
                        <a:latin typeface="Arial"/>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tr-TR" sz="900" b="1" i="0" u="none" strike="noStrike">
                          <a:latin typeface="Arial"/>
                        </a:rPr>
                        <a:t>2014</a:t>
                      </a:r>
                      <a:r>
                        <a:rPr lang="tr-TR" sz="900" b="1" i="0" u="none" strike="noStrike" baseline="30000">
                          <a:latin typeface="Arial"/>
                        </a:rPr>
                        <a:t>(r)</a:t>
                      </a:r>
                      <a:endParaRPr lang="tr-TR" sz="900" b="1" i="0" u="none" strike="noStrike">
                        <a:latin typeface="Arial"/>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tr-TR" sz="900" b="1" i="0" u="none" strike="noStrike">
                          <a:latin typeface="Arial"/>
                        </a:rPr>
                        <a:t>2015</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0519">
                <a:tc>
                  <a:txBody>
                    <a:bodyPr/>
                    <a:lstStyle/>
                    <a:p>
                      <a:pPr algn="ctr" fontAlgn="t"/>
                      <a:endParaRPr lang="tr-TR" sz="900" b="1" i="0" u="none" strike="noStrike">
                        <a:latin typeface="Arial"/>
                      </a:endParaRP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t"/>
                      <a:endParaRPr lang="tr-TR" sz="900" b="1" i="0" u="none" strike="noStrike">
                        <a:latin typeface="Arial"/>
                      </a:endParaRP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tr-TR" sz="900" b="1" i="0" u="none" strike="noStrike">
                        <a:latin typeface="Arial"/>
                      </a:endParaRP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tr-TR" sz="900" b="1" i="0" u="none" strike="noStrike">
                        <a:latin typeface="Arial"/>
                      </a:endParaRP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tr-TR" sz="900" b="1" i="0" u="none" strike="noStrike">
                        <a:latin typeface="Arial"/>
                      </a:endParaRP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tr-TR" sz="900" b="1" i="0" u="none" strike="noStrike">
                        <a:latin typeface="Arial"/>
                      </a:endParaRP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tr-TR" sz="900" b="1" i="0" u="none" strike="noStrike">
                        <a:latin typeface="Arial"/>
                      </a:endParaRP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tr-TR" sz="900" b="1" i="0" u="none" strike="noStrike">
                        <a:latin typeface="Arial"/>
                      </a:endParaRP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t"/>
                      <a:endParaRPr lang="tr-TR" sz="900" b="1" i="0" u="none" strike="noStrike">
                        <a:latin typeface="Arial"/>
                      </a:endParaRPr>
                    </a:p>
                  </a:txBody>
                  <a:tcPr marL="9525" marR="9525" marT="9525" marB="0">
                    <a:lnL>
                      <a:noFill/>
                    </a:lnL>
                    <a:lnR>
                      <a:noFill/>
                    </a:lnR>
                    <a:lnT w="6350" cap="flat" cmpd="sng" algn="ctr">
                      <a:solidFill>
                        <a:srgbClr val="000000"/>
                      </a:solidFill>
                      <a:prstDash val="solid"/>
                      <a:round/>
                      <a:headEnd type="none" w="med" len="med"/>
                      <a:tailEnd type="none" w="med" len="med"/>
                    </a:lnT>
                    <a:lnB>
                      <a:noFill/>
                    </a:lnB>
                  </a:tcPr>
                </a:tc>
              </a:tr>
              <a:tr h="230519">
                <a:tc>
                  <a:txBody>
                    <a:bodyPr/>
                    <a:lstStyle/>
                    <a:p>
                      <a:pPr algn="l" fontAlgn="t"/>
                      <a:r>
                        <a:rPr lang="tr-TR" sz="900" b="1" i="0" u="none" strike="noStrike">
                          <a:latin typeface="Arial"/>
                        </a:rPr>
                        <a:t>Kaba ölüm hızı</a:t>
                      </a:r>
                    </a:p>
                  </a:txBody>
                  <a:tcPr marL="9525" marR="9525" marT="9525" marB="0">
                    <a:lnL>
                      <a:noFill/>
                    </a:lnL>
                    <a:lnR>
                      <a:noFill/>
                    </a:lnR>
                    <a:lnT>
                      <a:noFill/>
                    </a:lnT>
                    <a:lnB>
                      <a:noFill/>
                    </a:lnB>
                  </a:tcPr>
                </a:tc>
                <a:tc>
                  <a:txBody>
                    <a:bodyPr/>
                    <a:lstStyle/>
                    <a:p>
                      <a:pPr algn="l" fontAlgn="t"/>
                      <a:endParaRPr lang="tr-TR" sz="900" b="0" i="0" u="none" strike="noStrike">
                        <a:latin typeface="Arial"/>
                      </a:endParaRPr>
                    </a:p>
                  </a:txBody>
                  <a:tcPr marL="9525" marR="9525" marT="9525" marB="0">
                    <a:lnL>
                      <a:noFill/>
                    </a:lnL>
                    <a:lnR>
                      <a:noFill/>
                    </a:lnR>
                    <a:lnT>
                      <a:noFill/>
                    </a:lnT>
                    <a:lnB>
                      <a:noFill/>
                    </a:lnB>
                  </a:tcPr>
                </a:tc>
                <a:tc>
                  <a:txBody>
                    <a:bodyPr/>
                    <a:lstStyle/>
                    <a:p>
                      <a:pPr algn="l" fontAlgn="b"/>
                      <a:endParaRPr lang="tr-TR" sz="900" b="0" i="0" u="none" strike="noStrike">
                        <a:solidFill>
                          <a:srgbClr val="FF0000"/>
                        </a:solidFill>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solidFill>
                          <a:srgbClr val="FF0000"/>
                        </a:solidFill>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solidFill>
                          <a:srgbClr val="FF0000"/>
                        </a:solidFill>
                        <a:latin typeface="Arial"/>
                      </a:endParaRPr>
                    </a:p>
                  </a:txBody>
                  <a:tcPr marL="9525" marR="9525" marT="9525" marB="0" anchor="b">
                    <a:lnL>
                      <a:noFill/>
                    </a:lnL>
                    <a:lnR>
                      <a:noFill/>
                    </a:lnR>
                    <a:lnT>
                      <a:noFill/>
                    </a:lnT>
                    <a:lnB>
                      <a:noFill/>
                    </a:lnB>
                  </a:tcPr>
                </a:tc>
                <a:tc>
                  <a:txBody>
                    <a:bodyPr/>
                    <a:lstStyle/>
                    <a:p>
                      <a:pPr algn="r" fontAlgn="t"/>
                      <a:endParaRPr lang="tr-TR" sz="900" b="0" i="0" u="none" strike="noStrike">
                        <a:solidFill>
                          <a:srgbClr val="FF0000"/>
                        </a:solidFill>
                        <a:latin typeface="Arial"/>
                      </a:endParaRPr>
                    </a:p>
                  </a:txBody>
                  <a:tcPr marL="9525" marR="9525" marT="9525" marB="0">
                    <a:lnL>
                      <a:noFill/>
                    </a:lnL>
                    <a:lnR>
                      <a:noFill/>
                    </a:lnR>
                    <a:lnT>
                      <a:noFill/>
                    </a:lnT>
                    <a:lnB>
                      <a:noFill/>
                    </a:lnB>
                  </a:tcPr>
                </a:tc>
                <a:tc>
                  <a:txBody>
                    <a:bodyPr/>
                    <a:lstStyle/>
                    <a:p>
                      <a:pPr algn="r" fontAlgn="t"/>
                      <a:endParaRPr lang="tr-TR" sz="900" b="0" i="0" u="none" strike="noStrike">
                        <a:solidFill>
                          <a:srgbClr val="FF0000"/>
                        </a:solidFill>
                        <a:latin typeface="Arial"/>
                      </a:endParaRPr>
                    </a:p>
                  </a:txBody>
                  <a:tcPr marL="9525" marR="9525" marT="9525" marB="0">
                    <a:lnL>
                      <a:noFill/>
                    </a:lnL>
                    <a:lnR>
                      <a:noFill/>
                    </a:lnR>
                    <a:lnT>
                      <a:noFill/>
                    </a:lnT>
                    <a:lnB>
                      <a:noFill/>
                    </a:lnB>
                  </a:tcPr>
                </a:tc>
                <a:tc>
                  <a:txBody>
                    <a:bodyPr/>
                    <a:lstStyle/>
                    <a:p>
                      <a:pPr algn="r" fontAlgn="t"/>
                      <a:endParaRPr lang="tr-TR" sz="900" b="0" i="0" u="none" strike="noStrike">
                        <a:solidFill>
                          <a:srgbClr val="FF0000"/>
                        </a:solidFill>
                        <a:latin typeface="Arial"/>
                      </a:endParaRPr>
                    </a:p>
                  </a:txBody>
                  <a:tcPr marL="9525" marR="9525" marT="9525" marB="0">
                    <a:lnL>
                      <a:noFill/>
                    </a:lnL>
                    <a:lnR>
                      <a:noFill/>
                    </a:lnR>
                    <a:lnT>
                      <a:noFill/>
                    </a:lnT>
                    <a:lnB>
                      <a:noFill/>
                    </a:lnB>
                  </a:tcPr>
                </a:tc>
                <a:tc>
                  <a:txBody>
                    <a:bodyPr/>
                    <a:lstStyle/>
                    <a:p>
                      <a:pPr algn="r" fontAlgn="t"/>
                      <a:endParaRPr lang="tr-TR" sz="900" b="0" i="0" u="none" strike="noStrike">
                        <a:solidFill>
                          <a:srgbClr val="FF0000"/>
                        </a:solidFill>
                        <a:latin typeface="Arial"/>
                      </a:endParaRPr>
                    </a:p>
                  </a:txBody>
                  <a:tcPr marL="9525" marR="9525" marT="9525" marB="0">
                    <a:lnL>
                      <a:noFill/>
                    </a:lnL>
                    <a:lnR>
                      <a:noFill/>
                    </a:lnR>
                    <a:lnT>
                      <a:noFill/>
                    </a:lnT>
                    <a:lnB>
                      <a:noFill/>
                    </a:lnB>
                  </a:tcPr>
                </a:tc>
              </a:tr>
              <a:tr h="230519">
                <a:tc>
                  <a:txBody>
                    <a:bodyPr/>
                    <a:lstStyle/>
                    <a:p>
                      <a:pPr algn="l" fontAlgn="t"/>
                      <a:r>
                        <a:rPr lang="tr-TR" sz="900" b="0" i="0" u="none" strike="noStrike">
                          <a:latin typeface="Arial"/>
                        </a:rPr>
                        <a:t>Crude death rate</a:t>
                      </a:r>
                    </a:p>
                  </a:txBody>
                  <a:tcPr marL="9525" marR="9525" marT="9525" marB="0">
                    <a:lnL>
                      <a:noFill/>
                    </a:lnL>
                    <a:lnR>
                      <a:noFill/>
                    </a:lnR>
                    <a:lnT>
                      <a:noFill/>
                    </a:lnT>
                    <a:lnB>
                      <a:noFill/>
                    </a:lnB>
                  </a:tcPr>
                </a:tc>
                <a:tc>
                  <a:txBody>
                    <a:bodyPr/>
                    <a:lstStyle/>
                    <a:p>
                      <a:pPr algn="l"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r>
                        <a:rPr lang="tr-TR" sz="900" b="0" i="0" u="none" strike="noStrike">
                          <a:latin typeface="Arial"/>
                        </a:rPr>
                        <a:t>5,1</a:t>
                      </a:r>
                    </a:p>
                  </a:txBody>
                  <a:tcPr marL="9525" marR="9525" marT="9525" marB="0">
                    <a:lnL>
                      <a:noFill/>
                    </a:lnL>
                    <a:lnR>
                      <a:noFill/>
                    </a:lnR>
                    <a:lnT>
                      <a:noFill/>
                    </a:lnT>
                    <a:lnB>
                      <a:noFill/>
                    </a:lnB>
                  </a:tcPr>
                </a:tc>
                <a:tc>
                  <a:txBody>
                    <a:bodyPr/>
                    <a:lstStyle/>
                    <a:p>
                      <a:pPr algn="r" fontAlgn="t"/>
                      <a:r>
                        <a:rPr lang="tr-TR" sz="900" b="0" i="0" u="none" strike="noStrike">
                          <a:latin typeface="Arial"/>
                        </a:rPr>
                        <a:t>5,0</a:t>
                      </a:r>
                    </a:p>
                  </a:txBody>
                  <a:tcPr marL="9525" marR="9525" marT="9525" marB="0">
                    <a:lnL>
                      <a:noFill/>
                    </a:lnL>
                    <a:lnR>
                      <a:noFill/>
                    </a:lnR>
                    <a:lnT>
                      <a:noFill/>
                    </a:lnT>
                    <a:lnB>
                      <a:noFill/>
                    </a:lnB>
                  </a:tcPr>
                </a:tc>
                <a:tc>
                  <a:txBody>
                    <a:bodyPr/>
                    <a:lstStyle/>
                    <a:p>
                      <a:pPr algn="r" fontAlgn="t"/>
                      <a:r>
                        <a:rPr lang="tr-TR" sz="900" b="0" i="0" u="none" strike="noStrike">
                          <a:latin typeface="Arial"/>
                        </a:rPr>
                        <a:t>5,1</a:t>
                      </a:r>
                    </a:p>
                  </a:txBody>
                  <a:tcPr marL="9525" marR="9525" marT="9525" marB="0">
                    <a:lnL>
                      <a:noFill/>
                    </a:lnL>
                    <a:lnR>
                      <a:noFill/>
                    </a:lnR>
                    <a:lnT>
                      <a:noFill/>
                    </a:lnT>
                    <a:lnB>
                      <a:noFill/>
                    </a:lnB>
                  </a:tcPr>
                </a:tc>
                <a:tc>
                  <a:txBody>
                    <a:bodyPr/>
                    <a:lstStyle/>
                    <a:p>
                      <a:pPr algn="r" fontAlgn="t"/>
                      <a:r>
                        <a:rPr lang="tr-TR" sz="900" b="0" i="0" u="none" strike="noStrike">
                          <a:latin typeface="Arial"/>
                        </a:rPr>
                        <a:t>5,0</a:t>
                      </a:r>
                    </a:p>
                  </a:txBody>
                  <a:tcPr marL="9525" marR="9525" marT="9525" marB="0">
                    <a:lnL>
                      <a:noFill/>
                    </a:lnL>
                    <a:lnR>
                      <a:noFill/>
                    </a:lnR>
                    <a:lnT>
                      <a:noFill/>
                    </a:lnT>
                    <a:lnB>
                      <a:noFill/>
                    </a:lnB>
                  </a:tcPr>
                </a:tc>
                <a:tc>
                  <a:txBody>
                    <a:bodyPr/>
                    <a:lstStyle/>
                    <a:p>
                      <a:pPr algn="r" fontAlgn="t"/>
                      <a:r>
                        <a:rPr lang="tr-TR" sz="900" b="0" i="0" u="none" strike="noStrike">
                          <a:latin typeface="Arial"/>
                        </a:rPr>
                        <a:t>4,9</a:t>
                      </a:r>
                    </a:p>
                  </a:txBody>
                  <a:tcPr marL="9525" marR="9525" marT="9525" marB="0">
                    <a:lnL>
                      <a:noFill/>
                    </a:lnL>
                    <a:lnR>
                      <a:noFill/>
                    </a:lnR>
                    <a:lnT>
                      <a:noFill/>
                    </a:lnT>
                    <a:lnB>
                      <a:noFill/>
                    </a:lnB>
                  </a:tcPr>
                </a:tc>
                <a:tc>
                  <a:txBody>
                    <a:bodyPr/>
                    <a:lstStyle/>
                    <a:p>
                      <a:pPr algn="r" fontAlgn="t"/>
                      <a:r>
                        <a:rPr lang="tr-TR" sz="900" b="0" i="0" u="none" strike="noStrike">
                          <a:latin typeface="Arial"/>
                        </a:rPr>
                        <a:t>5,1</a:t>
                      </a:r>
                    </a:p>
                  </a:txBody>
                  <a:tcPr marL="9525" marR="9525" marT="9525" marB="0">
                    <a:lnL>
                      <a:noFill/>
                    </a:lnL>
                    <a:lnR>
                      <a:noFill/>
                    </a:lnR>
                    <a:lnT>
                      <a:noFill/>
                    </a:lnT>
                    <a:lnB>
                      <a:noFill/>
                    </a:lnB>
                  </a:tcPr>
                </a:tc>
                <a:tc>
                  <a:txBody>
                    <a:bodyPr/>
                    <a:lstStyle/>
                    <a:p>
                      <a:pPr algn="r" fontAlgn="t"/>
                      <a:r>
                        <a:rPr lang="tr-TR" sz="900" b="0" i="0" u="none" strike="noStrike">
                          <a:latin typeface="Arial"/>
                        </a:rPr>
                        <a:t>5,2</a:t>
                      </a:r>
                    </a:p>
                  </a:txBody>
                  <a:tcPr marL="9525" marR="9525" marT="9525" marB="0">
                    <a:lnL>
                      <a:noFill/>
                    </a:lnL>
                    <a:lnR>
                      <a:noFill/>
                    </a:lnR>
                    <a:lnT>
                      <a:noFill/>
                    </a:lnT>
                    <a:lnB>
                      <a:noFill/>
                    </a:lnB>
                  </a:tcPr>
                </a:tc>
              </a:tr>
              <a:tr h="230519">
                <a:tc>
                  <a:txBody>
                    <a:bodyPr/>
                    <a:lstStyle/>
                    <a:p>
                      <a:pPr algn="l" fontAlgn="t"/>
                      <a:endParaRPr lang="tr-TR" sz="900" b="0" i="0" u="none" strike="noStrike">
                        <a:latin typeface="Arial"/>
                      </a:endParaRPr>
                    </a:p>
                  </a:txBody>
                  <a:tcPr marL="9525" marR="9525" marT="9525" marB="0">
                    <a:lnL>
                      <a:noFill/>
                    </a:lnL>
                    <a:lnR>
                      <a:noFill/>
                    </a:lnR>
                    <a:lnT>
                      <a:noFill/>
                    </a:lnT>
                    <a:lnB>
                      <a:noFill/>
                    </a:lnB>
                  </a:tcPr>
                </a:tc>
                <a:tc>
                  <a:txBody>
                    <a:bodyPr/>
                    <a:lstStyle/>
                    <a:p>
                      <a:pPr algn="l"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endParaRPr lang="tr-TR" sz="900" b="0" i="0" u="none" strike="noStrike">
                        <a:latin typeface="Arial"/>
                      </a:endParaRPr>
                    </a:p>
                  </a:txBody>
                  <a:tcPr marL="9525" marR="9525" marT="9525" marB="0">
                    <a:lnL>
                      <a:noFill/>
                    </a:lnL>
                    <a:lnR>
                      <a:noFill/>
                    </a:lnR>
                    <a:lnT>
                      <a:noFill/>
                    </a:lnT>
                    <a:lnB>
                      <a:noFill/>
                    </a:lnB>
                  </a:tcPr>
                </a:tc>
              </a:tr>
              <a:tr h="230519">
                <a:tc>
                  <a:txBody>
                    <a:bodyPr/>
                    <a:lstStyle/>
                    <a:p>
                      <a:pPr algn="l" fontAlgn="t"/>
                      <a:r>
                        <a:rPr lang="tr-TR" sz="900" b="1" i="0" u="none" strike="noStrike">
                          <a:latin typeface="Arial"/>
                        </a:rPr>
                        <a:t>Bebek ölüm hızı</a:t>
                      </a:r>
                      <a:r>
                        <a:rPr lang="tr-TR" sz="900" b="0" i="0" u="none" strike="noStrike">
                          <a:latin typeface="Arial"/>
                        </a:rPr>
                        <a:t> </a:t>
                      </a:r>
                    </a:p>
                  </a:txBody>
                  <a:tcPr marL="9525" marR="9525" marT="9525" marB="0">
                    <a:lnL>
                      <a:noFill/>
                    </a:lnL>
                    <a:lnR>
                      <a:noFill/>
                    </a:lnR>
                    <a:lnT>
                      <a:noFill/>
                    </a:lnT>
                    <a:lnB>
                      <a:noFill/>
                    </a:lnB>
                  </a:tcPr>
                </a:tc>
                <a:tc>
                  <a:txBody>
                    <a:bodyPr/>
                    <a:lstStyle/>
                    <a:p>
                      <a:pPr algn="l" fontAlgn="t"/>
                      <a:r>
                        <a:rPr lang="tr-TR" sz="900" b="1" i="0" u="none" strike="noStrike">
                          <a:latin typeface="Arial"/>
                        </a:rPr>
                        <a:t>Toplam</a:t>
                      </a:r>
                      <a:r>
                        <a:rPr lang="tr-TR" sz="900" b="0" i="0" u="none" strike="noStrike">
                          <a:latin typeface="Arial"/>
                        </a:rPr>
                        <a:t>-Total</a:t>
                      </a:r>
                    </a:p>
                  </a:txBody>
                  <a:tcPr marL="9525" marR="9525" marT="9525" marB="0">
                    <a:lnL>
                      <a:noFill/>
                    </a:lnL>
                    <a:lnR>
                      <a:noFill/>
                    </a:lnR>
                    <a:lnT>
                      <a:noFill/>
                    </a:lnT>
                    <a:lnB>
                      <a:noFill/>
                    </a:lnB>
                  </a:tcPr>
                </a:tc>
                <a:tc>
                  <a:txBody>
                    <a:bodyPr/>
                    <a:lstStyle/>
                    <a:p>
                      <a:pPr algn="r" fontAlgn="t"/>
                      <a:r>
                        <a:rPr lang="tr-TR" sz="900" b="1" i="0" u="none" strike="noStrike">
                          <a:latin typeface="Arial"/>
                        </a:rPr>
                        <a:t>13,9</a:t>
                      </a:r>
                    </a:p>
                  </a:txBody>
                  <a:tcPr marL="9525" marR="9525" marT="9525" marB="0">
                    <a:lnL>
                      <a:noFill/>
                    </a:lnL>
                    <a:lnR>
                      <a:noFill/>
                    </a:lnR>
                    <a:lnT>
                      <a:noFill/>
                    </a:lnT>
                    <a:lnB>
                      <a:noFill/>
                    </a:lnB>
                  </a:tcPr>
                </a:tc>
                <a:tc>
                  <a:txBody>
                    <a:bodyPr/>
                    <a:lstStyle/>
                    <a:p>
                      <a:pPr algn="r" fontAlgn="t"/>
                      <a:r>
                        <a:rPr lang="tr-TR" sz="900" b="1" i="0" u="none" strike="noStrike">
                          <a:latin typeface="Arial"/>
                        </a:rPr>
                        <a:t>12,0</a:t>
                      </a:r>
                    </a:p>
                  </a:txBody>
                  <a:tcPr marL="9525" marR="9525" marT="9525" marB="0">
                    <a:lnL>
                      <a:noFill/>
                    </a:lnL>
                    <a:lnR>
                      <a:noFill/>
                    </a:lnR>
                    <a:lnT>
                      <a:noFill/>
                    </a:lnT>
                    <a:lnB>
                      <a:noFill/>
                    </a:lnB>
                  </a:tcPr>
                </a:tc>
                <a:tc>
                  <a:txBody>
                    <a:bodyPr/>
                    <a:lstStyle/>
                    <a:p>
                      <a:pPr algn="r" fontAlgn="t"/>
                      <a:r>
                        <a:rPr lang="tr-TR" sz="900" b="1" i="0" u="none" strike="noStrike">
                          <a:latin typeface="Arial"/>
                        </a:rPr>
                        <a:t>11,7</a:t>
                      </a:r>
                    </a:p>
                  </a:txBody>
                  <a:tcPr marL="9525" marR="9525" marT="9525" marB="0">
                    <a:lnL>
                      <a:noFill/>
                    </a:lnL>
                    <a:lnR>
                      <a:noFill/>
                    </a:lnR>
                    <a:lnT>
                      <a:noFill/>
                    </a:lnT>
                    <a:lnB>
                      <a:noFill/>
                    </a:lnB>
                  </a:tcPr>
                </a:tc>
                <a:tc>
                  <a:txBody>
                    <a:bodyPr/>
                    <a:lstStyle/>
                    <a:p>
                      <a:pPr algn="r" fontAlgn="t"/>
                      <a:r>
                        <a:rPr lang="tr-TR" sz="900" b="1" i="0" u="none" strike="noStrike">
                          <a:latin typeface="Arial"/>
                        </a:rPr>
                        <a:t>11,6</a:t>
                      </a:r>
                    </a:p>
                  </a:txBody>
                  <a:tcPr marL="9525" marR="9525" marT="9525" marB="0">
                    <a:lnL>
                      <a:noFill/>
                    </a:lnL>
                    <a:lnR>
                      <a:noFill/>
                    </a:lnR>
                    <a:lnT>
                      <a:noFill/>
                    </a:lnT>
                    <a:lnB>
                      <a:noFill/>
                    </a:lnB>
                  </a:tcPr>
                </a:tc>
                <a:tc>
                  <a:txBody>
                    <a:bodyPr/>
                    <a:lstStyle/>
                    <a:p>
                      <a:pPr algn="r" fontAlgn="t"/>
                      <a:r>
                        <a:rPr lang="tr-TR" sz="900" b="1" i="0" u="none" strike="noStrike">
                          <a:latin typeface="Arial"/>
                        </a:rPr>
                        <a:t>10,8</a:t>
                      </a:r>
                    </a:p>
                  </a:txBody>
                  <a:tcPr marL="9525" marR="9525" marT="9525" marB="0">
                    <a:lnL>
                      <a:noFill/>
                    </a:lnL>
                    <a:lnR>
                      <a:noFill/>
                    </a:lnR>
                    <a:lnT>
                      <a:noFill/>
                    </a:lnT>
                    <a:lnB>
                      <a:noFill/>
                    </a:lnB>
                  </a:tcPr>
                </a:tc>
                <a:tc>
                  <a:txBody>
                    <a:bodyPr/>
                    <a:lstStyle/>
                    <a:p>
                      <a:pPr algn="r" fontAlgn="t"/>
                      <a:r>
                        <a:rPr lang="tr-TR" sz="900" b="1" i="0" u="none" strike="noStrike">
                          <a:latin typeface="Arial"/>
                        </a:rPr>
                        <a:t>11,3</a:t>
                      </a:r>
                    </a:p>
                  </a:txBody>
                  <a:tcPr marL="9525" marR="9525" marT="9525" marB="0">
                    <a:lnL>
                      <a:noFill/>
                    </a:lnL>
                    <a:lnR>
                      <a:noFill/>
                    </a:lnR>
                    <a:lnT>
                      <a:noFill/>
                    </a:lnT>
                    <a:lnB>
                      <a:noFill/>
                    </a:lnB>
                  </a:tcPr>
                </a:tc>
                <a:tc>
                  <a:txBody>
                    <a:bodyPr/>
                    <a:lstStyle/>
                    <a:p>
                      <a:pPr algn="r" fontAlgn="t"/>
                      <a:r>
                        <a:rPr lang="tr-TR" sz="900" b="1" i="0" u="none" strike="noStrike">
                          <a:latin typeface="Arial"/>
                        </a:rPr>
                        <a:t>10,7</a:t>
                      </a:r>
                    </a:p>
                  </a:txBody>
                  <a:tcPr marL="9525" marR="9525" marT="9525" marB="0">
                    <a:lnL>
                      <a:noFill/>
                    </a:lnL>
                    <a:lnR>
                      <a:noFill/>
                    </a:lnR>
                    <a:lnT>
                      <a:noFill/>
                    </a:lnT>
                    <a:lnB>
                      <a:noFill/>
                    </a:lnB>
                  </a:tcPr>
                </a:tc>
              </a:tr>
              <a:tr h="230519">
                <a:tc>
                  <a:txBody>
                    <a:bodyPr/>
                    <a:lstStyle/>
                    <a:p>
                      <a:pPr algn="l" fontAlgn="t"/>
                      <a:r>
                        <a:rPr lang="tr-TR" sz="900" b="0" i="0" u="none" strike="noStrike">
                          <a:latin typeface="Arial"/>
                        </a:rPr>
                        <a:t>Infant mortality rate</a:t>
                      </a:r>
                    </a:p>
                  </a:txBody>
                  <a:tcPr marL="9525" marR="9525" marT="9525" marB="0">
                    <a:lnL>
                      <a:noFill/>
                    </a:lnL>
                    <a:lnR>
                      <a:noFill/>
                    </a:lnR>
                    <a:lnT>
                      <a:noFill/>
                    </a:lnT>
                    <a:lnB>
                      <a:noFill/>
                    </a:lnB>
                  </a:tcPr>
                </a:tc>
                <a:tc>
                  <a:txBody>
                    <a:bodyPr/>
                    <a:lstStyle/>
                    <a:p>
                      <a:pPr algn="l" fontAlgn="t"/>
                      <a:r>
                        <a:rPr lang="tr-TR" sz="900" b="1" i="0" u="none" strike="noStrike">
                          <a:latin typeface="Arial"/>
                        </a:rPr>
                        <a:t>Erkek</a:t>
                      </a:r>
                      <a:r>
                        <a:rPr lang="tr-TR" sz="900" b="0" i="0" u="none" strike="noStrike">
                          <a:latin typeface="Arial"/>
                        </a:rPr>
                        <a:t>-Boy</a:t>
                      </a:r>
                    </a:p>
                  </a:txBody>
                  <a:tcPr marL="9525" marR="9525" marT="9525" marB="0">
                    <a:lnL>
                      <a:noFill/>
                    </a:lnL>
                    <a:lnR>
                      <a:noFill/>
                    </a:lnR>
                    <a:lnT>
                      <a:noFill/>
                    </a:lnT>
                    <a:lnB>
                      <a:noFill/>
                    </a:lnB>
                  </a:tcPr>
                </a:tc>
                <a:tc>
                  <a:txBody>
                    <a:bodyPr/>
                    <a:lstStyle/>
                    <a:p>
                      <a:pPr algn="r" fontAlgn="t"/>
                      <a:r>
                        <a:rPr lang="tr-TR" sz="900" b="0" i="0" u="none" strike="noStrike">
                          <a:latin typeface="Arial"/>
                        </a:rPr>
                        <a:t>14,6</a:t>
                      </a:r>
                    </a:p>
                  </a:txBody>
                  <a:tcPr marL="9525" marR="9525" marT="9525" marB="0">
                    <a:lnL>
                      <a:noFill/>
                    </a:lnL>
                    <a:lnR>
                      <a:noFill/>
                    </a:lnR>
                    <a:lnT>
                      <a:noFill/>
                    </a:lnT>
                    <a:lnB>
                      <a:noFill/>
                    </a:lnB>
                  </a:tcPr>
                </a:tc>
                <a:tc>
                  <a:txBody>
                    <a:bodyPr/>
                    <a:lstStyle/>
                    <a:p>
                      <a:pPr algn="r" fontAlgn="t"/>
                      <a:r>
                        <a:rPr lang="tr-TR" sz="900" b="0" i="0" u="none" strike="noStrike">
                          <a:latin typeface="Arial"/>
                        </a:rPr>
                        <a:t>12,7</a:t>
                      </a:r>
                    </a:p>
                  </a:txBody>
                  <a:tcPr marL="9525" marR="9525" marT="9525" marB="0">
                    <a:lnL>
                      <a:noFill/>
                    </a:lnL>
                    <a:lnR>
                      <a:noFill/>
                    </a:lnR>
                    <a:lnT>
                      <a:noFill/>
                    </a:lnT>
                    <a:lnB>
                      <a:noFill/>
                    </a:lnB>
                  </a:tcPr>
                </a:tc>
                <a:tc>
                  <a:txBody>
                    <a:bodyPr/>
                    <a:lstStyle/>
                    <a:p>
                      <a:pPr algn="r" fontAlgn="t"/>
                      <a:r>
                        <a:rPr lang="tr-TR" sz="900" b="0" i="0" u="none" strike="noStrike">
                          <a:latin typeface="Arial"/>
                        </a:rPr>
                        <a:t>12,2</a:t>
                      </a:r>
                    </a:p>
                  </a:txBody>
                  <a:tcPr marL="9525" marR="9525" marT="9525" marB="0">
                    <a:lnL>
                      <a:noFill/>
                    </a:lnL>
                    <a:lnR>
                      <a:noFill/>
                    </a:lnR>
                    <a:lnT>
                      <a:noFill/>
                    </a:lnT>
                    <a:lnB>
                      <a:noFill/>
                    </a:lnB>
                  </a:tcPr>
                </a:tc>
                <a:tc>
                  <a:txBody>
                    <a:bodyPr/>
                    <a:lstStyle/>
                    <a:p>
                      <a:pPr algn="r" fontAlgn="t"/>
                      <a:r>
                        <a:rPr lang="tr-TR" sz="900" b="0" i="0" u="none" strike="noStrike">
                          <a:latin typeface="Arial"/>
                        </a:rPr>
                        <a:t>12,1</a:t>
                      </a:r>
                    </a:p>
                  </a:txBody>
                  <a:tcPr marL="9525" marR="9525" marT="9525" marB="0">
                    <a:lnL>
                      <a:noFill/>
                    </a:lnL>
                    <a:lnR>
                      <a:noFill/>
                    </a:lnR>
                    <a:lnT>
                      <a:noFill/>
                    </a:lnT>
                    <a:lnB>
                      <a:noFill/>
                    </a:lnB>
                  </a:tcPr>
                </a:tc>
                <a:tc>
                  <a:txBody>
                    <a:bodyPr/>
                    <a:lstStyle/>
                    <a:p>
                      <a:pPr algn="r" fontAlgn="t"/>
                      <a:r>
                        <a:rPr lang="tr-TR" sz="900" b="0" i="0" u="none" strike="noStrike">
                          <a:latin typeface="Arial"/>
                        </a:rPr>
                        <a:t>11,4</a:t>
                      </a:r>
                    </a:p>
                  </a:txBody>
                  <a:tcPr marL="9525" marR="9525" marT="9525" marB="0">
                    <a:lnL>
                      <a:noFill/>
                    </a:lnL>
                    <a:lnR>
                      <a:noFill/>
                    </a:lnR>
                    <a:lnT>
                      <a:noFill/>
                    </a:lnT>
                    <a:lnB>
                      <a:noFill/>
                    </a:lnB>
                  </a:tcPr>
                </a:tc>
                <a:tc>
                  <a:txBody>
                    <a:bodyPr/>
                    <a:lstStyle/>
                    <a:p>
                      <a:pPr algn="r" fontAlgn="t"/>
                      <a:r>
                        <a:rPr lang="tr-TR" sz="900" b="0" i="0" u="none" strike="noStrike">
                          <a:latin typeface="Arial"/>
                        </a:rPr>
                        <a:t>12,0</a:t>
                      </a:r>
                    </a:p>
                  </a:txBody>
                  <a:tcPr marL="9525" marR="9525" marT="9525" marB="0">
                    <a:lnL>
                      <a:noFill/>
                    </a:lnL>
                    <a:lnR>
                      <a:noFill/>
                    </a:lnR>
                    <a:lnT>
                      <a:noFill/>
                    </a:lnT>
                    <a:lnB>
                      <a:noFill/>
                    </a:lnB>
                  </a:tcPr>
                </a:tc>
                <a:tc>
                  <a:txBody>
                    <a:bodyPr/>
                    <a:lstStyle/>
                    <a:p>
                      <a:pPr algn="r" fontAlgn="t"/>
                      <a:r>
                        <a:rPr lang="tr-TR" sz="900" b="0" i="0" u="none" strike="noStrike">
                          <a:latin typeface="Arial"/>
                        </a:rPr>
                        <a:t>11,3</a:t>
                      </a:r>
                    </a:p>
                  </a:txBody>
                  <a:tcPr marL="9525" marR="9525" marT="9525" marB="0">
                    <a:lnL>
                      <a:noFill/>
                    </a:lnL>
                    <a:lnR>
                      <a:noFill/>
                    </a:lnR>
                    <a:lnT>
                      <a:noFill/>
                    </a:lnT>
                    <a:lnB>
                      <a:noFill/>
                    </a:lnB>
                  </a:tcPr>
                </a:tc>
              </a:tr>
              <a:tr h="230519">
                <a:tc>
                  <a:txBody>
                    <a:bodyPr/>
                    <a:lstStyle/>
                    <a:p>
                      <a:pPr algn="l" fontAlgn="t"/>
                      <a:endParaRPr lang="tr-TR" sz="900" b="0" i="0" u="none" strike="noStrike">
                        <a:latin typeface="Arial"/>
                      </a:endParaRPr>
                    </a:p>
                  </a:txBody>
                  <a:tcPr marL="9525" marR="9525" marT="9525" marB="0">
                    <a:lnL>
                      <a:noFill/>
                    </a:lnL>
                    <a:lnR>
                      <a:noFill/>
                    </a:lnR>
                    <a:lnT>
                      <a:noFill/>
                    </a:lnT>
                    <a:lnB>
                      <a:noFill/>
                    </a:lnB>
                  </a:tcPr>
                </a:tc>
                <a:tc>
                  <a:txBody>
                    <a:bodyPr/>
                    <a:lstStyle/>
                    <a:p>
                      <a:pPr algn="l" fontAlgn="t"/>
                      <a:r>
                        <a:rPr lang="tr-TR" sz="900" b="1" i="0" u="none" strike="noStrike">
                          <a:latin typeface="Arial"/>
                        </a:rPr>
                        <a:t>Kız</a:t>
                      </a:r>
                      <a:r>
                        <a:rPr lang="tr-TR" sz="900" b="0" i="0" u="none" strike="noStrike">
                          <a:latin typeface="Arial"/>
                        </a:rPr>
                        <a:t>-Girl</a:t>
                      </a:r>
                    </a:p>
                  </a:txBody>
                  <a:tcPr marL="9525" marR="9525" marT="9525" marB="0">
                    <a:lnL>
                      <a:noFill/>
                    </a:lnL>
                    <a:lnR>
                      <a:noFill/>
                    </a:lnR>
                    <a:lnT>
                      <a:noFill/>
                    </a:lnT>
                    <a:lnB>
                      <a:noFill/>
                    </a:lnB>
                  </a:tcPr>
                </a:tc>
                <a:tc>
                  <a:txBody>
                    <a:bodyPr/>
                    <a:lstStyle/>
                    <a:p>
                      <a:pPr algn="r" fontAlgn="t"/>
                      <a:r>
                        <a:rPr lang="tr-TR" sz="900" b="0" i="0" u="none" strike="noStrike">
                          <a:latin typeface="Arial"/>
                        </a:rPr>
                        <a:t>13,1</a:t>
                      </a:r>
                    </a:p>
                  </a:txBody>
                  <a:tcPr marL="9525" marR="9525" marT="9525" marB="0">
                    <a:lnL>
                      <a:noFill/>
                    </a:lnL>
                    <a:lnR>
                      <a:noFill/>
                    </a:lnR>
                    <a:lnT>
                      <a:noFill/>
                    </a:lnT>
                    <a:lnB>
                      <a:noFill/>
                    </a:lnB>
                  </a:tcPr>
                </a:tc>
                <a:tc>
                  <a:txBody>
                    <a:bodyPr/>
                    <a:lstStyle/>
                    <a:p>
                      <a:pPr algn="r" fontAlgn="t"/>
                      <a:r>
                        <a:rPr lang="tr-TR" sz="900" b="0" i="0" u="none" strike="noStrike">
                          <a:latin typeface="Arial"/>
                        </a:rPr>
                        <a:t>11,3</a:t>
                      </a:r>
                    </a:p>
                  </a:txBody>
                  <a:tcPr marL="9525" marR="9525" marT="9525" marB="0">
                    <a:lnL>
                      <a:noFill/>
                    </a:lnL>
                    <a:lnR>
                      <a:noFill/>
                    </a:lnR>
                    <a:lnT>
                      <a:noFill/>
                    </a:lnT>
                    <a:lnB>
                      <a:noFill/>
                    </a:lnB>
                  </a:tcPr>
                </a:tc>
                <a:tc>
                  <a:txBody>
                    <a:bodyPr/>
                    <a:lstStyle/>
                    <a:p>
                      <a:pPr algn="r" fontAlgn="t"/>
                      <a:r>
                        <a:rPr lang="tr-TR" sz="900" b="0" i="0" u="none" strike="noStrike">
                          <a:latin typeface="Arial"/>
                        </a:rPr>
                        <a:t>11,1</a:t>
                      </a:r>
                    </a:p>
                  </a:txBody>
                  <a:tcPr marL="9525" marR="9525" marT="9525" marB="0">
                    <a:lnL>
                      <a:noFill/>
                    </a:lnL>
                    <a:lnR>
                      <a:noFill/>
                    </a:lnR>
                    <a:lnT>
                      <a:noFill/>
                    </a:lnT>
                    <a:lnB>
                      <a:noFill/>
                    </a:lnB>
                  </a:tcPr>
                </a:tc>
                <a:tc>
                  <a:txBody>
                    <a:bodyPr/>
                    <a:lstStyle/>
                    <a:p>
                      <a:pPr algn="r" fontAlgn="t"/>
                      <a:r>
                        <a:rPr lang="tr-TR" sz="900" b="0" i="0" u="none" strike="noStrike">
                          <a:latin typeface="Arial"/>
                        </a:rPr>
                        <a:t>11,1</a:t>
                      </a:r>
                    </a:p>
                  </a:txBody>
                  <a:tcPr marL="9525" marR="9525" marT="9525" marB="0">
                    <a:lnL>
                      <a:noFill/>
                    </a:lnL>
                    <a:lnR>
                      <a:noFill/>
                    </a:lnR>
                    <a:lnT>
                      <a:noFill/>
                    </a:lnT>
                    <a:lnB>
                      <a:noFill/>
                    </a:lnB>
                  </a:tcPr>
                </a:tc>
                <a:tc>
                  <a:txBody>
                    <a:bodyPr/>
                    <a:lstStyle/>
                    <a:p>
                      <a:pPr algn="r" fontAlgn="t"/>
                      <a:r>
                        <a:rPr lang="tr-TR" sz="900" b="0" i="0" u="none" strike="noStrike">
                          <a:latin typeface="Arial"/>
                        </a:rPr>
                        <a:t>10,2</a:t>
                      </a:r>
                    </a:p>
                  </a:txBody>
                  <a:tcPr marL="9525" marR="9525" marT="9525" marB="0">
                    <a:lnL>
                      <a:noFill/>
                    </a:lnL>
                    <a:lnR>
                      <a:noFill/>
                    </a:lnR>
                    <a:lnT>
                      <a:noFill/>
                    </a:lnT>
                    <a:lnB>
                      <a:noFill/>
                    </a:lnB>
                  </a:tcPr>
                </a:tc>
                <a:tc>
                  <a:txBody>
                    <a:bodyPr/>
                    <a:lstStyle/>
                    <a:p>
                      <a:pPr algn="r" fontAlgn="t"/>
                      <a:r>
                        <a:rPr lang="tr-TR" sz="900" b="0" i="0" u="none" strike="noStrike">
                          <a:latin typeface="Arial"/>
                        </a:rPr>
                        <a:t>10,5</a:t>
                      </a:r>
                    </a:p>
                  </a:txBody>
                  <a:tcPr marL="9525" marR="9525" marT="9525" marB="0">
                    <a:lnL>
                      <a:noFill/>
                    </a:lnL>
                    <a:lnR>
                      <a:noFill/>
                    </a:lnR>
                    <a:lnT>
                      <a:noFill/>
                    </a:lnT>
                    <a:lnB>
                      <a:noFill/>
                    </a:lnB>
                  </a:tcPr>
                </a:tc>
                <a:tc>
                  <a:txBody>
                    <a:bodyPr/>
                    <a:lstStyle/>
                    <a:p>
                      <a:pPr algn="r" fontAlgn="t"/>
                      <a:r>
                        <a:rPr lang="tr-TR" sz="900" b="0" i="0" u="none" strike="noStrike">
                          <a:latin typeface="Arial"/>
                        </a:rPr>
                        <a:t>10,0</a:t>
                      </a:r>
                    </a:p>
                  </a:txBody>
                  <a:tcPr marL="9525" marR="9525" marT="9525" marB="0">
                    <a:lnL>
                      <a:noFill/>
                    </a:lnL>
                    <a:lnR>
                      <a:noFill/>
                    </a:lnR>
                    <a:lnT>
                      <a:noFill/>
                    </a:lnT>
                    <a:lnB>
                      <a:noFill/>
                    </a:lnB>
                  </a:tcPr>
                </a:tc>
              </a:tr>
              <a:tr h="230519">
                <a:tc>
                  <a:txBody>
                    <a:bodyPr/>
                    <a:lstStyle/>
                    <a:p>
                      <a:pPr algn="l" fontAlgn="t"/>
                      <a:endParaRPr lang="tr-TR" sz="900" b="0" i="0" u="none" strike="noStrike">
                        <a:latin typeface="Arial"/>
                      </a:endParaRPr>
                    </a:p>
                  </a:txBody>
                  <a:tcPr marL="9525" marR="9525" marT="9525" marB="0">
                    <a:lnL>
                      <a:noFill/>
                    </a:lnL>
                    <a:lnR>
                      <a:noFill/>
                    </a:lnR>
                    <a:lnT>
                      <a:noFill/>
                    </a:lnT>
                    <a:lnB>
                      <a:noFill/>
                    </a:lnB>
                  </a:tcPr>
                </a:tc>
                <a:tc>
                  <a:txBody>
                    <a:bodyPr/>
                    <a:lstStyle/>
                    <a:p>
                      <a:pPr algn="l" fontAlgn="t"/>
                      <a:endParaRPr lang="tr-TR" sz="900" b="0" i="0" u="none" strike="noStrike">
                        <a:latin typeface="Arial"/>
                      </a:endParaRPr>
                    </a:p>
                  </a:txBody>
                  <a:tcPr marL="9525" marR="9525" marT="9525" marB="0">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r>
              <a:tr h="230519">
                <a:tc>
                  <a:txBody>
                    <a:bodyPr/>
                    <a:lstStyle/>
                    <a:p>
                      <a:pPr algn="l" fontAlgn="t"/>
                      <a:r>
                        <a:rPr lang="tr-TR" sz="900" b="1" i="0" u="none" strike="noStrike">
                          <a:latin typeface="Arial"/>
                        </a:rPr>
                        <a:t>Neonatal bebek ölüm hızı</a:t>
                      </a:r>
                      <a:r>
                        <a:rPr lang="tr-TR" sz="900" b="0" i="0" u="none" strike="noStrike">
                          <a:latin typeface="Arial"/>
                        </a:rPr>
                        <a:t>      </a:t>
                      </a:r>
                    </a:p>
                  </a:txBody>
                  <a:tcPr marL="9525" marR="9525" marT="9525" marB="0">
                    <a:lnL>
                      <a:noFill/>
                    </a:lnL>
                    <a:lnR>
                      <a:noFill/>
                    </a:lnR>
                    <a:lnT>
                      <a:noFill/>
                    </a:lnT>
                    <a:lnB>
                      <a:noFill/>
                    </a:lnB>
                  </a:tcPr>
                </a:tc>
                <a:tc>
                  <a:txBody>
                    <a:bodyPr/>
                    <a:lstStyle/>
                    <a:p>
                      <a:pPr algn="l" fontAlgn="t"/>
                      <a:endParaRPr lang="tr-TR" sz="900" b="0" i="0" u="none" strike="noStrike">
                        <a:latin typeface="Arial"/>
                      </a:endParaRPr>
                    </a:p>
                  </a:txBody>
                  <a:tcPr marL="9525" marR="9525" marT="9525" marB="0">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r" fontAlgn="t"/>
                      <a:endParaRPr lang="tr-TR" sz="900" b="0" i="0" u="none" strike="noStrike">
                        <a:latin typeface="Arial"/>
                      </a:endParaRPr>
                    </a:p>
                  </a:txBody>
                  <a:tcPr marL="9525" marR="9525" marT="9525" marB="0">
                    <a:lnL>
                      <a:noFill/>
                    </a:lnL>
                    <a:lnR>
                      <a:noFill/>
                    </a:lnR>
                    <a:lnT>
                      <a:noFill/>
                    </a:lnT>
                    <a:lnB>
                      <a:noFill/>
                    </a:lnB>
                  </a:tcPr>
                </a:tc>
              </a:tr>
              <a:tr h="230519">
                <a:tc>
                  <a:txBody>
                    <a:bodyPr/>
                    <a:lstStyle/>
                    <a:p>
                      <a:pPr algn="l" fontAlgn="t"/>
                      <a:r>
                        <a:rPr lang="tr-TR" sz="900" b="0" i="0" u="none" strike="noStrike">
                          <a:latin typeface="Arial"/>
                        </a:rPr>
                        <a:t>Neonatal infant mortality rate</a:t>
                      </a:r>
                    </a:p>
                  </a:txBody>
                  <a:tcPr marL="9525" marR="9525" marT="9525" marB="0">
                    <a:lnL>
                      <a:noFill/>
                    </a:lnL>
                    <a:lnR>
                      <a:noFill/>
                    </a:lnR>
                    <a:lnT>
                      <a:noFill/>
                    </a:lnT>
                    <a:lnB>
                      <a:noFill/>
                    </a:lnB>
                  </a:tcPr>
                </a:tc>
                <a:tc>
                  <a:txBody>
                    <a:bodyPr/>
                    <a:lstStyle/>
                    <a:p>
                      <a:pPr algn="l"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r>
                        <a:rPr lang="tr-TR" sz="900" b="0" i="0" u="none" strike="noStrike">
                          <a:latin typeface="Arial"/>
                        </a:rPr>
                        <a:t>8,9</a:t>
                      </a:r>
                    </a:p>
                  </a:txBody>
                  <a:tcPr marL="9525" marR="9525" marT="9525" marB="0">
                    <a:lnL>
                      <a:noFill/>
                    </a:lnL>
                    <a:lnR>
                      <a:noFill/>
                    </a:lnR>
                    <a:lnT>
                      <a:noFill/>
                    </a:lnT>
                    <a:lnB>
                      <a:noFill/>
                    </a:lnB>
                  </a:tcPr>
                </a:tc>
                <a:tc>
                  <a:txBody>
                    <a:bodyPr/>
                    <a:lstStyle/>
                    <a:p>
                      <a:pPr algn="r" fontAlgn="t"/>
                      <a:r>
                        <a:rPr lang="tr-TR" sz="900" b="0" i="0" u="none" strike="noStrike">
                          <a:latin typeface="Arial"/>
                        </a:rPr>
                        <a:t>7,6</a:t>
                      </a:r>
                    </a:p>
                  </a:txBody>
                  <a:tcPr marL="9525" marR="9525" marT="9525" marB="0">
                    <a:lnL>
                      <a:noFill/>
                    </a:lnL>
                    <a:lnR>
                      <a:noFill/>
                    </a:lnR>
                    <a:lnT>
                      <a:noFill/>
                    </a:lnT>
                    <a:lnB>
                      <a:noFill/>
                    </a:lnB>
                  </a:tcPr>
                </a:tc>
                <a:tc>
                  <a:txBody>
                    <a:bodyPr/>
                    <a:lstStyle/>
                    <a:p>
                      <a:pPr algn="r" fontAlgn="t"/>
                      <a:r>
                        <a:rPr lang="tr-TR" sz="900" b="0" i="0" u="none" strike="noStrike">
                          <a:latin typeface="Arial"/>
                        </a:rPr>
                        <a:t>7,3</a:t>
                      </a:r>
                    </a:p>
                  </a:txBody>
                  <a:tcPr marL="9525" marR="9525" marT="9525" marB="0">
                    <a:lnL>
                      <a:noFill/>
                    </a:lnL>
                    <a:lnR>
                      <a:noFill/>
                    </a:lnR>
                    <a:lnT>
                      <a:noFill/>
                    </a:lnT>
                    <a:lnB>
                      <a:noFill/>
                    </a:lnB>
                  </a:tcPr>
                </a:tc>
                <a:tc>
                  <a:txBody>
                    <a:bodyPr/>
                    <a:lstStyle/>
                    <a:p>
                      <a:pPr algn="r" fontAlgn="t"/>
                      <a:r>
                        <a:rPr lang="tr-TR" sz="900" b="0" i="0" u="none" strike="noStrike">
                          <a:latin typeface="Arial"/>
                        </a:rPr>
                        <a:t>7,5</a:t>
                      </a:r>
                    </a:p>
                  </a:txBody>
                  <a:tcPr marL="9525" marR="9525" marT="9525" marB="0">
                    <a:lnL>
                      <a:noFill/>
                    </a:lnL>
                    <a:lnR>
                      <a:noFill/>
                    </a:lnR>
                    <a:lnT>
                      <a:noFill/>
                    </a:lnT>
                    <a:lnB>
                      <a:noFill/>
                    </a:lnB>
                  </a:tcPr>
                </a:tc>
                <a:tc>
                  <a:txBody>
                    <a:bodyPr/>
                    <a:lstStyle/>
                    <a:p>
                      <a:pPr algn="r" fontAlgn="t"/>
                      <a:r>
                        <a:rPr lang="tr-TR" sz="900" b="0" i="0" u="none" strike="noStrike">
                          <a:latin typeface="Arial"/>
                        </a:rPr>
                        <a:t>6,9</a:t>
                      </a:r>
                    </a:p>
                  </a:txBody>
                  <a:tcPr marL="9525" marR="9525" marT="9525" marB="0">
                    <a:lnL>
                      <a:noFill/>
                    </a:lnL>
                    <a:lnR>
                      <a:noFill/>
                    </a:lnR>
                    <a:lnT>
                      <a:noFill/>
                    </a:lnT>
                    <a:lnB>
                      <a:noFill/>
                    </a:lnB>
                  </a:tcPr>
                </a:tc>
                <a:tc>
                  <a:txBody>
                    <a:bodyPr/>
                    <a:lstStyle/>
                    <a:p>
                      <a:pPr algn="r" fontAlgn="t"/>
                      <a:r>
                        <a:rPr lang="tr-TR" sz="900" b="0" i="0" u="none" strike="noStrike">
                          <a:latin typeface="Arial"/>
                        </a:rPr>
                        <a:t>7,5</a:t>
                      </a:r>
                    </a:p>
                  </a:txBody>
                  <a:tcPr marL="9525" marR="9525" marT="9525" marB="0">
                    <a:lnL>
                      <a:noFill/>
                    </a:lnL>
                    <a:lnR>
                      <a:noFill/>
                    </a:lnR>
                    <a:lnT>
                      <a:noFill/>
                    </a:lnT>
                    <a:lnB>
                      <a:noFill/>
                    </a:lnB>
                  </a:tcPr>
                </a:tc>
                <a:tc>
                  <a:txBody>
                    <a:bodyPr/>
                    <a:lstStyle/>
                    <a:p>
                      <a:pPr algn="r" fontAlgn="t"/>
                      <a:r>
                        <a:rPr lang="tr-TR" sz="900" b="0" i="0" u="none" strike="noStrike">
                          <a:latin typeface="Arial"/>
                        </a:rPr>
                        <a:t>6,8</a:t>
                      </a:r>
                    </a:p>
                  </a:txBody>
                  <a:tcPr marL="9525" marR="9525" marT="9525" marB="0">
                    <a:lnL>
                      <a:noFill/>
                    </a:lnL>
                    <a:lnR>
                      <a:noFill/>
                    </a:lnR>
                    <a:lnT>
                      <a:noFill/>
                    </a:lnT>
                    <a:lnB>
                      <a:noFill/>
                    </a:lnB>
                  </a:tcPr>
                </a:tc>
              </a:tr>
              <a:tr h="230519">
                <a:tc>
                  <a:txBody>
                    <a:bodyPr/>
                    <a:lstStyle/>
                    <a:p>
                      <a:pPr algn="l" fontAlgn="t"/>
                      <a:endParaRPr lang="tr-TR" sz="900" b="0" i="0" u="none" strike="noStrike">
                        <a:latin typeface="Arial"/>
                      </a:endParaRPr>
                    </a:p>
                  </a:txBody>
                  <a:tcPr marL="9525" marR="9525" marT="9525" marB="0">
                    <a:lnL>
                      <a:noFill/>
                    </a:lnL>
                    <a:lnR>
                      <a:noFill/>
                    </a:lnR>
                    <a:lnT>
                      <a:noFill/>
                    </a:lnT>
                    <a:lnB>
                      <a:noFill/>
                    </a:lnB>
                  </a:tcPr>
                </a:tc>
                <a:tc>
                  <a:txBody>
                    <a:bodyPr/>
                    <a:lstStyle/>
                    <a:p>
                      <a:pPr algn="l" fontAlgn="t"/>
                      <a:endParaRPr lang="tr-TR" sz="900" b="0" i="0" u="none" strike="noStrike">
                        <a:latin typeface="Arial"/>
                      </a:endParaRPr>
                    </a:p>
                  </a:txBody>
                  <a:tcPr marL="9525" marR="9525" marT="9525" marB="0">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r" fontAlgn="t"/>
                      <a:endParaRPr lang="tr-TR" sz="900" b="0" i="0" u="none" strike="noStrike">
                        <a:latin typeface="Arial"/>
                      </a:endParaRPr>
                    </a:p>
                  </a:txBody>
                  <a:tcPr marL="9525" marR="9525" marT="9525" marB="0">
                    <a:lnL>
                      <a:noFill/>
                    </a:lnL>
                    <a:lnR>
                      <a:noFill/>
                    </a:lnR>
                    <a:lnT>
                      <a:noFill/>
                    </a:lnT>
                    <a:lnB>
                      <a:noFill/>
                    </a:lnB>
                  </a:tcPr>
                </a:tc>
              </a:tr>
              <a:tr h="230519">
                <a:tc>
                  <a:txBody>
                    <a:bodyPr/>
                    <a:lstStyle/>
                    <a:p>
                      <a:pPr algn="l" fontAlgn="t"/>
                      <a:r>
                        <a:rPr lang="tr-TR" sz="900" b="1" i="0" u="none" strike="noStrike">
                          <a:latin typeface="Arial"/>
                        </a:rPr>
                        <a:t>Post neonatal bebek ölüm hızı</a:t>
                      </a:r>
                      <a:r>
                        <a:rPr lang="tr-TR" sz="900" b="0" i="0" u="none" strike="noStrike">
                          <a:latin typeface="Arial"/>
                        </a:rPr>
                        <a:t>      </a:t>
                      </a:r>
                    </a:p>
                  </a:txBody>
                  <a:tcPr marL="9525" marR="9525" marT="9525" marB="0">
                    <a:lnL>
                      <a:noFill/>
                    </a:lnL>
                    <a:lnR>
                      <a:noFill/>
                    </a:lnR>
                    <a:lnT>
                      <a:noFill/>
                    </a:lnT>
                    <a:lnB>
                      <a:noFill/>
                    </a:lnB>
                  </a:tcPr>
                </a:tc>
                <a:tc>
                  <a:txBody>
                    <a:bodyPr/>
                    <a:lstStyle/>
                    <a:p>
                      <a:pPr algn="l"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endParaRPr lang="tr-TR" sz="900" b="0" i="0" u="none" strike="noStrike">
                        <a:latin typeface="Arial"/>
                      </a:endParaRPr>
                    </a:p>
                  </a:txBody>
                  <a:tcPr marL="9525" marR="9525" marT="9525" marB="0">
                    <a:lnL>
                      <a:noFill/>
                    </a:lnL>
                    <a:lnR>
                      <a:noFill/>
                    </a:lnR>
                    <a:lnT>
                      <a:noFill/>
                    </a:lnT>
                    <a:lnB>
                      <a:noFill/>
                    </a:lnB>
                  </a:tcPr>
                </a:tc>
              </a:tr>
              <a:tr h="230519">
                <a:tc>
                  <a:txBody>
                    <a:bodyPr/>
                    <a:lstStyle/>
                    <a:p>
                      <a:pPr algn="l" fontAlgn="t"/>
                      <a:r>
                        <a:rPr lang="en-US" sz="900" b="0" i="0" u="none" strike="noStrike">
                          <a:latin typeface="Arial"/>
                        </a:rPr>
                        <a:t>Post neonatal infant mortality rate</a:t>
                      </a:r>
                    </a:p>
                  </a:txBody>
                  <a:tcPr marL="9525" marR="9525" marT="9525" marB="0">
                    <a:lnL>
                      <a:noFill/>
                    </a:lnL>
                    <a:lnR>
                      <a:noFill/>
                    </a:lnR>
                    <a:lnT>
                      <a:noFill/>
                    </a:lnT>
                    <a:lnB>
                      <a:noFill/>
                    </a:lnB>
                  </a:tcPr>
                </a:tc>
                <a:tc>
                  <a:txBody>
                    <a:bodyPr/>
                    <a:lstStyle/>
                    <a:p>
                      <a:pPr algn="l" fontAlgn="t"/>
                      <a:endParaRPr lang="tr-TR" sz="900" b="0" i="0" u="none" strike="noStrike">
                        <a:latin typeface="Arial"/>
                      </a:endParaRPr>
                    </a:p>
                  </a:txBody>
                  <a:tcPr marL="9525" marR="9525" marT="9525" marB="0">
                    <a:lnL>
                      <a:noFill/>
                    </a:lnL>
                    <a:lnR>
                      <a:noFill/>
                    </a:lnR>
                    <a:lnT>
                      <a:noFill/>
                    </a:lnT>
                    <a:lnB>
                      <a:noFill/>
                    </a:lnB>
                  </a:tcPr>
                </a:tc>
                <a:tc>
                  <a:txBody>
                    <a:bodyPr/>
                    <a:lstStyle/>
                    <a:p>
                      <a:pPr algn="r" fontAlgn="t"/>
                      <a:r>
                        <a:rPr lang="tr-TR" sz="900" b="0" i="0" u="none" strike="noStrike">
                          <a:latin typeface="Arial"/>
                        </a:rPr>
                        <a:t>5,0</a:t>
                      </a:r>
                    </a:p>
                  </a:txBody>
                  <a:tcPr marL="9525" marR="9525" marT="9525" marB="0">
                    <a:lnL>
                      <a:noFill/>
                    </a:lnL>
                    <a:lnR>
                      <a:noFill/>
                    </a:lnR>
                    <a:lnT>
                      <a:noFill/>
                    </a:lnT>
                    <a:lnB>
                      <a:noFill/>
                    </a:lnB>
                  </a:tcPr>
                </a:tc>
                <a:tc>
                  <a:txBody>
                    <a:bodyPr/>
                    <a:lstStyle/>
                    <a:p>
                      <a:pPr algn="r" fontAlgn="t"/>
                      <a:r>
                        <a:rPr lang="tr-TR" sz="900" b="0" i="0" u="none" strike="noStrike">
                          <a:latin typeface="Arial"/>
                        </a:rPr>
                        <a:t>4,5</a:t>
                      </a:r>
                    </a:p>
                  </a:txBody>
                  <a:tcPr marL="9525" marR="9525" marT="9525" marB="0">
                    <a:lnL>
                      <a:noFill/>
                    </a:lnL>
                    <a:lnR>
                      <a:noFill/>
                    </a:lnR>
                    <a:lnT>
                      <a:noFill/>
                    </a:lnT>
                    <a:lnB>
                      <a:noFill/>
                    </a:lnB>
                  </a:tcPr>
                </a:tc>
                <a:tc>
                  <a:txBody>
                    <a:bodyPr/>
                    <a:lstStyle/>
                    <a:p>
                      <a:pPr algn="r" fontAlgn="t"/>
                      <a:r>
                        <a:rPr lang="tr-TR" sz="900" b="0" i="0" u="none" strike="noStrike">
                          <a:latin typeface="Arial"/>
                        </a:rPr>
                        <a:t>4,4</a:t>
                      </a:r>
                    </a:p>
                  </a:txBody>
                  <a:tcPr marL="9525" marR="9525" marT="9525" marB="0">
                    <a:lnL>
                      <a:noFill/>
                    </a:lnL>
                    <a:lnR>
                      <a:noFill/>
                    </a:lnR>
                    <a:lnT>
                      <a:noFill/>
                    </a:lnT>
                    <a:lnB>
                      <a:noFill/>
                    </a:lnB>
                  </a:tcPr>
                </a:tc>
                <a:tc>
                  <a:txBody>
                    <a:bodyPr/>
                    <a:lstStyle/>
                    <a:p>
                      <a:pPr algn="r" fontAlgn="t"/>
                      <a:r>
                        <a:rPr lang="tr-TR" sz="900" b="0" i="0" u="none" strike="noStrike">
                          <a:latin typeface="Arial"/>
                        </a:rPr>
                        <a:t>4,1</a:t>
                      </a:r>
                    </a:p>
                  </a:txBody>
                  <a:tcPr marL="9525" marR="9525" marT="9525" marB="0">
                    <a:lnL>
                      <a:noFill/>
                    </a:lnL>
                    <a:lnR>
                      <a:noFill/>
                    </a:lnR>
                    <a:lnT>
                      <a:noFill/>
                    </a:lnT>
                    <a:lnB>
                      <a:noFill/>
                    </a:lnB>
                  </a:tcPr>
                </a:tc>
                <a:tc>
                  <a:txBody>
                    <a:bodyPr/>
                    <a:lstStyle/>
                    <a:p>
                      <a:pPr algn="r" fontAlgn="t"/>
                      <a:r>
                        <a:rPr lang="tr-TR" sz="900" b="0" i="0" u="none" strike="noStrike">
                          <a:latin typeface="Arial"/>
                        </a:rPr>
                        <a:t>3,9</a:t>
                      </a:r>
                    </a:p>
                  </a:txBody>
                  <a:tcPr marL="9525" marR="9525" marT="9525" marB="0">
                    <a:lnL>
                      <a:noFill/>
                    </a:lnL>
                    <a:lnR>
                      <a:noFill/>
                    </a:lnR>
                    <a:lnT>
                      <a:noFill/>
                    </a:lnT>
                    <a:lnB>
                      <a:noFill/>
                    </a:lnB>
                  </a:tcPr>
                </a:tc>
                <a:tc>
                  <a:txBody>
                    <a:bodyPr/>
                    <a:lstStyle/>
                    <a:p>
                      <a:pPr algn="r" fontAlgn="t"/>
                      <a:r>
                        <a:rPr lang="tr-TR" sz="900" b="0" i="0" u="none" strike="noStrike">
                          <a:latin typeface="Arial"/>
                        </a:rPr>
                        <a:t>3,8</a:t>
                      </a:r>
                    </a:p>
                  </a:txBody>
                  <a:tcPr marL="9525" marR="9525" marT="9525" marB="0">
                    <a:lnL>
                      <a:noFill/>
                    </a:lnL>
                    <a:lnR>
                      <a:noFill/>
                    </a:lnR>
                    <a:lnT>
                      <a:noFill/>
                    </a:lnT>
                    <a:lnB>
                      <a:noFill/>
                    </a:lnB>
                  </a:tcPr>
                </a:tc>
                <a:tc>
                  <a:txBody>
                    <a:bodyPr/>
                    <a:lstStyle/>
                    <a:p>
                      <a:pPr algn="r" fontAlgn="t"/>
                      <a:r>
                        <a:rPr lang="tr-TR" sz="900" b="0" i="0" u="none" strike="noStrike">
                          <a:latin typeface="Arial"/>
                        </a:rPr>
                        <a:t>3,9</a:t>
                      </a:r>
                    </a:p>
                  </a:txBody>
                  <a:tcPr marL="9525" marR="9525" marT="9525" marB="0">
                    <a:lnL>
                      <a:noFill/>
                    </a:lnL>
                    <a:lnR>
                      <a:noFill/>
                    </a:lnR>
                    <a:lnT>
                      <a:noFill/>
                    </a:lnT>
                    <a:lnB>
                      <a:noFill/>
                    </a:lnB>
                  </a:tcPr>
                </a:tc>
              </a:tr>
              <a:tr h="230519">
                <a:tc>
                  <a:txBody>
                    <a:bodyPr/>
                    <a:lstStyle/>
                    <a:p>
                      <a:pPr algn="l" fontAlgn="t"/>
                      <a:r>
                        <a:rPr lang="tr-TR" sz="900" b="0" i="0" u="none" strike="noStrike">
                          <a:latin typeface="Arial"/>
                        </a:rPr>
                        <a:t> </a:t>
                      </a:r>
                    </a:p>
                  </a:txBody>
                  <a:tcPr marL="9525" marR="9525" marT="9525"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t"/>
                      <a:r>
                        <a:rPr lang="tr-TR" sz="900" b="0" i="0" u="none" strike="noStrike">
                          <a:latin typeface="Arial"/>
                        </a:rPr>
                        <a:t> </a:t>
                      </a:r>
                    </a:p>
                  </a:txBody>
                  <a:tcPr marL="9525" marR="9525" marT="9525"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900" b="0" i="0" u="none" strike="noStrike">
                          <a:latin typeface="Arial"/>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900" b="0" i="0" u="none" strike="noStrike">
                          <a:latin typeface="Arial"/>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900" b="0" i="0" u="none" strike="noStrike">
                          <a:latin typeface="Arial"/>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900" b="0" i="0" u="none" strike="noStrike">
                          <a:latin typeface="Arial"/>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900" b="0" i="0" u="none" strike="noStrike">
                          <a:latin typeface="Arial"/>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900" b="0" i="0" u="none" strike="noStrike">
                          <a:latin typeface="Arial"/>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900" b="0" i="0" u="none" strike="noStrike">
                          <a:latin typeface="Arial"/>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r h="230519">
                <a:tc gridSpan="3">
                  <a:txBody>
                    <a:bodyPr/>
                    <a:lstStyle/>
                    <a:p>
                      <a:pPr algn="l" fontAlgn="b"/>
                      <a:r>
                        <a:rPr lang="tr-TR" sz="800" b="1" i="0" u="none" strike="noStrike">
                          <a:latin typeface="Arial"/>
                        </a:rPr>
                        <a:t>Kaynak: Nüfus ve Vatandaşlık İşleri Genel Müdürlüğü</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tr-TR"/>
                    </a:p>
                  </a:txBody>
                  <a:tcPr/>
                </a:tc>
                <a:tc hMerge="1">
                  <a:txBody>
                    <a:bodyPr/>
                    <a:lstStyle/>
                    <a:p>
                      <a:endParaRPr lang="tr-TR"/>
                    </a:p>
                  </a:txBody>
                  <a:tcPr/>
                </a:tc>
                <a:tc gridSpan="2">
                  <a:txBody>
                    <a:bodyPr/>
                    <a:lstStyle/>
                    <a:p>
                      <a:pPr algn="r" fontAlgn="ctr"/>
                      <a:endParaRPr lang="tr-TR" sz="800" b="0" i="0" u="none" strike="noStrike">
                        <a:latin typeface="Arial"/>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tr-TR"/>
                    </a:p>
                  </a:txBody>
                  <a:tcPr/>
                </a:tc>
                <a:tc>
                  <a:txBody>
                    <a:bodyPr/>
                    <a:lstStyle/>
                    <a:p>
                      <a:pPr algn="l" fontAlgn="b"/>
                      <a:endParaRPr lang="tr-TR" sz="800" b="0" i="0" u="none" strike="noStrike">
                        <a:latin typeface="Arial"/>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800" b="0" i="0" u="none" strike="noStrike">
                        <a:latin typeface="Arial"/>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800" b="0" i="0" u="none" strike="noStrike">
                        <a:latin typeface="Arial"/>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800" b="0" i="0" u="none" strike="noStrike">
                        <a:latin typeface="Arial"/>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r>
              <a:tr h="230519">
                <a:tc gridSpan="3">
                  <a:txBody>
                    <a:bodyPr/>
                    <a:lstStyle/>
                    <a:p>
                      <a:pPr algn="l" fontAlgn="b"/>
                      <a:r>
                        <a:rPr lang="en-US" sz="800" b="0" i="0" u="none" strike="noStrike">
                          <a:latin typeface="Arial"/>
                        </a:rPr>
                        <a:t>Source: General Directorate of Civil Registration and Nationality</a:t>
                      </a:r>
                    </a:p>
                  </a:txBody>
                  <a:tcPr marL="9525" marR="9525" marT="9525" marB="0" anchor="b">
                    <a:lnL>
                      <a:noFill/>
                    </a:lnL>
                    <a:lnR>
                      <a:noFill/>
                    </a:lnR>
                    <a:lnT>
                      <a:noFill/>
                    </a:lnT>
                    <a:lnB>
                      <a:noFill/>
                    </a:lnB>
                  </a:tcPr>
                </a:tc>
                <a:tc hMerge="1">
                  <a:txBody>
                    <a:bodyPr/>
                    <a:lstStyle/>
                    <a:p>
                      <a:endParaRPr lang="tr-TR"/>
                    </a:p>
                  </a:txBody>
                  <a:tcPr/>
                </a:tc>
                <a:tc hMerge="1">
                  <a:txBody>
                    <a:bodyPr/>
                    <a:lstStyle/>
                    <a:p>
                      <a:endParaRPr lang="tr-TR"/>
                    </a:p>
                  </a:txBody>
                  <a:tcPr/>
                </a:tc>
                <a:tc>
                  <a:txBody>
                    <a:bodyPr/>
                    <a:lstStyle/>
                    <a:p>
                      <a:pPr algn="l" fontAlgn="b"/>
                      <a:endParaRPr lang="tr-TR" sz="8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8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8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8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8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800" b="0" i="0" u="none" strike="noStrike">
                        <a:latin typeface="Arial"/>
                      </a:endParaRPr>
                    </a:p>
                  </a:txBody>
                  <a:tcPr marL="9525" marR="9525" marT="9525" marB="0" anchor="b">
                    <a:lnL>
                      <a:noFill/>
                    </a:lnL>
                    <a:lnR>
                      <a:noFill/>
                    </a:lnR>
                    <a:lnT>
                      <a:noFill/>
                    </a:lnT>
                    <a:lnB>
                      <a:noFill/>
                    </a:lnB>
                  </a:tcPr>
                </a:tc>
              </a:tr>
              <a:tr h="230519">
                <a:tc gridSpan="9">
                  <a:txBody>
                    <a:bodyPr/>
                    <a:lstStyle/>
                    <a:p>
                      <a:pPr algn="l" fontAlgn="ctr"/>
                      <a:r>
                        <a:rPr lang="tr-TR" sz="800" b="1" i="0" u="none" strike="noStrike">
                          <a:latin typeface="Arial"/>
                        </a:rPr>
                        <a:t>(1) Bebek ölüm hızı, neonatal bebek ölüm hızı ve  post neonatal bebek ölüm hızı, doğum verisinin revizesinden dolayı yeniden </a:t>
                      </a:r>
                    </a:p>
                  </a:txBody>
                  <a:tcPr marL="9525" marR="9525" marT="9525" marB="0" anchor="ctr">
                    <a:lnL>
                      <a:noFill/>
                    </a:lnL>
                    <a:lnR>
                      <a:noFill/>
                    </a:lnR>
                    <a:lnT>
                      <a:noFill/>
                    </a:lnT>
                    <a:lnB>
                      <a:noFill/>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30519">
                <a:tc>
                  <a:txBody>
                    <a:bodyPr/>
                    <a:lstStyle/>
                    <a:p>
                      <a:pPr algn="l" fontAlgn="ctr"/>
                      <a:r>
                        <a:rPr lang="tr-TR" sz="800" b="1" i="0" u="none" strike="noStrike">
                          <a:latin typeface="Arial"/>
                        </a:rPr>
                        <a:t>hesaplanmıştır.</a:t>
                      </a:r>
                    </a:p>
                  </a:txBody>
                  <a:tcPr marL="9525" marR="9525" marT="9525" marB="0" anchor="ctr">
                    <a:lnL>
                      <a:noFill/>
                    </a:lnL>
                    <a:lnR>
                      <a:noFill/>
                    </a:lnR>
                    <a:lnT>
                      <a:noFill/>
                    </a:lnT>
                    <a:lnB>
                      <a:noFill/>
                    </a:lnB>
                  </a:tcPr>
                </a:tc>
                <a:tc>
                  <a:txBody>
                    <a:bodyPr/>
                    <a:lstStyle/>
                    <a:p>
                      <a:pPr algn="r" fontAlgn="ctr"/>
                      <a:endParaRPr lang="tr-TR" sz="900" b="1" i="0" u="none" strike="noStrike">
                        <a:latin typeface="Arial"/>
                      </a:endParaRPr>
                    </a:p>
                  </a:txBody>
                  <a:tcPr marL="9525" marR="9525" marT="9525" marB="0" anchor="ctr">
                    <a:lnL>
                      <a:noFill/>
                    </a:lnL>
                    <a:lnR>
                      <a:noFill/>
                    </a:lnR>
                    <a:lnT>
                      <a:noFill/>
                    </a:lnT>
                    <a:lnB>
                      <a:noFill/>
                    </a:lnB>
                  </a:tcPr>
                </a:tc>
                <a:tc>
                  <a:txBody>
                    <a:bodyPr/>
                    <a:lstStyle/>
                    <a:p>
                      <a:pPr algn="r" fontAlgn="ctr"/>
                      <a:endParaRPr lang="tr-TR" sz="900" b="1" i="0" u="none" strike="noStrike">
                        <a:latin typeface="Arial"/>
                      </a:endParaRPr>
                    </a:p>
                  </a:txBody>
                  <a:tcPr marL="9525" marR="9525" marT="9525" marB="0" anchor="ctr">
                    <a:lnL>
                      <a:noFill/>
                    </a:lnL>
                    <a:lnR>
                      <a:noFill/>
                    </a:lnR>
                    <a:lnT>
                      <a:noFill/>
                    </a:lnT>
                    <a:lnB>
                      <a:noFill/>
                    </a:lnB>
                  </a:tcPr>
                </a:tc>
                <a:tc>
                  <a:txBody>
                    <a:bodyPr/>
                    <a:lstStyle/>
                    <a:p>
                      <a:pPr algn="r" fontAlgn="ctr"/>
                      <a:endParaRPr lang="tr-TR" sz="900" b="1" i="0" u="none" strike="noStrike">
                        <a:latin typeface="Arial"/>
                      </a:endParaRPr>
                    </a:p>
                  </a:txBody>
                  <a:tcPr marL="9525" marR="9525" marT="9525" marB="0" anchor="ctr">
                    <a:lnL>
                      <a:noFill/>
                    </a:lnL>
                    <a:lnR>
                      <a:noFill/>
                    </a:lnR>
                    <a:lnT>
                      <a:noFill/>
                    </a:lnT>
                    <a:lnB>
                      <a:noFill/>
                    </a:lnB>
                  </a:tcPr>
                </a:tc>
                <a:tc>
                  <a:txBody>
                    <a:bodyPr/>
                    <a:lstStyle/>
                    <a:p>
                      <a:pPr algn="r" fontAlgn="ctr"/>
                      <a:endParaRPr lang="tr-TR" sz="900" b="1" i="0" u="none" strike="noStrike">
                        <a:latin typeface="Arial"/>
                      </a:endParaRPr>
                    </a:p>
                  </a:txBody>
                  <a:tcPr marL="9525" marR="9525" marT="9525" marB="0" anchor="ctr">
                    <a:lnL>
                      <a:noFill/>
                    </a:lnL>
                    <a:lnR>
                      <a:noFill/>
                    </a:lnR>
                    <a:lnT>
                      <a:noFill/>
                    </a:lnT>
                    <a:lnB>
                      <a:noFill/>
                    </a:lnB>
                  </a:tcPr>
                </a:tc>
                <a:tc>
                  <a:txBody>
                    <a:bodyPr/>
                    <a:lstStyle/>
                    <a:p>
                      <a:pPr algn="r" fontAlgn="ctr"/>
                      <a:endParaRPr lang="tr-TR" sz="900" b="1" i="0" u="none" strike="noStrike">
                        <a:latin typeface="Arial"/>
                      </a:endParaRPr>
                    </a:p>
                  </a:txBody>
                  <a:tcPr marL="9525" marR="9525" marT="9525" marB="0" anchor="ctr">
                    <a:lnL>
                      <a:noFill/>
                    </a:lnL>
                    <a:lnR>
                      <a:noFill/>
                    </a:lnR>
                    <a:lnT>
                      <a:noFill/>
                    </a:lnT>
                    <a:lnB>
                      <a:noFill/>
                    </a:lnB>
                  </a:tcPr>
                </a:tc>
                <a:tc>
                  <a:txBody>
                    <a:bodyPr/>
                    <a:lstStyle/>
                    <a:p>
                      <a:pPr algn="r" fontAlgn="ctr"/>
                      <a:endParaRPr lang="tr-TR" sz="900" b="1" i="0" u="none" strike="noStrike">
                        <a:latin typeface="Arial"/>
                      </a:endParaRPr>
                    </a:p>
                  </a:txBody>
                  <a:tcPr marL="9525" marR="9525" marT="9525" marB="0" anchor="ctr">
                    <a:lnL>
                      <a:noFill/>
                    </a:lnL>
                    <a:lnR>
                      <a:noFill/>
                    </a:lnR>
                    <a:lnT>
                      <a:noFill/>
                    </a:lnT>
                    <a:lnB>
                      <a:noFill/>
                    </a:lnB>
                  </a:tcPr>
                </a:tc>
                <a:tc>
                  <a:txBody>
                    <a:bodyPr/>
                    <a:lstStyle/>
                    <a:p>
                      <a:pPr algn="r" fontAlgn="ctr"/>
                      <a:endParaRPr lang="tr-TR" sz="900" b="1" i="0" u="none" strike="noStrike">
                        <a:latin typeface="Arial"/>
                      </a:endParaRPr>
                    </a:p>
                  </a:txBody>
                  <a:tcPr marL="9525" marR="9525" marT="9525" marB="0" anchor="ctr">
                    <a:lnL>
                      <a:noFill/>
                    </a:lnL>
                    <a:lnR>
                      <a:noFill/>
                    </a:lnR>
                    <a:lnT>
                      <a:noFill/>
                    </a:lnT>
                    <a:lnB>
                      <a:noFill/>
                    </a:lnB>
                  </a:tcPr>
                </a:tc>
                <a:tc>
                  <a:txBody>
                    <a:bodyPr/>
                    <a:lstStyle/>
                    <a:p>
                      <a:pPr algn="r" fontAlgn="ctr"/>
                      <a:endParaRPr lang="tr-TR" sz="900" b="1" i="0" u="none" strike="noStrike">
                        <a:latin typeface="Arial"/>
                      </a:endParaRPr>
                    </a:p>
                  </a:txBody>
                  <a:tcPr marL="9525" marR="9525" marT="9525" marB="0" anchor="ctr">
                    <a:lnL>
                      <a:noFill/>
                    </a:lnL>
                    <a:lnR>
                      <a:noFill/>
                    </a:lnR>
                    <a:lnT>
                      <a:noFill/>
                    </a:lnT>
                    <a:lnB>
                      <a:noFill/>
                    </a:lnB>
                  </a:tcPr>
                </a:tc>
              </a:tr>
              <a:tr h="230519">
                <a:tc gridSpan="9">
                  <a:txBody>
                    <a:bodyPr/>
                    <a:lstStyle/>
                    <a:p>
                      <a:pPr algn="l" fontAlgn="ctr"/>
                      <a:r>
                        <a:rPr lang="en-US" sz="800" b="0" i="0" u="none" strike="noStrike">
                          <a:latin typeface="Arial"/>
                        </a:rPr>
                        <a:t>(1) Infant mortality rate, neonatal infant mortality rate and  post neonatal infant mortality rate were recalculated because of updating birth data.</a:t>
                      </a:r>
                    </a:p>
                  </a:txBody>
                  <a:tcPr marL="9525" marR="9525" marT="9525" marB="0" anchor="ctr">
                    <a:lnL>
                      <a:noFill/>
                    </a:lnL>
                    <a:lnR>
                      <a:noFill/>
                    </a:lnR>
                    <a:lnT>
                      <a:noFill/>
                    </a:lnT>
                    <a:lnB>
                      <a:noFill/>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30519">
                <a:tc gridSpan="3">
                  <a:txBody>
                    <a:bodyPr/>
                    <a:lstStyle/>
                    <a:p>
                      <a:pPr algn="l" fontAlgn="ctr"/>
                      <a:r>
                        <a:rPr lang="tr-TR" sz="800" b="1" i="0" u="none" strike="noStrike">
                          <a:latin typeface="Arial"/>
                        </a:rPr>
                        <a:t>(r) Ölüm verileri güncel idari kayıtlarla revize edilmiştir.</a:t>
                      </a:r>
                    </a:p>
                  </a:txBody>
                  <a:tcPr marL="9525" marR="9525" marT="9525" marB="0" anchor="ctr">
                    <a:lnL>
                      <a:noFill/>
                    </a:lnL>
                    <a:lnR>
                      <a:noFill/>
                    </a:lnR>
                    <a:lnT>
                      <a:noFill/>
                    </a:lnT>
                    <a:lnB>
                      <a:noFill/>
                    </a:lnB>
                  </a:tcPr>
                </a:tc>
                <a:tc hMerge="1">
                  <a:txBody>
                    <a:bodyPr/>
                    <a:lstStyle/>
                    <a:p>
                      <a:endParaRPr lang="tr-TR"/>
                    </a:p>
                  </a:txBody>
                  <a:tcPr/>
                </a:tc>
                <a:tc hMerge="1">
                  <a:txBody>
                    <a:bodyPr/>
                    <a:lstStyle/>
                    <a:p>
                      <a:endParaRPr lang="tr-TR"/>
                    </a:p>
                  </a:txBody>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r>
              <a:tr h="230519">
                <a:tc gridSpan="3">
                  <a:txBody>
                    <a:bodyPr/>
                    <a:lstStyle/>
                    <a:p>
                      <a:pPr algn="l" fontAlgn="ctr"/>
                      <a:r>
                        <a:rPr lang="en-US" sz="800" b="0" i="0" u="none" strike="noStrike">
                          <a:latin typeface="Arial"/>
                        </a:rPr>
                        <a:t>(r) Death data were revised with updated administrative records.</a:t>
                      </a:r>
                    </a:p>
                  </a:txBody>
                  <a:tcPr marL="9525" marR="9525" marT="9525" marB="0" anchor="ctr">
                    <a:lnL>
                      <a:noFill/>
                    </a:lnL>
                    <a:lnR>
                      <a:noFill/>
                    </a:lnR>
                    <a:lnT>
                      <a:noFill/>
                    </a:lnT>
                    <a:lnB>
                      <a:noFill/>
                    </a:lnB>
                  </a:tcPr>
                </a:tc>
                <a:tc hMerge="1">
                  <a:txBody>
                    <a:bodyPr/>
                    <a:lstStyle/>
                    <a:p>
                      <a:endParaRPr lang="tr-TR"/>
                    </a:p>
                  </a:txBody>
                  <a:tcPr/>
                </a:tc>
                <a:tc hMerge="1">
                  <a:txBody>
                    <a:bodyPr/>
                    <a:lstStyle/>
                    <a:p>
                      <a:endParaRPr lang="tr-TR"/>
                    </a:p>
                  </a:txBody>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900" b="0" i="0" u="none" strike="noStrike" dirty="0">
                        <a:latin typeface="Arial"/>
                      </a:endParaRPr>
                    </a:p>
                  </a:txBody>
                  <a:tcPr marL="9525" marR="9525" marT="9525" marB="0" anchor="b">
                    <a:lnL>
                      <a:noFill/>
                    </a:lnL>
                    <a:lnR>
                      <a:noFill/>
                    </a:lnR>
                    <a:lnT>
                      <a:noFill/>
                    </a:lnT>
                    <a:lnB>
                      <a:noFill/>
                    </a:lnB>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just"/>
            <a:endParaRPr lang="tr-TR" sz="2000"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K</a:t>
            </a:r>
            <a:r>
              <a:rPr lang="tr-TR" sz="2000" i="1" dirty="0" smtClean="0">
                <a:latin typeface="Times New Roman" pitchFamily="18" charset="0"/>
                <a:cs typeface="Times New Roman" pitchFamily="18" charset="0"/>
              </a:rPr>
              <a:t>aba </a:t>
            </a:r>
            <a:r>
              <a:rPr lang="tr-TR" sz="2000" i="1" dirty="0" smtClean="0">
                <a:latin typeface="Times New Roman" pitchFamily="18" charset="0"/>
                <a:cs typeface="Times New Roman" pitchFamily="18" charset="0"/>
              </a:rPr>
              <a:t>ölüm hızı</a:t>
            </a:r>
            <a:r>
              <a:rPr lang="tr-TR" sz="2000" dirty="0" smtClean="0">
                <a:latin typeface="Times New Roman" pitchFamily="18" charset="0"/>
                <a:cs typeface="Times New Roman" pitchFamily="18" charset="0"/>
              </a:rPr>
              <a:t> (bir hastalıktan veya genel olarak) genelde yıllık hesaplanan, her 1000 kişi başına </a:t>
            </a:r>
            <a:r>
              <a:rPr lang="tr-TR" sz="2000" dirty="0" smtClean="0">
                <a:latin typeface="Times New Roman" pitchFamily="18" charset="0"/>
                <a:cs typeface="Times New Roman" pitchFamily="18" charset="0"/>
              </a:rPr>
              <a:t>ölümlerin</a:t>
            </a:r>
            <a:r>
              <a:rPr lang="tr-TR" sz="2000" dirty="0" smtClean="0">
                <a:latin typeface="Times New Roman" pitchFamily="18" charset="0"/>
                <a:cs typeface="Times New Roman" pitchFamily="18" charset="0"/>
              </a:rPr>
              <a:t> sayısının </a:t>
            </a:r>
            <a:r>
              <a:rPr lang="tr-TR" sz="2000" dirty="0" smtClean="0">
                <a:latin typeface="Times New Roman" pitchFamily="18" charset="0"/>
                <a:cs typeface="Times New Roman" pitchFamily="18" charset="0"/>
              </a:rPr>
              <a:t>oranıdır. </a:t>
            </a:r>
          </a:p>
          <a:p>
            <a:pPr algn="just"/>
            <a:endParaRPr lang="tr-TR" sz="2000" dirty="0" smtClean="0">
              <a:latin typeface="Times New Roman" pitchFamily="18" charset="0"/>
              <a:cs typeface="Times New Roman" pitchFamily="18" charset="0"/>
            </a:endParaRPr>
          </a:p>
          <a:p>
            <a:pPr algn="just"/>
            <a:r>
              <a:rPr lang="tr-TR" sz="2000" i="1" dirty="0" smtClean="0">
                <a:latin typeface="Times New Roman" pitchFamily="18" charset="0"/>
                <a:cs typeface="Times New Roman" pitchFamily="18" charset="0"/>
              </a:rPr>
              <a:t>Bebek ölüm hızı</a:t>
            </a:r>
            <a:r>
              <a:rPr lang="tr-TR" sz="2000" dirty="0" smtClean="0">
                <a:latin typeface="Times New Roman" pitchFamily="18" charset="0"/>
                <a:cs typeface="Times New Roman" pitchFamily="18" charset="0"/>
              </a:rPr>
              <a:t>, bin canlı doğum başına düşen bebek ölüm sayısını ifade etmektedir. </a:t>
            </a:r>
            <a:r>
              <a:rPr lang="tr-TR" sz="2000" dirty="0" smtClean="0">
                <a:latin typeface="Times New Roman" pitchFamily="18" charset="0"/>
                <a:cs typeface="Times New Roman" pitchFamily="18" charset="0"/>
              </a:rPr>
              <a:t> </a:t>
            </a:r>
          </a:p>
          <a:p>
            <a:pPr algn="just"/>
            <a:endParaRPr lang="tr-TR" sz="2000" dirty="0" smtClean="0">
              <a:latin typeface="Times New Roman" pitchFamily="18" charset="0"/>
              <a:cs typeface="Times New Roman" pitchFamily="18" charset="0"/>
            </a:endParaRPr>
          </a:p>
          <a:p>
            <a:pPr algn="just"/>
            <a:r>
              <a:rPr lang="tr-TR" sz="2000" i="1" dirty="0" err="1" smtClean="0">
                <a:latin typeface="Times New Roman" pitchFamily="18" charset="0"/>
                <a:cs typeface="Times New Roman" pitchFamily="18" charset="0"/>
              </a:rPr>
              <a:t>Neonatal</a:t>
            </a:r>
            <a:r>
              <a:rPr lang="tr-TR" sz="2000" i="1" dirty="0" smtClean="0">
                <a:latin typeface="Times New Roman" pitchFamily="18" charset="0"/>
                <a:cs typeface="Times New Roman" pitchFamily="18" charset="0"/>
              </a:rPr>
              <a:t> bebek ölüm hızı </a:t>
            </a:r>
            <a:r>
              <a:rPr lang="tr-TR" sz="2000" dirty="0" smtClean="0">
                <a:latin typeface="Times New Roman" pitchFamily="18" charset="0"/>
                <a:cs typeface="Times New Roman" pitchFamily="18" charset="0"/>
              </a:rPr>
              <a:t>bin kişi başına düşen 0-28 günlük bebek ölümüdür. </a:t>
            </a:r>
          </a:p>
          <a:p>
            <a:pPr algn="just"/>
            <a:endParaRPr lang="tr-TR" sz="2000" dirty="0" smtClean="0"/>
          </a:p>
          <a:p>
            <a:pPr algn="just"/>
            <a:r>
              <a:rPr lang="tr-TR" sz="2000" i="1" dirty="0" smtClean="0">
                <a:latin typeface="Times New Roman" pitchFamily="18" charset="0"/>
                <a:cs typeface="Times New Roman" pitchFamily="18" charset="0"/>
              </a:rPr>
              <a:t> Post </a:t>
            </a:r>
            <a:r>
              <a:rPr lang="tr-TR" sz="2000" i="1" dirty="0" err="1" smtClean="0">
                <a:latin typeface="Times New Roman" pitchFamily="18" charset="0"/>
                <a:cs typeface="Times New Roman" pitchFamily="18" charset="0"/>
              </a:rPr>
              <a:t>Neonatal</a:t>
            </a:r>
            <a:r>
              <a:rPr lang="tr-TR" sz="2000" i="1" dirty="0" smtClean="0">
                <a:latin typeface="Times New Roman" pitchFamily="18" charset="0"/>
                <a:cs typeface="Times New Roman" pitchFamily="18" charset="0"/>
              </a:rPr>
              <a:t> </a:t>
            </a:r>
            <a:r>
              <a:rPr lang="tr-TR" sz="2000" i="1" dirty="0" smtClean="0">
                <a:latin typeface="Times New Roman" pitchFamily="18" charset="0"/>
                <a:cs typeface="Times New Roman" pitchFamily="18" charset="0"/>
              </a:rPr>
              <a:t>bebek ölüm hızı </a:t>
            </a:r>
            <a:r>
              <a:rPr lang="tr-TR" sz="2000" dirty="0" smtClean="0">
                <a:latin typeface="Times New Roman" pitchFamily="18" charset="0"/>
                <a:cs typeface="Times New Roman" pitchFamily="18" charset="0"/>
              </a:rPr>
              <a:t>bin kişi başına düşen </a:t>
            </a:r>
            <a:r>
              <a:rPr lang="tr-TR" sz="2000" dirty="0" smtClean="0">
                <a:latin typeface="Times New Roman" pitchFamily="18" charset="0"/>
                <a:cs typeface="Times New Roman" pitchFamily="18" charset="0"/>
              </a:rPr>
              <a:t>29-365 </a:t>
            </a:r>
            <a:r>
              <a:rPr lang="tr-TR" sz="2000" dirty="0" smtClean="0">
                <a:latin typeface="Times New Roman" pitchFamily="18" charset="0"/>
                <a:cs typeface="Times New Roman" pitchFamily="18" charset="0"/>
              </a:rPr>
              <a:t>günlük bebek ölümüdür. </a:t>
            </a:r>
          </a:p>
          <a:p>
            <a:pPr algn="just"/>
            <a:endParaRPr lang="tr-TR" sz="2000" dirty="0" smtClean="0"/>
          </a:p>
          <a:p>
            <a:pPr algn="just"/>
            <a:endParaRPr lang="tr-TR"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251522" y="332656"/>
          <a:ext cx="8568946" cy="6048667"/>
        </p:xfrm>
        <a:graphic>
          <a:graphicData uri="http://schemas.openxmlformats.org/drawingml/2006/table">
            <a:tbl>
              <a:tblPr/>
              <a:tblGrid>
                <a:gridCol w="155431"/>
                <a:gridCol w="141915"/>
                <a:gridCol w="2405795"/>
                <a:gridCol w="360418"/>
                <a:gridCol w="360418"/>
                <a:gridCol w="360418"/>
                <a:gridCol w="360418"/>
                <a:gridCol w="360418"/>
                <a:gridCol w="360418"/>
                <a:gridCol w="360418"/>
                <a:gridCol w="360418"/>
                <a:gridCol w="360418"/>
                <a:gridCol w="360418"/>
                <a:gridCol w="360418"/>
                <a:gridCol w="360418"/>
                <a:gridCol w="360418"/>
                <a:gridCol w="369429"/>
                <a:gridCol w="432502"/>
                <a:gridCol w="378440"/>
              </a:tblGrid>
              <a:tr h="465603">
                <a:tc gridSpan="3">
                  <a:txBody>
                    <a:bodyPr/>
                    <a:lstStyle/>
                    <a:p>
                      <a:pPr algn="l" fontAlgn="b"/>
                      <a:r>
                        <a:rPr lang="tr-TR" sz="700" b="1" i="0" u="none" strike="noStrike">
                          <a:latin typeface="Arial"/>
                        </a:rPr>
                        <a:t>Sosyal Koruma Gelirlerinin Türlerine Göre Dağılımı, 2000-2015</a:t>
                      </a:r>
                    </a:p>
                  </a:txBody>
                  <a:tcPr marL="6490" marR="6490" marT="6490" marB="0" anchor="b">
                    <a:lnL>
                      <a:noFill/>
                    </a:lnL>
                    <a:lnR>
                      <a:noFill/>
                    </a:lnR>
                    <a:lnT>
                      <a:noFill/>
                    </a:lnT>
                    <a:lnB>
                      <a:noFill/>
                    </a:lnB>
                  </a:tcPr>
                </a:tc>
                <a:tc hMerge="1">
                  <a:txBody>
                    <a:bodyPr/>
                    <a:lstStyle/>
                    <a:p>
                      <a:endParaRPr lang="tr-TR"/>
                    </a:p>
                  </a:txBody>
                  <a:tcPr/>
                </a:tc>
                <a:tc hMerge="1">
                  <a:txBody>
                    <a:bodyPr/>
                    <a:lstStyle/>
                    <a:p>
                      <a:endParaRPr lang="tr-TR"/>
                    </a:p>
                  </a:txBody>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r>
              <a:tr h="288649">
                <a:tc gridSpan="4">
                  <a:txBody>
                    <a:bodyPr/>
                    <a:lstStyle/>
                    <a:p>
                      <a:pPr algn="l" fontAlgn="b"/>
                      <a:r>
                        <a:rPr lang="en-US" sz="700" b="0" i="0" u="none" strike="noStrike">
                          <a:latin typeface="Arial"/>
                        </a:rPr>
                        <a:t>Distribution of the Total Social Protection Receipts by Type, 2000-2015</a:t>
                      </a:r>
                    </a:p>
                  </a:txBody>
                  <a:tcPr marL="6490" marR="6490" marT="6490" marB="0" anchor="b">
                    <a:lnL>
                      <a:noFill/>
                    </a:lnL>
                    <a:lnR>
                      <a:noFill/>
                    </a:lnR>
                    <a:lnT>
                      <a:noFill/>
                    </a:lnT>
                    <a:lnB>
                      <a:noFill/>
                    </a:lnB>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r>
              <a:tr h="274901">
                <a:tc>
                  <a:txBody>
                    <a:bodyPr/>
                    <a:lstStyle/>
                    <a:p>
                      <a:pPr algn="l" fontAlgn="t"/>
                      <a:r>
                        <a:rPr lang="tr-TR" sz="600" b="0" i="0" u="none" strike="noStrike">
                          <a:latin typeface="Arial"/>
                        </a:rPr>
                        <a:t> </a:t>
                      </a:r>
                    </a:p>
                  </a:txBody>
                  <a:tcPr marL="6490" marR="6490" marT="649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600" b="0" i="0" u="none" strike="noStrike">
                          <a:latin typeface="Arial"/>
                        </a:rPr>
                        <a:t> </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600" b="0" i="0" u="none" strike="noStrike">
                          <a:latin typeface="Arial"/>
                        </a:rPr>
                        <a:t> </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tr-TR" sz="600" b="0" i="0" u="none" strike="noStrike">
                          <a:latin typeface="Arial"/>
                        </a:rPr>
                        <a:t> </a:t>
                      </a:r>
                    </a:p>
                  </a:txBody>
                  <a:tcPr marL="6490" marR="6490" marT="64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tr-TR" sz="600" b="0" i="0" u="none" strike="noStrike">
                        <a:latin typeface="Arial"/>
                      </a:endParaRP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tr-TR" sz="600" b="0" i="0" u="none" strike="noStrike">
                        <a:latin typeface="Arial"/>
                      </a:endParaRP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tr-TR" sz="600" b="0" i="0" u="none" strike="noStrike">
                        <a:latin typeface="Arial"/>
                      </a:endParaRP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tr-TR" sz="600" b="1" i="0" u="none" strike="noStrike">
                        <a:latin typeface="Arial"/>
                      </a:endParaRP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tr-TR" sz="600" b="1" i="0" u="none" strike="noStrike">
                        <a:latin typeface="Arial"/>
                      </a:endParaRP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tr-TR" sz="600" b="0" i="0" u="none" strike="noStrike">
                        <a:latin typeface="Arial"/>
                      </a:endParaRP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tr-TR" sz="600" b="0" i="0" u="none" strike="noStrike">
                        <a:latin typeface="Arial"/>
                      </a:endParaRP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tr-TR" sz="600" b="0" i="0" u="none" strike="noStrike">
                        <a:latin typeface="Arial"/>
                      </a:endParaRP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tr-TR" sz="600" b="0" i="0" u="none" strike="noStrike">
                        <a:latin typeface="Arial"/>
                      </a:endParaRP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tr-TR" sz="600" b="0" i="0" u="none" strike="noStrike">
                        <a:latin typeface="Arial"/>
                      </a:endParaRP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tr-TR" sz="600" b="0" i="0" u="none" strike="noStrike">
                        <a:latin typeface="Arial"/>
                      </a:endParaRP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tr-TR" sz="600" b="0" i="0" u="none" strike="noStrike">
                          <a:latin typeface="Arial"/>
                        </a:rPr>
                        <a:t>                </a:t>
                      </a:r>
                    </a:p>
                  </a:txBody>
                  <a:tcPr marL="6490" marR="6490" marT="649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tr-TR" sz="600" b="0" i="0" u="none" strike="noStrike">
                          <a:latin typeface="Arial"/>
                        </a:rPr>
                        <a:t> </a:t>
                      </a:r>
                    </a:p>
                  </a:txBody>
                  <a:tcPr marL="6490" marR="6490" marT="6490" marB="0" anchor="ctr">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gn="l" fontAlgn="b"/>
                      <a:r>
                        <a:rPr lang="tr-TR" sz="500" b="0" i="0" u="none" strike="noStrike">
                          <a:latin typeface="Arial"/>
                        </a:rPr>
                        <a:t>    (</a:t>
                      </a:r>
                      <a:r>
                        <a:rPr lang="tr-TR" sz="500" b="1" i="0" u="none" strike="noStrike">
                          <a:latin typeface="Arial"/>
                        </a:rPr>
                        <a:t>MilyonTL</a:t>
                      </a:r>
                      <a:r>
                        <a:rPr lang="tr-TR" sz="500" b="0" i="0" u="none" strike="noStrike">
                          <a:latin typeface="Arial"/>
                        </a:rPr>
                        <a:t>- Million TL)</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tr-TR"/>
                    </a:p>
                  </a:txBody>
                  <a:tcPr/>
                </a:tc>
              </a:tr>
              <a:tr h="233668">
                <a:tc>
                  <a:txBody>
                    <a:bodyPr/>
                    <a:lstStyle/>
                    <a:p>
                      <a:pPr algn="l" fontAlgn="b"/>
                      <a:r>
                        <a:rPr lang="tr-TR" sz="600" b="0" i="0" u="none" strike="noStrike">
                          <a:latin typeface="Arial"/>
                        </a:rPr>
                        <a:t> </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600" b="0" i="0" u="none" strike="noStrike">
                          <a:latin typeface="Arial"/>
                        </a:rPr>
                        <a:t> </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600" b="0" i="0" u="none" strike="noStrike">
                          <a:latin typeface="Arial"/>
                        </a:rPr>
                        <a:t> </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600" b="1" i="0" u="none" strike="noStrike">
                          <a:latin typeface="Arial"/>
                        </a:rPr>
                        <a:t>2000</a:t>
                      </a:r>
                    </a:p>
                  </a:txBody>
                  <a:tcPr marL="6490" marR="6490" marT="649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600" b="1" i="0" u="none" strike="noStrike">
                          <a:latin typeface="Arial"/>
                        </a:rPr>
                        <a:t>2001</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600" b="1" i="0" u="none" strike="noStrike">
                          <a:latin typeface="Arial"/>
                        </a:rPr>
                        <a:t>2002</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600" b="1" i="0" u="none" strike="noStrike">
                          <a:latin typeface="Arial"/>
                        </a:rPr>
                        <a:t>2003</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600" b="1" i="0" u="none" strike="noStrike">
                          <a:latin typeface="Arial"/>
                        </a:rPr>
                        <a:t>2004</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600" b="1" i="0" u="none" strike="noStrike">
                          <a:latin typeface="Arial"/>
                        </a:rPr>
                        <a:t>2005</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600" b="1" i="0" u="none" strike="noStrike">
                          <a:latin typeface="Arial"/>
                        </a:rPr>
                        <a:t>2006</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600" b="1" i="0" u="none" strike="noStrike">
                          <a:latin typeface="Arial"/>
                        </a:rPr>
                        <a:t>2007</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600" b="1" i="0" u="none" strike="noStrike">
                          <a:latin typeface="Arial"/>
                        </a:rPr>
                        <a:t>2008</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600" b="1" i="0" u="none" strike="noStrike">
                          <a:latin typeface="Arial"/>
                        </a:rPr>
                        <a:t>2009</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600" b="1" i="0" u="none" strike="noStrike">
                          <a:latin typeface="Arial"/>
                        </a:rPr>
                        <a:t>2010</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600" b="1" i="0" u="none" strike="noStrike">
                          <a:latin typeface="Arial"/>
                        </a:rPr>
                        <a:t>2011</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600" b="1" i="0" u="none" strike="noStrike">
                          <a:latin typeface="Arial"/>
                        </a:rPr>
                        <a:t>2012</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600" b="1" i="0" u="none" strike="noStrike">
                          <a:latin typeface="Arial"/>
                        </a:rPr>
                        <a:t>2013</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600" b="1" i="0" u="none" strike="noStrike">
                          <a:latin typeface="Arial"/>
                        </a:rPr>
                        <a:t>2014</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600" b="1" i="0" u="none" strike="noStrike">
                          <a:latin typeface="Arial"/>
                        </a:rPr>
                        <a:t>2015</a:t>
                      </a:r>
                    </a:p>
                  </a:txBody>
                  <a:tcPr marL="6490" marR="6490" marT="649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6138">
                <a:tc gridSpan="3">
                  <a:txBody>
                    <a:bodyPr/>
                    <a:lstStyle/>
                    <a:p>
                      <a:pPr algn="l" fontAlgn="b"/>
                      <a:r>
                        <a:rPr lang="tr-TR" sz="600" b="1" i="0" u="none" strike="noStrike">
                          <a:latin typeface="Arial"/>
                        </a:rPr>
                        <a:t>Gelirler toplamı</a:t>
                      </a: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tr-TR"/>
                    </a:p>
                  </a:txBody>
                  <a:tcPr/>
                </a:tc>
                <a:tc hMerge="1">
                  <a:txBody>
                    <a:bodyPr/>
                    <a:lstStyle/>
                    <a:p>
                      <a:endParaRPr lang="tr-TR"/>
                    </a:p>
                  </a:txBody>
                  <a:tcPr/>
                </a:tc>
                <a:tc>
                  <a:txBody>
                    <a:bodyPr/>
                    <a:lstStyle/>
                    <a:p>
                      <a:pPr algn="l" fontAlgn="b"/>
                      <a:endParaRPr lang="tr-TR" sz="600" b="0" i="0" u="none" strike="noStrike">
                        <a:latin typeface="Arial"/>
                      </a:endParaRP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600" b="0" i="0" u="none" strike="noStrike">
                        <a:latin typeface="Arial"/>
                      </a:endParaRP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600" b="0" i="0" u="none" strike="noStrike">
                        <a:latin typeface="Arial"/>
                      </a:endParaRP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600" b="0" i="0" u="none" strike="noStrike">
                        <a:latin typeface="Arial"/>
                      </a:endParaRP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600" b="0" i="0" u="none" strike="noStrike">
                        <a:latin typeface="Arial"/>
                      </a:endParaRP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600" b="0" i="0" u="none" strike="noStrike">
                        <a:latin typeface="Arial"/>
                      </a:endParaRP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600" b="0" i="0" u="none" strike="noStrike">
                        <a:latin typeface="Arial"/>
                      </a:endParaRP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600" b="0" i="0" u="none" strike="noStrike">
                        <a:latin typeface="Arial"/>
                      </a:endParaRP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600" b="0" i="0" u="none" strike="noStrike">
                        <a:latin typeface="Arial"/>
                      </a:endParaRP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600" b="0" i="0" u="none" strike="noStrike">
                        <a:latin typeface="Arial"/>
                      </a:endParaRP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600" b="0" i="0" u="none" strike="noStrike">
                        <a:latin typeface="Arial"/>
                      </a:endParaRP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600" b="0" i="0" u="none" strike="noStrike">
                        <a:latin typeface="Arial"/>
                      </a:endParaRP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600" b="0" i="0" u="none" strike="noStrike">
                        <a:latin typeface="Arial"/>
                      </a:endParaRP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600" b="0" i="0" u="none" strike="noStrike">
                        <a:latin typeface="Arial"/>
                      </a:endParaRP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600" b="0" i="0" u="none" strike="noStrike">
                        <a:latin typeface="Arial"/>
                      </a:endParaRP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latin typeface="Arial"/>
                      </a:endParaRPr>
                    </a:p>
                  </a:txBody>
                  <a:tcPr marL="6490" marR="6490" marT="6490" marB="0" anchor="b">
                    <a:lnL>
                      <a:noFill/>
                    </a:lnL>
                    <a:lnR>
                      <a:noFill/>
                    </a:lnR>
                    <a:lnT w="6350" cap="flat" cmpd="sng" algn="ctr">
                      <a:solidFill>
                        <a:srgbClr val="000000"/>
                      </a:solidFill>
                      <a:prstDash val="solid"/>
                      <a:round/>
                      <a:headEnd type="none" w="med" len="med"/>
                      <a:tailEnd type="none" w="med" len="med"/>
                    </a:lnT>
                    <a:lnB>
                      <a:noFill/>
                    </a:lnB>
                  </a:tcPr>
                </a:tc>
              </a:tr>
              <a:tr h="233668">
                <a:tc gridSpan="3">
                  <a:txBody>
                    <a:bodyPr/>
                    <a:lstStyle/>
                    <a:p>
                      <a:pPr algn="l" fontAlgn="b"/>
                      <a:r>
                        <a:rPr lang="tr-TR" sz="600" b="0" i="0" u="none" strike="noStrike">
                          <a:latin typeface="Arial"/>
                        </a:rPr>
                        <a:t>Total receipts</a:t>
                      </a:r>
                    </a:p>
                  </a:txBody>
                  <a:tcPr marL="6490" marR="6490" marT="6490" marB="0" anchor="b">
                    <a:lnL>
                      <a:noFill/>
                    </a:lnL>
                    <a:lnR>
                      <a:noFill/>
                    </a:lnR>
                    <a:lnT>
                      <a:noFill/>
                    </a:lnT>
                    <a:lnB>
                      <a:noFill/>
                    </a:lnB>
                  </a:tcPr>
                </a:tc>
                <a:tc hMerge="1">
                  <a:txBody>
                    <a:bodyPr/>
                    <a:lstStyle/>
                    <a:p>
                      <a:endParaRPr lang="tr-TR"/>
                    </a:p>
                  </a:txBody>
                  <a:tcPr/>
                </a:tc>
                <a:tc hMerge="1">
                  <a:txBody>
                    <a:bodyPr/>
                    <a:lstStyle/>
                    <a:p>
                      <a:endParaRPr lang="tr-TR"/>
                    </a:p>
                  </a:txBody>
                  <a:tcPr/>
                </a:tc>
                <a:tc>
                  <a:txBody>
                    <a:bodyPr/>
                    <a:lstStyle/>
                    <a:p>
                      <a:pPr algn="r" fontAlgn="b"/>
                      <a:r>
                        <a:rPr lang="tr-TR" sz="600" b="1" i="0" u="none" strike="noStrike">
                          <a:latin typeface="Arial"/>
                        </a:rPr>
                        <a:t>17 034</a:t>
                      </a:r>
                    </a:p>
                  </a:txBody>
                  <a:tcPr marL="6490" marR="6490" marT="6490" marB="0" anchor="b">
                    <a:lnL>
                      <a:noFill/>
                    </a:lnL>
                    <a:lnR>
                      <a:noFill/>
                    </a:lnR>
                    <a:lnT>
                      <a:noFill/>
                    </a:lnT>
                    <a:lnB>
                      <a:noFill/>
                    </a:lnB>
                  </a:tcPr>
                </a:tc>
                <a:tc>
                  <a:txBody>
                    <a:bodyPr/>
                    <a:lstStyle/>
                    <a:p>
                      <a:pPr algn="r" fontAlgn="b"/>
                      <a:r>
                        <a:rPr lang="tr-TR" sz="600" b="1" i="0" u="none" strike="noStrike">
                          <a:latin typeface="Arial"/>
                        </a:rPr>
                        <a:t>27 214</a:t>
                      </a:r>
                    </a:p>
                  </a:txBody>
                  <a:tcPr marL="6490" marR="6490" marT="6490" marB="0" anchor="b">
                    <a:lnL>
                      <a:noFill/>
                    </a:lnL>
                    <a:lnR>
                      <a:noFill/>
                    </a:lnR>
                    <a:lnT>
                      <a:noFill/>
                    </a:lnT>
                    <a:lnB>
                      <a:noFill/>
                    </a:lnB>
                  </a:tcPr>
                </a:tc>
                <a:tc>
                  <a:txBody>
                    <a:bodyPr/>
                    <a:lstStyle/>
                    <a:p>
                      <a:pPr algn="r" fontAlgn="b"/>
                      <a:r>
                        <a:rPr lang="tr-TR" sz="600" b="1" i="0" u="none" strike="noStrike">
                          <a:latin typeface="Arial"/>
                        </a:rPr>
                        <a:t>42 594</a:t>
                      </a:r>
                    </a:p>
                  </a:txBody>
                  <a:tcPr marL="6490" marR="6490" marT="6490" marB="0" anchor="b">
                    <a:lnL>
                      <a:noFill/>
                    </a:lnL>
                    <a:lnR>
                      <a:noFill/>
                    </a:lnR>
                    <a:lnT>
                      <a:noFill/>
                    </a:lnT>
                    <a:lnB>
                      <a:noFill/>
                    </a:lnB>
                  </a:tcPr>
                </a:tc>
                <a:tc>
                  <a:txBody>
                    <a:bodyPr/>
                    <a:lstStyle/>
                    <a:p>
                      <a:pPr algn="r" fontAlgn="b"/>
                      <a:r>
                        <a:rPr lang="tr-TR" sz="600" b="1" i="0" u="none" strike="noStrike">
                          <a:latin typeface="Arial"/>
                        </a:rPr>
                        <a:t>62 037</a:t>
                      </a:r>
                    </a:p>
                  </a:txBody>
                  <a:tcPr marL="6490" marR="6490" marT="6490" marB="0" anchor="b">
                    <a:lnL>
                      <a:noFill/>
                    </a:lnL>
                    <a:lnR>
                      <a:noFill/>
                    </a:lnR>
                    <a:lnT>
                      <a:noFill/>
                    </a:lnT>
                    <a:lnB>
                      <a:noFill/>
                    </a:lnB>
                  </a:tcPr>
                </a:tc>
                <a:tc>
                  <a:txBody>
                    <a:bodyPr/>
                    <a:lstStyle/>
                    <a:p>
                      <a:pPr algn="r" fontAlgn="b"/>
                      <a:r>
                        <a:rPr lang="tr-TR" sz="600" b="1" i="0" u="none" strike="noStrike">
                          <a:latin typeface="Arial"/>
                        </a:rPr>
                        <a:t>71 366</a:t>
                      </a:r>
                    </a:p>
                  </a:txBody>
                  <a:tcPr marL="6490" marR="6490" marT="6490" marB="0" anchor="b">
                    <a:lnL>
                      <a:noFill/>
                    </a:lnL>
                    <a:lnR>
                      <a:noFill/>
                    </a:lnR>
                    <a:lnT>
                      <a:noFill/>
                    </a:lnT>
                    <a:lnB>
                      <a:noFill/>
                    </a:lnB>
                  </a:tcPr>
                </a:tc>
                <a:tc>
                  <a:txBody>
                    <a:bodyPr/>
                    <a:lstStyle/>
                    <a:p>
                      <a:pPr algn="r" fontAlgn="b"/>
                      <a:r>
                        <a:rPr lang="tr-TR" sz="600" b="1" i="0" u="none" strike="noStrike">
                          <a:latin typeface="Arial"/>
                        </a:rPr>
                        <a:t>86 191</a:t>
                      </a:r>
                    </a:p>
                  </a:txBody>
                  <a:tcPr marL="6490" marR="6490" marT="6490" marB="0" anchor="b">
                    <a:lnL>
                      <a:noFill/>
                    </a:lnL>
                    <a:lnR>
                      <a:noFill/>
                    </a:lnR>
                    <a:lnT>
                      <a:noFill/>
                    </a:lnT>
                    <a:lnB>
                      <a:noFill/>
                    </a:lnB>
                  </a:tcPr>
                </a:tc>
                <a:tc>
                  <a:txBody>
                    <a:bodyPr/>
                    <a:lstStyle/>
                    <a:p>
                      <a:pPr algn="r" fontAlgn="b"/>
                      <a:r>
                        <a:rPr lang="tr-TR" sz="600" b="1" i="0" u="none" strike="noStrike">
                          <a:latin typeface="Arial"/>
                        </a:rPr>
                        <a:t>97 601</a:t>
                      </a:r>
                    </a:p>
                  </a:txBody>
                  <a:tcPr marL="6490" marR="6490" marT="6490" marB="0" anchor="b">
                    <a:lnL>
                      <a:noFill/>
                    </a:lnL>
                    <a:lnR>
                      <a:noFill/>
                    </a:lnR>
                    <a:lnT>
                      <a:noFill/>
                    </a:lnT>
                    <a:lnB>
                      <a:noFill/>
                    </a:lnB>
                  </a:tcPr>
                </a:tc>
                <a:tc>
                  <a:txBody>
                    <a:bodyPr/>
                    <a:lstStyle/>
                    <a:p>
                      <a:pPr algn="r" fontAlgn="b"/>
                      <a:r>
                        <a:rPr lang="tr-TR" sz="600" b="1" i="0" u="none" strike="noStrike">
                          <a:latin typeface="Arial"/>
                        </a:rPr>
                        <a:t>121 278</a:t>
                      </a:r>
                    </a:p>
                  </a:txBody>
                  <a:tcPr marL="6490" marR="6490" marT="6490" marB="0" anchor="b">
                    <a:lnL>
                      <a:noFill/>
                    </a:lnL>
                    <a:lnR>
                      <a:noFill/>
                    </a:lnR>
                    <a:lnT>
                      <a:noFill/>
                    </a:lnT>
                    <a:lnB>
                      <a:noFill/>
                    </a:lnB>
                  </a:tcPr>
                </a:tc>
                <a:tc>
                  <a:txBody>
                    <a:bodyPr/>
                    <a:lstStyle/>
                    <a:p>
                      <a:pPr algn="r" fontAlgn="b"/>
                      <a:r>
                        <a:rPr lang="tr-TR" sz="600" b="1" i="0" u="none" strike="noStrike">
                          <a:latin typeface="Arial"/>
                        </a:rPr>
                        <a:t>125 295</a:t>
                      </a:r>
                    </a:p>
                  </a:txBody>
                  <a:tcPr marL="6490" marR="6490" marT="6490" marB="0" anchor="b">
                    <a:lnL>
                      <a:noFill/>
                    </a:lnL>
                    <a:lnR>
                      <a:noFill/>
                    </a:lnR>
                    <a:lnT>
                      <a:noFill/>
                    </a:lnT>
                    <a:lnB>
                      <a:noFill/>
                    </a:lnB>
                  </a:tcPr>
                </a:tc>
                <a:tc>
                  <a:txBody>
                    <a:bodyPr/>
                    <a:lstStyle/>
                    <a:p>
                      <a:pPr algn="r" fontAlgn="b"/>
                      <a:r>
                        <a:rPr lang="tr-TR" sz="600" b="1" i="0" u="none" strike="noStrike">
                          <a:latin typeface="Arial"/>
                        </a:rPr>
                        <a:t>144 659</a:t>
                      </a:r>
                    </a:p>
                  </a:txBody>
                  <a:tcPr marL="6490" marR="6490" marT="6490" marB="0" anchor="b">
                    <a:lnL>
                      <a:noFill/>
                    </a:lnL>
                    <a:lnR>
                      <a:noFill/>
                    </a:lnR>
                    <a:lnT>
                      <a:noFill/>
                    </a:lnT>
                    <a:lnB>
                      <a:noFill/>
                    </a:lnB>
                  </a:tcPr>
                </a:tc>
                <a:tc>
                  <a:txBody>
                    <a:bodyPr/>
                    <a:lstStyle/>
                    <a:p>
                      <a:pPr algn="r" fontAlgn="b"/>
                      <a:r>
                        <a:rPr lang="tr-TR" sz="600" b="1" i="0" u="none" strike="noStrike">
                          <a:latin typeface="Arial"/>
                        </a:rPr>
                        <a:t>158 519</a:t>
                      </a:r>
                    </a:p>
                  </a:txBody>
                  <a:tcPr marL="6490" marR="6490" marT="6490" marB="0" anchor="b">
                    <a:lnL>
                      <a:noFill/>
                    </a:lnL>
                    <a:lnR>
                      <a:noFill/>
                    </a:lnR>
                    <a:lnT>
                      <a:noFill/>
                    </a:lnT>
                    <a:lnB>
                      <a:noFill/>
                    </a:lnB>
                  </a:tcPr>
                </a:tc>
                <a:tc>
                  <a:txBody>
                    <a:bodyPr/>
                    <a:lstStyle/>
                    <a:p>
                      <a:pPr algn="r" fontAlgn="b"/>
                      <a:r>
                        <a:rPr lang="tr-TR" sz="600" b="1" i="0" u="none" strike="noStrike">
                          <a:latin typeface="Arial"/>
                        </a:rPr>
                        <a:t>182 767</a:t>
                      </a:r>
                    </a:p>
                  </a:txBody>
                  <a:tcPr marL="6490" marR="6490" marT="6490" marB="0" anchor="b">
                    <a:lnL>
                      <a:noFill/>
                    </a:lnL>
                    <a:lnR>
                      <a:noFill/>
                    </a:lnR>
                    <a:lnT>
                      <a:noFill/>
                    </a:lnT>
                    <a:lnB>
                      <a:noFill/>
                    </a:lnB>
                  </a:tcPr>
                </a:tc>
                <a:tc>
                  <a:txBody>
                    <a:bodyPr/>
                    <a:lstStyle/>
                    <a:p>
                      <a:pPr algn="r" fontAlgn="b"/>
                      <a:r>
                        <a:rPr lang="tr-TR" sz="600" b="1" i="0" u="none" strike="noStrike">
                          <a:latin typeface="Arial"/>
                        </a:rPr>
                        <a:t>217 841</a:t>
                      </a:r>
                    </a:p>
                  </a:txBody>
                  <a:tcPr marL="6490" marR="6490" marT="6490" marB="0" anchor="b">
                    <a:lnL>
                      <a:noFill/>
                    </a:lnL>
                    <a:lnR>
                      <a:noFill/>
                    </a:lnR>
                    <a:lnT>
                      <a:noFill/>
                    </a:lnT>
                    <a:lnB>
                      <a:noFill/>
                    </a:lnB>
                  </a:tcPr>
                </a:tc>
                <a:tc>
                  <a:txBody>
                    <a:bodyPr/>
                    <a:lstStyle/>
                    <a:p>
                      <a:pPr algn="r" fontAlgn="b"/>
                      <a:r>
                        <a:rPr lang="tr-TR" sz="600" b="1" i="0" u="none" strike="noStrike">
                          <a:latin typeface="Arial"/>
                        </a:rPr>
                        <a:t>250 006</a:t>
                      </a:r>
                    </a:p>
                  </a:txBody>
                  <a:tcPr marL="6490" marR="6490" marT="6490" marB="0" anchor="b">
                    <a:lnL>
                      <a:noFill/>
                    </a:lnL>
                    <a:lnR>
                      <a:noFill/>
                    </a:lnR>
                    <a:lnT>
                      <a:noFill/>
                    </a:lnT>
                    <a:lnB>
                      <a:noFill/>
                    </a:lnB>
                  </a:tcPr>
                </a:tc>
                <a:tc>
                  <a:txBody>
                    <a:bodyPr/>
                    <a:lstStyle/>
                    <a:p>
                      <a:pPr algn="r" fontAlgn="b"/>
                      <a:r>
                        <a:rPr lang="tr-TR" sz="600" b="1" i="0" u="none" strike="noStrike">
                          <a:latin typeface="Arial"/>
                        </a:rPr>
                        <a:t>282 616</a:t>
                      </a:r>
                    </a:p>
                  </a:txBody>
                  <a:tcPr marL="6490" marR="6490" marT="6490" marB="0" anchor="b">
                    <a:lnL>
                      <a:noFill/>
                    </a:lnL>
                    <a:lnR>
                      <a:noFill/>
                    </a:lnR>
                    <a:lnT>
                      <a:noFill/>
                    </a:lnT>
                    <a:lnB>
                      <a:noFill/>
                    </a:lnB>
                  </a:tcPr>
                </a:tc>
                <a:tc>
                  <a:txBody>
                    <a:bodyPr/>
                    <a:lstStyle/>
                    <a:p>
                      <a:pPr algn="r" fontAlgn="b"/>
                      <a:r>
                        <a:rPr lang="tr-TR" sz="600" b="1" i="0" u="none" strike="noStrike">
                          <a:latin typeface="Arial"/>
                        </a:rPr>
                        <a:t>320 804</a:t>
                      </a:r>
                    </a:p>
                  </a:txBody>
                  <a:tcPr marL="6490" marR="6490" marT="6490" marB="0" anchor="b">
                    <a:lnL>
                      <a:noFill/>
                    </a:lnL>
                    <a:lnR>
                      <a:noFill/>
                    </a:lnR>
                    <a:lnT>
                      <a:noFill/>
                    </a:lnT>
                    <a:lnB>
                      <a:noFill/>
                    </a:lnB>
                  </a:tcPr>
                </a:tc>
              </a:tr>
              <a:tr h="316138">
                <a:tc>
                  <a:txBody>
                    <a:bodyPr/>
                    <a:lstStyle/>
                    <a:p>
                      <a:pPr algn="l" fontAlgn="b"/>
                      <a:endParaRPr lang="tr-TR" sz="600" b="1" i="0" u="none" strike="noStrike">
                        <a:latin typeface="Arial"/>
                      </a:endParaRPr>
                    </a:p>
                  </a:txBody>
                  <a:tcPr marL="6490" marR="6490" marT="6490" marB="0" anchor="b">
                    <a:lnL>
                      <a:noFill/>
                    </a:lnL>
                    <a:lnR>
                      <a:noFill/>
                    </a:lnR>
                    <a:lnT>
                      <a:noFill/>
                    </a:lnT>
                    <a:lnB>
                      <a:noFill/>
                    </a:lnB>
                  </a:tcPr>
                </a:tc>
                <a:tc gridSpan="2">
                  <a:txBody>
                    <a:bodyPr/>
                    <a:lstStyle/>
                    <a:p>
                      <a:pPr algn="l" fontAlgn="b"/>
                      <a:r>
                        <a:rPr lang="tr-TR" sz="600" b="1" i="0" u="none" strike="noStrike">
                          <a:latin typeface="Arial"/>
                        </a:rPr>
                        <a:t>Sosyal katkılar</a:t>
                      </a:r>
                    </a:p>
                  </a:txBody>
                  <a:tcPr marL="6490" marR="6490" marT="6490" marB="0" anchor="b">
                    <a:lnL>
                      <a:noFill/>
                    </a:lnL>
                    <a:lnR>
                      <a:noFill/>
                    </a:lnR>
                    <a:lnT>
                      <a:noFill/>
                    </a:lnT>
                    <a:lnB>
                      <a:noFill/>
                    </a:lnB>
                  </a:tcPr>
                </a:tc>
                <a:tc hMerge="1">
                  <a:txBody>
                    <a:bodyPr/>
                    <a:lstStyle/>
                    <a:p>
                      <a:endParaRPr lang="tr-TR"/>
                    </a:p>
                  </a:txBody>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r>
              <a:tr h="233668">
                <a:tc>
                  <a:txBody>
                    <a:bodyPr/>
                    <a:lstStyle/>
                    <a:p>
                      <a:pPr algn="l" fontAlgn="b"/>
                      <a:endParaRPr lang="tr-TR" sz="600" b="1" i="0" u="none" strike="noStrike">
                        <a:latin typeface="Arial"/>
                      </a:endParaRPr>
                    </a:p>
                  </a:txBody>
                  <a:tcPr marL="6490" marR="6490" marT="6490" marB="0" anchor="b">
                    <a:lnL>
                      <a:noFill/>
                    </a:lnL>
                    <a:lnR>
                      <a:noFill/>
                    </a:lnR>
                    <a:lnT>
                      <a:noFill/>
                    </a:lnT>
                    <a:lnB>
                      <a:noFill/>
                    </a:lnB>
                  </a:tcPr>
                </a:tc>
                <a:tc gridSpan="2">
                  <a:txBody>
                    <a:bodyPr/>
                    <a:lstStyle/>
                    <a:p>
                      <a:pPr algn="l" fontAlgn="b"/>
                      <a:r>
                        <a:rPr lang="tr-TR" sz="600" b="0" i="0" u="none" strike="noStrike">
                          <a:latin typeface="Arial"/>
                        </a:rPr>
                        <a:t>Social contributions</a:t>
                      </a:r>
                    </a:p>
                  </a:txBody>
                  <a:tcPr marL="6490" marR="6490" marT="6490" marB="0" anchor="b">
                    <a:lnL>
                      <a:noFill/>
                    </a:lnL>
                    <a:lnR>
                      <a:noFill/>
                    </a:lnR>
                    <a:lnT>
                      <a:noFill/>
                    </a:lnT>
                    <a:lnB>
                      <a:noFill/>
                    </a:lnB>
                  </a:tcPr>
                </a:tc>
                <a:tc hMerge="1">
                  <a:txBody>
                    <a:bodyPr/>
                    <a:lstStyle/>
                    <a:p>
                      <a:endParaRPr lang="tr-TR"/>
                    </a:p>
                  </a:txBody>
                  <a:tcPr/>
                </a:tc>
                <a:tc>
                  <a:txBody>
                    <a:bodyPr/>
                    <a:lstStyle/>
                    <a:p>
                      <a:pPr algn="r" fontAlgn="b"/>
                      <a:r>
                        <a:rPr lang="tr-TR" sz="600" b="0" i="0" u="none" strike="noStrike">
                          <a:latin typeface="Arial"/>
                        </a:rPr>
                        <a:t>9 096</a:t>
                      </a:r>
                    </a:p>
                  </a:txBody>
                  <a:tcPr marL="6490" marR="6490" marT="6490" marB="0" anchor="b">
                    <a:lnL>
                      <a:noFill/>
                    </a:lnL>
                    <a:lnR>
                      <a:noFill/>
                    </a:lnR>
                    <a:lnT>
                      <a:noFill/>
                    </a:lnT>
                    <a:lnB>
                      <a:noFill/>
                    </a:lnB>
                  </a:tcPr>
                </a:tc>
                <a:tc>
                  <a:txBody>
                    <a:bodyPr/>
                    <a:lstStyle/>
                    <a:p>
                      <a:pPr algn="r" fontAlgn="b"/>
                      <a:r>
                        <a:rPr lang="tr-TR" sz="600" b="0" i="0" u="none" strike="noStrike">
                          <a:latin typeface="Arial"/>
                        </a:rPr>
                        <a:t>13 524</a:t>
                      </a:r>
                    </a:p>
                  </a:txBody>
                  <a:tcPr marL="6490" marR="6490" marT="6490" marB="0" anchor="b">
                    <a:lnL>
                      <a:noFill/>
                    </a:lnL>
                    <a:lnR>
                      <a:noFill/>
                    </a:lnR>
                    <a:lnT>
                      <a:noFill/>
                    </a:lnT>
                    <a:lnB>
                      <a:noFill/>
                    </a:lnB>
                  </a:tcPr>
                </a:tc>
                <a:tc>
                  <a:txBody>
                    <a:bodyPr/>
                    <a:lstStyle/>
                    <a:p>
                      <a:pPr algn="r" fontAlgn="b"/>
                      <a:r>
                        <a:rPr lang="tr-TR" sz="600" b="0" i="0" u="none" strike="noStrike">
                          <a:latin typeface="Arial"/>
                        </a:rPr>
                        <a:t>20 915</a:t>
                      </a:r>
                    </a:p>
                  </a:txBody>
                  <a:tcPr marL="6490" marR="6490" marT="6490" marB="0" anchor="b">
                    <a:lnL>
                      <a:noFill/>
                    </a:lnL>
                    <a:lnR>
                      <a:noFill/>
                    </a:lnR>
                    <a:lnT>
                      <a:noFill/>
                    </a:lnT>
                    <a:lnB>
                      <a:noFill/>
                    </a:lnB>
                  </a:tcPr>
                </a:tc>
                <a:tc>
                  <a:txBody>
                    <a:bodyPr/>
                    <a:lstStyle/>
                    <a:p>
                      <a:pPr algn="r" fontAlgn="b"/>
                      <a:r>
                        <a:rPr lang="tr-TR" sz="600" b="0" i="0" u="none" strike="noStrike">
                          <a:latin typeface="Arial"/>
                        </a:rPr>
                        <a:t>30 767</a:t>
                      </a:r>
                    </a:p>
                  </a:txBody>
                  <a:tcPr marL="6490" marR="6490" marT="6490" marB="0" anchor="b">
                    <a:lnL>
                      <a:noFill/>
                    </a:lnL>
                    <a:lnR>
                      <a:noFill/>
                    </a:lnR>
                    <a:lnT>
                      <a:noFill/>
                    </a:lnT>
                    <a:lnB>
                      <a:noFill/>
                    </a:lnB>
                  </a:tcPr>
                </a:tc>
                <a:tc>
                  <a:txBody>
                    <a:bodyPr/>
                    <a:lstStyle/>
                    <a:p>
                      <a:pPr algn="r" fontAlgn="b"/>
                      <a:r>
                        <a:rPr lang="tr-TR" sz="600" b="0" i="0" u="none" strike="noStrike">
                          <a:latin typeface="Arial"/>
                        </a:rPr>
                        <a:t>32 561</a:t>
                      </a:r>
                    </a:p>
                  </a:txBody>
                  <a:tcPr marL="6490" marR="6490" marT="6490" marB="0" anchor="b">
                    <a:lnL>
                      <a:noFill/>
                    </a:lnL>
                    <a:lnR>
                      <a:noFill/>
                    </a:lnR>
                    <a:lnT>
                      <a:noFill/>
                    </a:lnT>
                    <a:lnB>
                      <a:noFill/>
                    </a:lnB>
                  </a:tcPr>
                </a:tc>
                <a:tc>
                  <a:txBody>
                    <a:bodyPr/>
                    <a:lstStyle/>
                    <a:p>
                      <a:pPr algn="r" fontAlgn="b"/>
                      <a:r>
                        <a:rPr lang="tr-TR" sz="600" b="0" i="0" u="none" strike="noStrike">
                          <a:latin typeface="Arial"/>
                        </a:rPr>
                        <a:t>36 548</a:t>
                      </a:r>
                    </a:p>
                  </a:txBody>
                  <a:tcPr marL="6490" marR="6490" marT="6490" marB="0" anchor="b">
                    <a:lnL>
                      <a:noFill/>
                    </a:lnL>
                    <a:lnR>
                      <a:noFill/>
                    </a:lnR>
                    <a:lnT>
                      <a:noFill/>
                    </a:lnT>
                    <a:lnB>
                      <a:noFill/>
                    </a:lnB>
                  </a:tcPr>
                </a:tc>
                <a:tc>
                  <a:txBody>
                    <a:bodyPr/>
                    <a:lstStyle/>
                    <a:p>
                      <a:pPr algn="r" fontAlgn="b"/>
                      <a:r>
                        <a:rPr lang="tr-TR" sz="600" b="0" i="0" u="none" strike="noStrike">
                          <a:latin typeface="Arial"/>
                        </a:rPr>
                        <a:t>45 251</a:t>
                      </a:r>
                    </a:p>
                  </a:txBody>
                  <a:tcPr marL="6490" marR="6490" marT="6490" marB="0" anchor="b">
                    <a:lnL>
                      <a:noFill/>
                    </a:lnL>
                    <a:lnR>
                      <a:noFill/>
                    </a:lnR>
                    <a:lnT>
                      <a:noFill/>
                    </a:lnT>
                    <a:lnB>
                      <a:noFill/>
                    </a:lnB>
                  </a:tcPr>
                </a:tc>
                <a:tc>
                  <a:txBody>
                    <a:bodyPr/>
                    <a:lstStyle/>
                    <a:p>
                      <a:pPr algn="r" fontAlgn="b"/>
                      <a:r>
                        <a:rPr lang="tr-TR" sz="600" b="0" i="0" u="none" strike="noStrike">
                          <a:latin typeface="Arial"/>
                        </a:rPr>
                        <a:t>57 309</a:t>
                      </a:r>
                    </a:p>
                  </a:txBody>
                  <a:tcPr marL="6490" marR="6490" marT="6490" marB="0" anchor="b">
                    <a:lnL>
                      <a:noFill/>
                    </a:lnL>
                    <a:lnR>
                      <a:noFill/>
                    </a:lnR>
                    <a:lnT>
                      <a:noFill/>
                    </a:lnT>
                    <a:lnB>
                      <a:noFill/>
                    </a:lnB>
                  </a:tcPr>
                </a:tc>
                <a:tc>
                  <a:txBody>
                    <a:bodyPr/>
                    <a:lstStyle/>
                    <a:p>
                      <a:pPr algn="r" fontAlgn="b"/>
                      <a:r>
                        <a:rPr lang="tr-TR" sz="600" b="0" i="0" u="none" strike="noStrike">
                          <a:latin typeface="Arial"/>
                        </a:rPr>
                        <a:t>57 385</a:t>
                      </a:r>
                    </a:p>
                  </a:txBody>
                  <a:tcPr marL="6490" marR="6490" marT="6490" marB="0" anchor="b">
                    <a:lnL>
                      <a:noFill/>
                    </a:lnL>
                    <a:lnR>
                      <a:noFill/>
                    </a:lnR>
                    <a:lnT>
                      <a:noFill/>
                    </a:lnT>
                    <a:lnB>
                      <a:noFill/>
                    </a:lnB>
                  </a:tcPr>
                </a:tc>
                <a:tc>
                  <a:txBody>
                    <a:bodyPr/>
                    <a:lstStyle/>
                    <a:p>
                      <a:pPr algn="r" fontAlgn="b"/>
                      <a:r>
                        <a:rPr lang="tr-TR" sz="600" b="0" i="0" u="none" strike="noStrike">
                          <a:latin typeface="Arial"/>
                        </a:rPr>
                        <a:t>54 206</a:t>
                      </a:r>
                    </a:p>
                  </a:txBody>
                  <a:tcPr marL="6490" marR="6490" marT="6490" marB="0" anchor="b">
                    <a:lnL>
                      <a:noFill/>
                    </a:lnL>
                    <a:lnR>
                      <a:noFill/>
                    </a:lnR>
                    <a:lnT>
                      <a:noFill/>
                    </a:lnT>
                    <a:lnB>
                      <a:noFill/>
                    </a:lnB>
                  </a:tcPr>
                </a:tc>
                <a:tc>
                  <a:txBody>
                    <a:bodyPr/>
                    <a:lstStyle/>
                    <a:p>
                      <a:pPr algn="r" fontAlgn="b"/>
                      <a:r>
                        <a:rPr lang="tr-TR" sz="600" b="0" i="0" u="none" strike="noStrike">
                          <a:latin typeface="Arial"/>
                        </a:rPr>
                        <a:t>75 052</a:t>
                      </a:r>
                    </a:p>
                  </a:txBody>
                  <a:tcPr marL="6490" marR="6490" marT="6490" marB="0" anchor="b">
                    <a:lnL>
                      <a:noFill/>
                    </a:lnL>
                    <a:lnR>
                      <a:noFill/>
                    </a:lnR>
                    <a:lnT>
                      <a:noFill/>
                    </a:lnT>
                    <a:lnB>
                      <a:noFill/>
                    </a:lnB>
                  </a:tcPr>
                </a:tc>
                <a:tc>
                  <a:txBody>
                    <a:bodyPr/>
                    <a:lstStyle/>
                    <a:p>
                      <a:pPr algn="r" fontAlgn="b"/>
                      <a:r>
                        <a:rPr lang="tr-TR" sz="600" b="0" i="0" u="none" strike="noStrike">
                          <a:latin typeface="Arial"/>
                        </a:rPr>
                        <a:t>116 005</a:t>
                      </a:r>
                    </a:p>
                  </a:txBody>
                  <a:tcPr marL="6490" marR="6490" marT="6490" marB="0" anchor="b">
                    <a:lnL>
                      <a:noFill/>
                    </a:lnL>
                    <a:lnR>
                      <a:noFill/>
                    </a:lnR>
                    <a:lnT>
                      <a:noFill/>
                    </a:lnT>
                    <a:lnB>
                      <a:noFill/>
                    </a:lnB>
                  </a:tcPr>
                </a:tc>
                <a:tc>
                  <a:txBody>
                    <a:bodyPr/>
                    <a:lstStyle/>
                    <a:p>
                      <a:pPr algn="r" fontAlgn="b"/>
                      <a:r>
                        <a:rPr lang="tr-TR" sz="600" b="0" i="0" u="none" strike="noStrike">
                          <a:latin typeface="Arial"/>
                        </a:rPr>
                        <a:t>116 747</a:t>
                      </a:r>
                    </a:p>
                  </a:txBody>
                  <a:tcPr marL="6490" marR="6490" marT="6490" marB="0" anchor="b">
                    <a:lnL>
                      <a:noFill/>
                    </a:lnL>
                    <a:lnR>
                      <a:noFill/>
                    </a:lnR>
                    <a:lnT>
                      <a:noFill/>
                    </a:lnT>
                    <a:lnB>
                      <a:noFill/>
                    </a:lnB>
                  </a:tcPr>
                </a:tc>
                <a:tc>
                  <a:txBody>
                    <a:bodyPr/>
                    <a:lstStyle/>
                    <a:p>
                      <a:pPr algn="r" fontAlgn="b"/>
                      <a:r>
                        <a:rPr lang="tr-TR" sz="600" b="0" i="0" u="none" strike="noStrike">
                          <a:latin typeface="Arial"/>
                        </a:rPr>
                        <a:t>131 438</a:t>
                      </a:r>
                    </a:p>
                  </a:txBody>
                  <a:tcPr marL="6490" marR="6490" marT="6490" marB="0" anchor="b">
                    <a:lnL>
                      <a:noFill/>
                    </a:lnL>
                    <a:lnR>
                      <a:noFill/>
                    </a:lnR>
                    <a:lnT>
                      <a:noFill/>
                    </a:lnT>
                    <a:lnB>
                      <a:noFill/>
                    </a:lnB>
                  </a:tcPr>
                </a:tc>
                <a:tc>
                  <a:txBody>
                    <a:bodyPr/>
                    <a:lstStyle/>
                    <a:p>
                      <a:pPr algn="r" fontAlgn="b"/>
                      <a:r>
                        <a:rPr lang="tr-TR" sz="600" b="0" i="0" u="none" strike="noStrike">
                          <a:latin typeface="Arial"/>
                        </a:rPr>
                        <a:t>147 976</a:t>
                      </a:r>
                    </a:p>
                  </a:txBody>
                  <a:tcPr marL="6490" marR="6490" marT="6490" marB="0" anchor="b">
                    <a:lnL>
                      <a:noFill/>
                    </a:lnL>
                    <a:lnR>
                      <a:noFill/>
                    </a:lnR>
                    <a:lnT>
                      <a:noFill/>
                    </a:lnT>
                    <a:lnB>
                      <a:noFill/>
                    </a:lnB>
                  </a:tcPr>
                </a:tc>
                <a:tc>
                  <a:txBody>
                    <a:bodyPr/>
                    <a:lstStyle/>
                    <a:p>
                      <a:pPr algn="r" fontAlgn="b"/>
                      <a:r>
                        <a:rPr lang="tr-TR" sz="600" b="0" i="0" u="none" strike="noStrike">
                          <a:latin typeface="Arial"/>
                        </a:rPr>
                        <a:t>184 598</a:t>
                      </a:r>
                    </a:p>
                  </a:txBody>
                  <a:tcPr marL="6490" marR="6490" marT="6490" marB="0" anchor="b">
                    <a:lnL>
                      <a:noFill/>
                    </a:lnL>
                    <a:lnR>
                      <a:noFill/>
                    </a:lnR>
                    <a:lnT>
                      <a:noFill/>
                    </a:lnT>
                    <a:lnB>
                      <a:noFill/>
                    </a:lnB>
                  </a:tcPr>
                </a:tc>
              </a:tr>
              <a:tr h="316138">
                <a:tc>
                  <a:txBody>
                    <a:bodyPr/>
                    <a:lstStyle/>
                    <a:p>
                      <a:pPr algn="l" fontAlgn="b"/>
                      <a:endParaRPr lang="tr-TR" sz="600" b="1"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1" i="0" u="none" strike="noStrike">
                        <a:latin typeface="Arial"/>
                      </a:endParaRPr>
                    </a:p>
                  </a:txBody>
                  <a:tcPr marL="6490" marR="6490" marT="6490" marB="0" anchor="b">
                    <a:lnL>
                      <a:noFill/>
                    </a:lnL>
                    <a:lnR>
                      <a:noFill/>
                    </a:lnR>
                    <a:lnT>
                      <a:noFill/>
                    </a:lnT>
                    <a:lnB>
                      <a:noFill/>
                    </a:lnB>
                  </a:tcPr>
                </a:tc>
                <a:tc>
                  <a:txBody>
                    <a:bodyPr/>
                    <a:lstStyle/>
                    <a:p>
                      <a:pPr algn="l" fontAlgn="b"/>
                      <a:r>
                        <a:rPr lang="tr-TR" sz="600" b="1" i="0" u="none" strike="noStrike">
                          <a:latin typeface="Arial"/>
                        </a:rPr>
                        <a:t>İşveren sosyal katkısı</a:t>
                      </a: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r>
              <a:tr h="233668">
                <a:tc>
                  <a:txBody>
                    <a:bodyPr/>
                    <a:lstStyle/>
                    <a:p>
                      <a:pPr algn="l" fontAlgn="b"/>
                      <a:endParaRPr lang="tr-TR" sz="600" b="1"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1" i="0" u="none" strike="noStrike">
                        <a:latin typeface="Arial"/>
                      </a:endParaRPr>
                    </a:p>
                  </a:txBody>
                  <a:tcPr marL="6490" marR="6490" marT="6490" marB="0" anchor="b">
                    <a:lnL>
                      <a:noFill/>
                    </a:lnL>
                    <a:lnR>
                      <a:noFill/>
                    </a:lnR>
                    <a:lnT>
                      <a:noFill/>
                    </a:lnT>
                    <a:lnB>
                      <a:noFill/>
                    </a:lnB>
                  </a:tcPr>
                </a:tc>
                <a:tc>
                  <a:txBody>
                    <a:bodyPr/>
                    <a:lstStyle/>
                    <a:p>
                      <a:pPr algn="l" fontAlgn="b"/>
                      <a:r>
                        <a:rPr lang="tr-TR" sz="600" b="0" i="0" u="none" strike="noStrike">
                          <a:latin typeface="Arial"/>
                        </a:rPr>
                        <a:t>Employers </a:t>
                      </a:r>
                    </a:p>
                  </a:txBody>
                  <a:tcPr marL="6490" marR="6490" marT="6490" marB="0" anchor="b">
                    <a:lnL>
                      <a:noFill/>
                    </a:lnL>
                    <a:lnR>
                      <a:noFill/>
                    </a:lnR>
                    <a:lnT>
                      <a:noFill/>
                    </a:lnT>
                    <a:lnB>
                      <a:noFill/>
                    </a:lnB>
                  </a:tcPr>
                </a:tc>
                <a:tc>
                  <a:txBody>
                    <a:bodyPr/>
                    <a:lstStyle/>
                    <a:p>
                      <a:pPr algn="r" fontAlgn="b"/>
                      <a:r>
                        <a:rPr lang="tr-TR" sz="600" b="0" i="0" u="none" strike="noStrike">
                          <a:latin typeface="Arial"/>
                        </a:rPr>
                        <a:t>5 858</a:t>
                      </a:r>
                    </a:p>
                  </a:txBody>
                  <a:tcPr marL="6490" marR="6490" marT="6490" marB="0" anchor="b">
                    <a:lnL>
                      <a:noFill/>
                    </a:lnL>
                    <a:lnR>
                      <a:noFill/>
                    </a:lnR>
                    <a:lnT>
                      <a:noFill/>
                    </a:lnT>
                    <a:lnB>
                      <a:noFill/>
                    </a:lnB>
                  </a:tcPr>
                </a:tc>
                <a:tc>
                  <a:txBody>
                    <a:bodyPr/>
                    <a:lstStyle/>
                    <a:p>
                      <a:pPr algn="r" fontAlgn="b"/>
                      <a:r>
                        <a:rPr lang="tr-TR" sz="600" b="0" i="0" u="none" strike="noStrike">
                          <a:latin typeface="Arial"/>
                        </a:rPr>
                        <a:t>8 834</a:t>
                      </a:r>
                    </a:p>
                  </a:txBody>
                  <a:tcPr marL="6490" marR="6490" marT="6490" marB="0" anchor="b">
                    <a:lnL>
                      <a:noFill/>
                    </a:lnL>
                    <a:lnR>
                      <a:noFill/>
                    </a:lnR>
                    <a:lnT>
                      <a:noFill/>
                    </a:lnT>
                    <a:lnB>
                      <a:noFill/>
                    </a:lnB>
                  </a:tcPr>
                </a:tc>
                <a:tc>
                  <a:txBody>
                    <a:bodyPr/>
                    <a:lstStyle/>
                    <a:p>
                      <a:pPr algn="r" fontAlgn="b"/>
                      <a:r>
                        <a:rPr lang="tr-TR" sz="600" b="0" i="0" u="none" strike="noStrike">
                          <a:latin typeface="Arial"/>
                        </a:rPr>
                        <a:t>12 896</a:t>
                      </a:r>
                    </a:p>
                  </a:txBody>
                  <a:tcPr marL="6490" marR="6490" marT="6490" marB="0" anchor="b">
                    <a:lnL>
                      <a:noFill/>
                    </a:lnL>
                    <a:lnR>
                      <a:noFill/>
                    </a:lnR>
                    <a:lnT>
                      <a:noFill/>
                    </a:lnT>
                    <a:lnB>
                      <a:noFill/>
                    </a:lnB>
                  </a:tcPr>
                </a:tc>
                <a:tc>
                  <a:txBody>
                    <a:bodyPr/>
                    <a:lstStyle/>
                    <a:p>
                      <a:pPr algn="r" fontAlgn="b"/>
                      <a:r>
                        <a:rPr lang="tr-TR" sz="600" b="0" i="0" u="none" strike="noStrike">
                          <a:latin typeface="Arial"/>
                        </a:rPr>
                        <a:t>19 198</a:t>
                      </a:r>
                    </a:p>
                  </a:txBody>
                  <a:tcPr marL="6490" marR="6490" marT="6490" marB="0" anchor="b">
                    <a:lnL>
                      <a:noFill/>
                    </a:lnL>
                    <a:lnR>
                      <a:noFill/>
                    </a:lnR>
                    <a:lnT>
                      <a:noFill/>
                    </a:lnT>
                    <a:lnB>
                      <a:noFill/>
                    </a:lnB>
                  </a:tcPr>
                </a:tc>
                <a:tc>
                  <a:txBody>
                    <a:bodyPr/>
                    <a:lstStyle/>
                    <a:p>
                      <a:pPr algn="r" fontAlgn="b"/>
                      <a:r>
                        <a:rPr lang="tr-TR" sz="600" b="0" i="0" u="none" strike="noStrike">
                          <a:latin typeface="Arial"/>
                        </a:rPr>
                        <a:t>17 426</a:t>
                      </a:r>
                    </a:p>
                  </a:txBody>
                  <a:tcPr marL="6490" marR="6490" marT="6490" marB="0" anchor="b">
                    <a:lnL>
                      <a:noFill/>
                    </a:lnL>
                    <a:lnR>
                      <a:noFill/>
                    </a:lnR>
                    <a:lnT>
                      <a:noFill/>
                    </a:lnT>
                    <a:lnB>
                      <a:noFill/>
                    </a:lnB>
                  </a:tcPr>
                </a:tc>
                <a:tc>
                  <a:txBody>
                    <a:bodyPr/>
                    <a:lstStyle/>
                    <a:p>
                      <a:pPr algn="r" fontAlgn="b"/>
                      <a:r>
                        <a:rPr lang="tr-TR" sz="600" b="0" i="0" u="none" strike="noStrike">
                          <a:latin typeface="Arial"/>
                        </a:rPr>
                        <a:t>20 362</a:t>
                      </a:r>
                    </a:p>
                  </a:txBody>
                  <a:tcPr marL="6490" marR="6490" marT="6490" marB="0" anchor="b">
                    <a:lnL>
                      <a:noFill/>
                    </a:lnL>
                    <a:lnR>
                      <a:noFill/>
                    </a:lnR>
                    <a:lnT>
                      <a:noFill/>
                    </a:lnT>
                    <a:lnB>
                      <a:noFill/>
                    </a:lnB>
                  </a:tcPr>
                </a:tc>
                <a:tc>
                  <a:txBody>
                    <a:bodyPr/>
                    <a:lstStyle/>
                    <a:p>
                      <a:pPr algn="r" fontAlgn="b"/>
                      <a:r>
                        <a:rPr lang="tr-TR" sz="600" b="0" i="0" u="none" strike="noStrike">
                          <a:latin typeface="Arial"/>
                        </a:rPr>
                        <a:t>24 700</a:t>
                      </a:r>
                    </a:p>
                  </a:txBody>
                  <a:tcPr marL="6490" marR="6490" marT="6490" marB="0" anchor="b">
                    <a:lnL>
                      <a:noFill/>
                    </a:lnL>
                    <a:lnR>
                      <a:noFill/>
                    </a:lnR>
                    <a:lnT>
                      <a:noFill/>
                    </a:lnT>
                    <a:lnB>
                      <a:noFill/>
                    </a:lnB>
                  </a:tcPr>
                </a:tc>
                <a:tc>
                  <a:txBody>
                    <a:bodyPr/>
                    <a:lstStyle/>
                    <a:p>
                      <a:pPr algn="r" fontAlgn="b"/>
                      <a:r>
                        <a:rPr lang="tr-TR" sz="600" b="0" i="0" u="none" strike="noStrike">
                          <a:latin typeface="Arial"/>
                        </a:rPr>
                        <a:t>31 341</a:t>
                      </a:r>
                    </a:p>
                  </a:txBody>
                  <a:tcPr marL="6490" marR="6490" marT="6490" marB="0" anchor="b">
                    <a:lnL>
                      <a:noFill/>
                    </a:lnL>
                    <a:lnR>
                      <a:noFill/>
                    </a:lnR>
                    <a:lnT>
                      <a:noFill/>
                    </a:lnT>
                    <a:lnB>
                      <a:noFill/>
                    </a:lnB>
                  </a:tcPr>
                </a:tc>
                <a:tc>
                  <a:txBody>
                    <a:bodyPr/>
                    <a:lstStyle/>
                    <a:p>
                      <a:pPr algn="r" fontAlgn="b"/>
                      <a:r>
                        <a:rPr lang="tr-TR" sz="600" b="0" i="0" u="none" strike="noStrike">
                          <a:latin typeface="Arial"/>
                        </a:rPr>
                        <a:t>26 471</a:t>
                      </a:r>
                    </a:p>
                  </a:txBody>
                  <a:tcPr marL="6490" marR="6490" marT="6490" marB="0" anchor="b">
                    <a:lnL>
                      <a:noFill/>
                    </a:lnL>
                    <a:lnR>
                      <a:noFill/>
                    </a:lnR>
                    <a:lnT>
                      <a:noFill/>
                    </a:lnT>
                    <a:lnB>
                      <a:noFill/>
                    </a:lnB>
                  </a:tcPr>
                </a:tc>
                <a:tc>
                  <a:txBody>
                    <a:bodyPr/>
                    <a:lstStyle/>
                    <a:p>
                      <a:pPr algn="r" fontAlgn="b"/>
                      <a:r>
                        <a:rPr lang="tr-TR" sz="600" b="0" i="0" u="none" strike="noStrike">
                          <a:latin typeface="Arial"/>
                        </a:rPr>
                        <a:t>27 378</a:t>
                      </a:r>
                    </a:p>
                  </a:txBody>
                  <a:tcPr marL="6490" marR="6490" marT="6490" marB="0" anchor="b">
                    <a:lnL>
                      <a:noFill/>
                    </a:lnL>
                    <a:lnR>
                      <a:noFill/>
                    </a:lnR>
                    <a:lnT>
                      <a:noFill/>
                    </a:lnT>
                    <a:lnB>
                      <a:noFill/>
                    </a:lnB>
                  </a:tcPr>
                </a:tc>
                <a:tc>
                  <a:txBody>
                    <a:bodyPr/>
                    <a:lstStyle/>
                    <a:p>
                      <a:pPr algn="r" fontAlgn="b"/>
                      <a:r>
                        <a:rPr lang="tr-TR" sz="600" b="0" i="0" u="none" strike="noStrike">
                          <a:latin typeface="Arial"/>
                        </a:rPr>
                        <a:t>37 797</a:t>
                      </a:r>
                    </a:p>
                  </a:txBody>
                  <a:tcPr marL="6490" marR="6490" marT="6490" marB="0" anchor="b">
                    <a:lnL>
                      <a:noFill/>
                    </a:lnL>
                    <a:lnR>
                      <a:noFill/>
                    </a:lnR>
                    <a:lnT>
                      <a:noFill/>
                    </a:lnT>
                    <a:lnB>
                      <a:noFill/>
                    </a:lnB>
                  </a:tcPr>
                </a:tc>
                <a:tc>
                  <a:txBody>
                    <a:bodyPr/>
                    <a:lstStyle/>
                    <a:p>
                      <a:pPr algn="r" fontAlgn="b"/>
                      <a:r>
                        <a:rPr lang="tr-TR" sz="600" b="0" i="0" u="none" strike="noStrike">
                          <a:latin typeface="Arial"/>
                        </a:rPr>
                        <a:t>58 438</a:t>
                      </a:r>
                    </a:p>
                  </a:txBody>
                  <a:tcPr marL="6490" marR="6490" marT="6490" marB="0" anchor="b">
                    <a:lnL>
                      <a:noFill/>
                    </a:lnL>
                    <a:lnR>
                      <a:noFill/>
                    </a:lnR>
                    <a:lnT>
                      <a:noFill/>
                    </a:lnT>
                    <a:lnB>
                      <a:noFill/>
                    </a:lnB>
                  </a:tcPr>
                </a:tc>
                <a:tc>
                  <a:txBody>
                    <a:bodyPr/>
                    <a:lstStyle/>
                    <a:p>
                      <a:pPr algn="r" fontAlgn="b"/>
                      <a:r>
                        <a:rPr lang="tr-TR" sz="600" b="0" i="0" u="none" strike="noStrike">
                          <a:latin typeface="Arial"/>
                        </a:rPr>
                        <a:t>59 858</a:t>
                      </a:r>
                    </a:p>
                  </a:txBody>
                  <a:tcPr marL="6490" marR="6490" marT="6490" marB="0" anchor="b">
                    <a:lnL>
                      <a:noFill/>
                    </a:lnL>
                    <a:lnR>
                      <a:noFill/>
                    </a:lnR>
                    <a:lnT>
                      <a:noFill/>
                    </a:lnT>
                    <a:lnB>
                      <a:noFill/>
                    </a:lnB>
                  </a:tcPr>
                </a:tc>
                <a:tc>
                  <a:txBody>
                    <a:bodyPr/>
                    <a:lstStyle/>
                    <a:p>
                      <a:pPr algn="r" fontAlgn="b"/>
                      <a:r>
                        <a:rPr lang="tr-TR" sz="600" b="0" i="0" u="none" strike="noStrike">
                          <a:latin typeface="Arial"/>
                        </a:rPr>
                        <a:t>68 844</a:t>
                      </a:r>
                    </a:p>
                  </a:txBody>
                  <a:tcPr marL="6490" marR="6490" marT="6490" marB="0" anchor="b">
                    <a:lnL>
                      <a:noFill/>
                    </a:lnL>
                    <a:lnR>
                      <a:noFill/>
                    </a:lnR>
                    <a:lnT>
                      <a:noFill/>
                    </a:lnT>
                    <a:lnB>
                      <a:noFill/>
                    </a:lnB>
                  </a:tcPr>
                </a:tc>
                <a:tc>
                  <a:txBody>
                    <a:bodyPr/>
                    <a:lstStyle/>
                    <a:p>
                      <a:pPr algn="r" fontAlgn="b"/>
                      <a:r>
                        <a:rPr lang="tr-TR" sz="600" b="0" i="0" u="none" strike="noStrike">
                          <a:latin typeface="Arial"/>
                        </a:rPr>
                        <a:t>74 334</a:t>
                      </a:r>
                    </a:p>
                  </a:txBody>
                  <a:tcPr marL="6490" marR="6490" marT="6490" marB="0" anchor="b">
                    <a:lnL>
                      <a:noFill/>
                    </a:lnL>
                    <a:lnR>
                      <a:noFill/>
                    </a:lnR>
                    <a:lnT>
                      <a:noFill/>
                    </a:lnT>
                    <a:lnB>
                      <a:noFill/>
                    </a:lnB>
                  </a:tcPr>
                </a:tc>
                <a:tc>
                  <a:txBody>
                    <a:bodyPr/>
                    <a:lstStyle/>
                    <a:p>
                      <a:pPr algn="r" fontAlgn="b"/>
                      <a:r>
                        <a:rPr lang="tr-TR" sz="600" b="0" i="0" u="none" strike="noStrike">
                          <a:latin typeface="Arial"/>
                        </a:rPr>
                        <a:t>84 419</a:t>
                      </a:r>
                    </a:p>
                  </a:txBody>
                  <a:tcPr marL="6490" marR="6490" marT="6490" marB="0" anchor="b">
                    <a:lnL>
                      <a:noFill/>
                    </a:lnL>
                    <a:lnR>
                      <a:noFill/>
                    </a:lnR>
                    <a:lnT>
                      <a:noFill/>
                    </a:lnT>
                    <a:lnB>
                      <a:noFill/>
                    </a:lnB>
                  </a:tcPr>
                </a:tc>
              </a:tr>
              <a:tr h="316138">
                <a:tc>
                  <a:txBody>
                    <a:bodyPr/>
                    <a:lstStyle/>
                    <a:p>
                      <a:pPr algn="l" fontAlgn="b"/>
                      <a:endParaRPr lang="tr-TR" sz="600" b="1"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1" i="0" u="none" strike="noStrike">
                        <a:latin typeface="Arial"/>
                      </a:endParaRPr>
                    </a:p>
                  </a:txBody>
                  <a:tcPr marL="6490" marR="6490" marT="6490" marB="0" anchor="b">
                    <a:lnL>
                      <a:noFill/>
                    </a:lnL>
                    <a:lnR>
                      <a:noFill/>
                    </a:lnR>
                    <a:lnT>
                      <a:noFill/>
                    </a:lnT>
                    <a:lnB>
                      <a:noFill/>
                    </a:lnB>
                  </a:tcPr>
                </a:tc>
                <a:tc gridSpan="2">
                  <a:txBody>
                    <a:bodyPr/>
                    <a:lstStyle/>
                    <a:p>
                      <a:pPr algn="l" fontAlgn="b"/>
                      <a:r>
                        <a:rPr lang="tr-TR" sz="600" b="1" i="0" u="none" strike="noStrike">
                          <a:latin typeface="Arial"/>
                        </a:rPr>
                        <a:t>Koruma kapsamındaki bireyler tarafından yapılan sosyal katkılar</a:t>
                      </a:r>
                    </a:p>
                  </a:txBody>
                  <a:tcPr marL="6490" marR="6490" marT="6490" marB="0" anchor="b">
                    <a:lnL>
                      <a:noFill/>
                    </a:lnL>
                    <a:lnR>
                      <a:noFill/>
                    </a:lnR>
                    <a:lnT>
                      <a:noFill/>
                    </a:lnT>
                    <a:lnB>
                      <a:noFill/>
                    </a:lnB>
                  </a:tcPr>
                </a:tc>
                <a:tc hMerge="1">
                  <a:txBody>
                    <a:bodyPr/>
                    <a:lstStyle/>
                    <a:p>
                      <a:endParaRPr lang="tr-TR"/>
                    </a:p>
                  </a:txBody>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r>
              <a:tr h="233668">
                <a:tc>
                  <a:txBody>
                    <a:bodyPr/>
                    <a:lstStyle/>
                    <a:p>
                      <a:pPr algn="l" fontAlgn="b"/>
                      <a:endParaRPr lang="tr-TR" sz="600" b="1"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1" i="0" u="none" strike="noStrike">
                        <a:latin typeface="Arial"/>
                      </a:endParaRPr>
                    </a:p>
                  </a:txBody>
                  <a:tcPr marL="6490" marR="6490" marT="6490" marB="0" anchor="b">
                    <a:lnL>
                      <a:noFill/>
                    </a:lnL>
                    <a:lnR>
                      <a:noFill/>
                    </a:lnR>
                    <a:lnT>
                      <a:noFill/>
                    </a:lnT>
                    <a:lnB>
                      <a:noFill/>
                    </a:lnB>
                  </a:tcPr>
                </a:tc>
                <a:tc>
                  <a:txBody>
                    <a:bodyPr/>
                    <a:lstStyle/>
                    <a:p>
                      <a:pPr algn="l" fontAlgn="b"/>
                      <a:r>
                        <a:rPr lang="tr-TR" sz="600" b="0" i="0" u="none" strike="noStrike">
                          <a:latin typeface="Arial"/>
                        </a:rPr>
                        <a:t>Paid by protected persons</a:t>
                      </a:r>
                    </a:p>
                  </a:txBody>
                  <a:tcPr marL="6490" marR="6490" marT="6490" marB="0" anchor="b">
                    <a:lnL>
                      <a:noFill/>
                    </a:lnL>
                    <a:lnR>
                      <a:noFill/>
                    </a:lnR>
                    <a:lnT>
                      <a:noFill/>
                    </a:lnT>
                    <a:lnB>
                      <a:noFill/>
                    </a:lnB>
                  </a:tcPr>
                </a:tc>
                <a:tc>
                  <a:txBody>
                    <a:bodyPr/>
                    <a:lstStyle/>
                    <a:p>
                      <a:pPr algn="r" fontAlgn="b"/>
                      <a:r>
                        <a:rPr lang="tr-TR" sz="600" b="0" i="0" u="none" strike="noStrike">
                          <a:latin typeface="Arial"/>
                        </a:rPr>
                        <a:t>3 237</a:t>
                      </a:r>
                    </a:p>
                  </a:txBody>
                  <a:tcPr marL="6490" marR="6490" marT="6490" marB="0" anchor="b">
                    <a:lnL>
                      <a:noFill/>
                    </a:lnL>
                    <a:lnR>
                      <a:noFill/>
                    </a:lnR>
                    <a:lnT>
                      <a:noFill/>
                    </a:lnT>
                    <a:lnB>
                      <a:noFill/>
                    </a:lnB>
                  </a:tcPr>
                </a:tc>
                <a:tc>
                  <a:txBody>
                    <a:bodyPr/>
                    <a:lstStyle/>
                    <a:p>
                      <a:pPr algn="r" fontAlgn="b"/>
                      <a:r>
                        <a:rPr lang="tr-TR" sz="600" b="0" i="0" u="none" strike="noStrike">
                          <a:latin typeface="Arial"/>
                        </a:rPr>
                        <a:t>4 690</a:t>
                      </a:r>
                    </a:p>
                  </a:txBody>
                  <a:tcPr marL="6490" marR="6490" marT="6490" marB="0" anchor="b">
                    <a:lnL>
                      <a:noFill/>
                    </a:lnL>
                    <a:lnR>
                      <a:noFill/>
                    </a:lnR>
                    <a:lnT>
                      <a:noFill/>
                    </a:lnT>
                    <a:lnB>
                      <a:noFill/>
                    </a:lnB>
                  </a:tcPr>
                </a:tc>
                <a:tc>
                  <a:txBody>
                    <a:bodyPr/>
                    <a:lstStyle/>
                    <a:p>
                      <a:pPr algn="r" fontAlgn="b"/>
                      <a:r>
                        <a:rPr lang="tr-TR" sz="600" b="0" i="0" u="none" strike="noStrike">
                          <a:latin typeface="Arial"/>
                        </a:rPr>
                        <a:t>8 019</a:t>
                      </a:r>
                    </a:p>
                  </a:txBody>
                  <a:tcPr marL="6490" marR="6490" marT="6490" marB="0" anchor="b">
                    <a:lnL>
                      <a:noFill/>
                    </a:lnL>
                    <a:lnR>
                      <a:noFill/>
                    </a:lnR>
                    <a:lnT>
                      <a:noFill/>
                    </a:lnT>
                    <a:lnB>
                      <a:noFill/>
                    </a:lnB>
                  </a:tcPr>
                </a:tc>
                <a:tc>
                  <a:txBody>
                    <a:bodyPr/>
                    <a:lstStyle/>
                    <a:p>
                      <a:pPr algn="r" fontAlgn="b"/>
                      <a:r>
                        <a:rPr lang="tr-TR" sz="600" b="0" i="0" u="none" strike="noStrike">
                          <a:latin typeface="Arial"/>
                        </a:rPr>
                        <a:t>11 570</a:t>
                      </a:r>
                    </a:p>
                  </a:txBody>
                  <a:tcPr marL="6490" marR="6490" marT="6490" marB="0" anchor="b">
                    <a:lnL>
                      <a:noFill/>
                    </a:lnL>
                    <a:lnR>
                      <a:noFill/>
                    </a:lnR>
                    <a:lnT>
                      <a:noFill/>
                    </a:lnT>
                    <a:lnB>
                      <a:noFill/>
                    </a:lnB>
                  </a:tcPr>
                </a:tc>
                <a:tc>
                  <a:txBody>
                    <a:bodyPr/>
                    <a:lstStyle/>
                    <a:p>
                      <a:pPr algn="r" fontAlgn="b"/>
                      <a:r>
                        <a:rPr lang="tr-TR" sz="600" b="0" i="0" u="none" strike="noStrike">
                          <a:latin typeface="Arial"/>
                        </a:rPr>
                        <a:t>15 135</a:t>
                      </a:r>
                    </a:p>
                  </a:txBody>
                  <a:tcPr marL="6490" marR="6490" marT="6490" marB="0" anchor="b">
                    <a:lnL>
                      <a:noFill/>
                    </a:lnL>
                    <a:lnR>
                      <a:noFill/>
                    </a:lnR>
                    <a:lnT>
                      <a:noFill/>
                    </a:lnT>
                    <a:lnB>
                      <a:noFill/>
                    </a:lnB>
                  </a:tcPr>
                </a:tc>
                <a:tc>
                  <a:txBody>
                    <a:bodyPr/>
                    <a:lstStyle/>
                    <a:p>
                      <a:pPr algn="r" fontAlgn="b"/>
                      <a:r>
                        <a:rPr lang="tr-TR" sz="600" b="0" i="0" u="none" strike="noStrike">
                          <a:latin typeface="Arial"/>
                        </a:rPr>
                        <a:t>16 186</a:t>
                      </a:r>
                    </a:p>
                  </a:txBody>
                  <a:tcPr marL="6490" marR="6490" marT="6490" marB="0" anchor="b">
                    <a:lnL>
                      <a:noFill/>
                    </a:lnL>
                    <a:lnR>
                      <a:noFill/>
                    </a:lnR>
                    <a:lnT>
                      <a:noFill/>
                    </a:lnT>
                    <a:lnB>
                      <a:noFill/>
                    </a:lnB>
                  </a:tcPr>
                </a:tc>
                <a:tc>
                  <a:txBody>
                    <a:bodyPr/>
                    <a:lstStyle/>
                    <a:p>
                      <a:pPr algn="r" fontAlgn="b"/>
                      <a:r>
                        <a:rPr lang="tr-TR" sz="600" b="0" i="0" u="none" strike="noStrike">
                          <a:latin typeface="Arial"/>
                        </a:rPr>
                        <a:t>20 551</a:t>
                      </a:r>
                    </a:p>
                  </a:txBody>
                  <a:tcPr marL="6490" marR="6490" marT="6490" marB="0" anchor="b">
                    <a:lnL>
                      <a:noFill/>
                    </a:lnL>
                    <a:lnR>
                      <a:noFill/>
                    </a:lnR>
                    <a:lnT>
                      <a:noFill/>
                    </a:lnT>
                    <a:lnB>
                      <a:noFill/>
                    </a:lnB>
                  </a:tcPr>
                </a:tc>
                <a:tc>
                  <a:txBody>
                    <a:bodyPr/>
                    <a:lstStyle/>
                    <a:p>
                      <a:pPr algn="r" fontAlgn="b"/>
                      <a:r>
                        <a:rPr lang="tr-TR" sz="600" b="0" i="0" u="none" strike="noStrike">
                          <a:latin typeface="Arial"/>
                        </a:rPr>
                        <a:t>25 969</a:t>
                      </a:r>
                    </a:p>
                  </a:txBody>
                  <a:tcPr marL="6490" marR="6490" marT="6490" marB="0" anchor="b">
                    <a:lnL>
                      <a:noFill/>
                    </a:lnL>
                    <a:lnR>
                      <a:noFill/>
                    </a:lnR>
                    <a:lnT>
                      <a:noFill/>
                    </a:lnT>
                    <a:lnB>
                      <a:noFill/>
                    </a:lnB>
                  </a:tcPr>
                </a:tc>
                <a:tc>
                  <a:txBody>
                    <a:bodyPr/>
                    <a:lstStyle/>
                    <a:p>
                      <a:pPr algn="r" fontAlgn="b"/>
                      <a:r>
                        <a:rPr lang="tr-TR" sz="600" b="0" i="0" u="none" strike="noStrike">
                          <a:latin typeface="Arial"/>
                        </a:rPr>
                        <a:t>30 915</a:t>
                      </a:r>
                    </a:p>
                  </a:txBody>
                  <a:tcPr marL="6490" marR="6490" marT="6490" marB="0" anchor="b">
                    <a:lnL>
                      <a:noFill/>
                    </a:lnL>
                    <a:lnR>
                      <a:noFill/>
                    </a:lnR>
                    <a:lnT>
                      <a:noFill/>
                    </a:lnT>
                    <a:lnB>
                      <a:noFill/>
                    </a:lnB>
                  </a:tcPr>
                </a:tc>
                <a:tc>
                  <a:txBody>
                    <a:bodyPr/>
                    <a:lstStyle/>
                    <a:p>
                      <a:pPr algn="r" fontAlgn="b"/>
                      <a:r>
                        <a:rPr lang="tr-TR" sz="600" b="0" i="0" u="none" strike="noStrike">
                          <a:latin typeface="Arial"/>
                        </a:rPr>
                        <a:t>26 828</a:t>
                      </a:r>
                    </a:p>
                  </a:txBody>
                  <a:tcPr marL="6490" marR="6490" marT="6490" marB="0" anchor="b">
                    <a:lnL>
                      <a:noFill/>
                    </a:lnL>
                    <a:lnR>
                      <a:noFill/>
                    </a:lnR>
                    <a:lnT>
                      <a:noFill/>
                    </a:lnT>
                    <a:lnB>
                      <a:noFill/>
                    </a:lnB>
                  </a:tcPr>
                </a:tc>
                <a:tc>
                  <a:txBody>
                    <a:bodyPr/>
                    <a:lstStyle/>
                    <a:p>
                      <a:pPr algn="r" fontAlgn="b"/>
                      <a:r>
                        <a:rPr lang="tr-TR" sz="600" b="0" i="0" u="none" strike="noStrike">
                          <a:latin typeface="Arial"/>
                        </a:rPr>
                        <a:t>37 255</a:t>
                      </a:r>
                    </a:p>
                  </a:txBody>
                  <a:tcPr marL="6490" marR="6490" marT="6490" marB="0" anchor="b">
                    <a:lnL>
                      <a:noFill/>
                    </a:lnL>
                    <a:lnR>
                      <a:noFill/>
                    </a:lnR>
                    <a:lnT>
                      <a:noFill/>
                    </a:lnT>
                    <a:lnB>
                      <a:noFill/>
                    </a:lnB>
                  </a:tcPr>
                </a:tc>
                <a:tc>
                  <a:txBody>
                    <a:bodyPr/>
                    <a:lstStyle/>
                    <a:p>
                      <a:pPr algn="r" fontAlgn="b"/>
                      <a:r>
                        <a:rPr lang="tr-TR" sz="600" b="0" i="0" u="none" strike="noStrike">
                          <a:latin typeface="Arial"/>
                        </a:rPr>
                        <a:t>57 567</a:t>
                      </a:r>
                    </a:p>
                  </a:txBody>
                  <a:tcPr marL="6490" marR="6490" marT="6490" marB="0" anchor="b">
                    <a:lnL>
                      <a:noFill/>
                    </a:lnL>
                    <a:lnR>
                      <a:noFill/>
                    </a:lnR>
                    <a:lnT>
                      <a:noFill/>
                    </a:lnT>
                    <a:lnB>
                      <a:noFill/>
                    </a:lnB>
                  </a:tcPr>
                </a:tc>
                <a:tc>
                  <a:txBody>
                    <a:bodyPr/>
                    <a:lstStyle/>
                    <a:p>
                      <a:pPr algn="r" fontAlgn="b"/>
                      <a:r>
                        <a:rPr lang="tr-TR" sz="600" b="0" i="0" u="none" strike="noStrike">
                          <a:latin typeface="Arial"/>
                        </a:rPr>
                        <a:t>56 889</a:t>
                      </a:r>
                    </a:p>
                  </a:txBody>
                  <a:tcPr marL="6490" marR="6490" marT="6490" marB="0" anchor="b">
                    <a:lnL>
                      <a:noFill/>
                    </a:lnL>
                    <a:lnR>
                      <a:noFill/>
                    </a:lnR>
                    <a:lnT>
                      <a:noFill/>
                    </a:lnT>
                    <a:lnB>
                      <a:noFill/>
                    </a:lnB>
                  </a:tcPr>
                </a:tc>
                <a:tc>
                  <a:txBody>
                    <a:bodyPr/>
                    <a:lstStyle/>
                    <a:p>
                      <a:pPr algn="r" fontAlgn="b"/>
                      <a:r>
                        <a:rPr lang="tr-TR" sz="600" b="0" i="0" u="none" strike="noStrike">
                          <a:latin typeface="Arial"/>
                        </a:rPr>
                        <a:t>62 594</a:t>
                      </a:r>
                    </a:p>
                  </a:txBody>
                  <a:tcPr marL="6490" marR="6490" marT="6490" marB="0" anchor="b">
                    <a:lnL>
                      <a:noFill/>
                    </a:lnL>
                    <a:lnR>
                      <a:noFill/>
                    </a:lnR>
                    <a:lnT>
                      <a:noFill/>
                    </a:lnT>
                    <a:lnB>
                      <a:noFill/>
                    </a:lnB>
                  </a:tcPr>
                </a:tc>
                <a:tc>
                  <a:txBody>
                    <a:bodyPr/>
                    <a:lstStyle/>
                    <a:p>
                      <a:pPr algn="r" fontAlgn="b"/>
                      <a:r>
                        <a:rPr lang="tr-TR" sz="600" b="0" i="0" u="none" strike="noStrike">
                          <a:latin typeface="Arial"/>
                        </a:rPr>
                        <a:t>73 642</a:t>
                      </a:r>
                    </a:p>
                  </a:txBody>
                  <a:tcPr marL="6490" marR="6490" marT="6490" marB="0" anchor="b">
                    <a:lnL>
                      <a:noFill/>
                    </a:lnL>
                    <a:lnR>
                      <a:noFill/>
                    </a:lnR>
                    <a:lnT>
                      <a:noFill/>
                    </a:lnT>
                    <a:lnB>
                      <a:noFill/>
                    </a:lnB>
                  </a:tcPr>
                </a:tc>
                <a:tc>
                  <a:txBody>
                    <a:bodyPr/>
                    <a:lstStyle/>
                    <a:p>
                      <a:pPr algn="r" fontAlgn="b"/>
                      <a:r>
                        <a:rPr lang="tr-TR" sz="600" b="0" i="0" u="none" strike="noStrike">
                          <a:latin typeface="Arial"/>
                        </a:rPr>
                        <a:t>100 179</a:t>
                      </a:r>
                    </a:p>
                  </a:txBody>
                  <a:tcPr marL="6490" marR="6490" marT="6490" marB="0" anchor="b">
                    <a:lnL>
                      <a:noFill/>
                    </a:lnL>
                    <a:lnR>
                      <a:noFill/>
                    </a:lnR>
                    <a:lnT>
                      <a:noFill/>
                    </a:lnT>
                    <a:lnB>
                      <a:noFill/>
                    </a:lnB>
                  </a:tcPr>
                </a:tc>
              </a:tr>
              <a:tr h="316138">
                <a:tc>
                  <a:txBody>
                    <a:bodyPr/>
                    <a:lstStyle/>
                    <a:p>
                      <a:pPr algn="l" fontAlgn="b"/>
                      <a:endParaRPr lang="tr-TR" sz="600" b="1" i="0" u="none" strike="noStrike">
                        <a:latin typeface="Arial"/>
                      </a:endParaRPr>
                    </a:p>
                  </a:txBody>
                  <a:tcPr marL="6490" marR="6490" marT="6490" marB="0" anchor="b">
                    <a:lnL>
                      <a:noFill/>
                    </a:lnL>
                    <a:lnR>
                      <a:noFill/>
                    </a:lnR>
                    <a:lnT>
                      <a:noFill/>
                    </a:lnT>
                    <a:lnB>
                      <a:noFill/>
                    </a:lnB>
                  </a:tcPr>
                </a:tc>
                <a:tc gridSpan="2">
                  <a:txBody>
                    <a:bodyPr/>
                    <a:lstStyle/>
                    <a:p>
                      <a:pPr algn="l" fontAlgn="b"/>
                      <a:r>
                        <a:rPr lang="tr-TR" sz="600" b="1" i="0" u="none" strike="noStrike">
                          <a:latin typeface="Arial"/>
                        </a:rPr>
                        <a:t>Devlet katkıları</a:t>
                      </a:r>
                    </a:p>
                  </a:txBody>
                  <a:tcPr marL="6490" marR="6490" marT="6490" marB="0" anchor="b">
                    <a:lnL>
                      <a:noFill/>
                    </a:lnL>
                    <a:lnR>
                      <a:noFill/>
                    </a:lnR>
                    <a:lnT>
                      <a:noFill/>
                    </a:lnT>
                    <a:lnB>
                      <a:noFill/>
                    </a:lnB>
                  </a:tcPr>
                </a:tc>
                <a:tc hMerge="1">
                  <a:txBody>
                    <a:bodyPr/>
                    <a:lstStyle/>
                    <a:p>
                      <a:endParaRPr lang="tr-TR"/>
                    </a:p>
                  </a:txBody>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r>
              <a:tr h="233668">
                <a:tc>
                  <a:txBody>
                    <a:bodyPr/>
                    <a:lstStyle/>
                    <a:p>
                      <a:pPr algn="l" fontAlgn="b"/>
                      <a:endParaRPr lang="tr-TR" sz="600" b="1" i="0" u="none" strike="noStrike">
                        <a:latin typeface="Arial"/>
                      </a:endParaRPr>
                    </a:p>
                  </a:txBody>
                  <a:tcPr marL="6490" marR="6490" marT="6490" marB="0" anchor="b">
                    <a:lnL>
                      <a:noFill/>
                    </a:lnL>
                    <a:lnR>
                      <a:noFill/>
                    </a:lnR>
                    <a:lnT>
                      <a:noFill/>
                    </a:lnT>
                    <a:lnB>
                      <a:noFill/>
                    </a:lnB>
                  </a:tcPr>
                </a:tc>
                <a:tc gridSpan="2">
                  <a:txBody>
                    <a:bodyPr/>
                    <a:lstStyle/>
                    <a:p>
                      <a:pPr algn="l" fontAlgn="b"/>
                      <a:r>
                        <a:rPr lang="tr-TR" sz="600" b="0" i="0" u="none" strike="noStrike">
                          <a:latin typeface="Arial"/>
                        </a:rPr>
                        <a:t>Government contributions</a:t>
                      </a:r>
                    </a:p>
                  </a:txBody>
                  <a:tcPr marL="6490" marR="6490" marT="6490" marB="0" anchor="b">
                    <a:lnL>
                      <a:noFill/>
                    </a:lnL>
                    <a:lnR>
                      <a:noFill/>
                    </a:lnR>
                    <a:lnT>
                      <a:noFill/>
                    </a:lnT>
                    <a:lnB>
                      <a:noFill/>
                    </a:lnB>
                  </a:tcPr>
                </a:tc>
                <a:tc hMerge="1">
                  <a:txBody>
                    <a:bodyPr/>
                    <a:lstStyle/>
                    <a:p>
                      <a:endParaRPr lang="tr-TR"/>
                    </a:p>
                  </a:txBody>
                  <a:tcPr/>
                </a:tc>
                <a:tc>
                  <a:txBody>
                    <a:bodyPr/>
                    <a:lstStyle/>
                    <a:p>
                      <a:pPr algn="r" fontAlgn="b"/>
                      <a:r>
                        <a:rPr lang="tr-TR" sz="600" b="0" i="0" u="none" strike="noStrike">
                          <a:latin typeface="Arial"/>
                        </a:rPr>
                        <a:t>6 992</a:t>
                      </a:r>
                    </a:p>
                  </a:txBody>
                  <a:tcPr marL="6490" marR="6490" marT="6490" marB="0" anchor="b">
                    <a:lnL>
                      <a:noFill/>
                    </a:lnL>
                    <a:lnR>
                      <a:noFill/>
                    </a:lnR>
                    <a:lnT>
                      <a:noFill/>
                    </a:lnT>
                    <a:lnB>
                      <a:noFill/>
                    </a:lnB>
                  </a:tcPr>
                </a:tc>
                <a:tc>
                  <a:txBody>
                    <a:bodyPr/>
                    <a:lstStyle/>
                    <a:p>
                      <a:pPr algn="r" fontAlgn="b"/>
                      <a:r>
                        <a:rPr lang="tr-TR" sz="600" b="0" i="0" u="none" strike="noStrike">
                          <a:latin typeface="Arial"/>
                        </a:rPr>
                        <a:t>12 313</a:t>
                      </a:r>
                    </a:p>
                  </a:txBody>
                  <a:tcPr marL="6490" marR="6490" marT="6490" marB="0" anchor="b">
                    <a:lnL>
                      <a:noFill/>
                    </a:lnL>
                    <a:lnR>
                      <a:noFill/>
                    </a:lnR>
                    <a:lnT>
                      <a:noFill/>
                    </a:lnT>
                    <a:lnB>
                      <a:noFill/>
                    </a:lnB>
                  </a:tcPr>
                </a:tc>
                <a:tc>
                  <a:txBody>
                    <a:bodyPr/>
                    <a:lstStyle/>
                    <a:p>
                      <a:pPr algn="r" fontAlgn="b"/>
                      <a:r>
                        <a:rPr lang="tr-TR" sz="600" b="0" i="0" u="none" strike="noStrike">
                          <a:latin typeface="Arial"/>
                        </a:rPr>
                        <a:t>19 706</a:t>
                      </a:r>
                    </a:p>
                  </a:txBody>
                  <a:tcPr marL="6490" marR="6490" marT="6490" marB="0" anchor="b">
                    <a:lnL>
                      <a:noFill/>
                    </a:lnL>
                    <a:lnR>
                      <a:noFill/>
                    </a:lnR>
                    <a:lnT>
                      <a:noFill/>
                    </a:lnT>
                    <a:lnB>
                      <a:noFill/>
                    </a:lnB>
                  </a:tcPr>
                </a:tc>
                <a:tc>
                  <a:txBody>
                    <a:bodyPr/>
                    <a:lstStyle/>
                    <a:p>
                      <a:pPr algn="r" fontAlgn="b"/>
                      <a:r>
                        <a:rPr lang="tr-TR" sz="600" b="0" i="0" u="none" strike="noStrike">
                          <a:latin typeface="Arial"/>
                        </a:rPr>
                        <a:t>26 141</a:t>
                      </a:r>
                    </a:p>
                  </a:txBody>
                  <a:tcPr marL="6490" marR="6490" marT="6490" marB="0" anchor="b">
                    <a:lnL>
                      <a:noFill/>
                    </a:lnL>
                    <a:lnR>
                      <a:noFill/>
                    </a:lnR>
                    <a:lnT>
                      <a:noFill/>
                    </a:lnT>
                    <a:lnB>
                      <a:noFill/>
                    </a:lnB>
                  </a:tcPr>
                </a:tc>
                <a:tc>
                  <a:txBody>
                    <a:bodyPr/>
                    <a:lstStyle/>
                    <a:p>
                      <a:pPr algn="r" fontAlgn="b"/>
                      <a:r>
                        <a:rPr lang="tr-TR" sz="600" b="0" i="0" u="none" strike="noStrike">
                          <a:latin typeface="Arial"/>
                        </a:rPr>
                        <a:t>33 092</a:t>
                      </a:r>
                    </a:p>
                  </a:txBody>
                  <a:tcPr marL="6490" marR="6490" marT="6490" marB="0" anchor="b">
                    <a:lnL>
                      <a:noFill/>
                    </a:lnL>
                    <a:lnR>
                      <a:noFill/>
                    </a:lnR>
                    <a:lnT>
                      <a:noFill/>
                    </a:lnT>
                    <a:lnB>
                      <a:noFill/>
                    </a:lnB>
                  </a:tcPr>
                </a:tc>
                <a:tc>
                  <a:txBody>
                    <a:bodyPr/>
                    <a:lstStyle/>
                    <a:p>
                      <a:pPr algn="r" fontAlgn="b"/>
                      <a:r>
                        <a:rPr lang="tr-TR" sz="600" b="0" i="0" u="none" strike="noStrike">
                          <a:latin typeface="Arial"/>
                        </a:rPr>
                        <a:t>42 036</a:t>
                      </a:r>
                    </a:p>
                  </a:txBody>
                  <a:tcPr marL="6490" marR="6490" marT="6490" marB="0" anchor="b">
                    <a:lnL>
                      <a:noFill/>
                    </a:lnL>
                    <a:lnR>
                      <a:noFill/>
                    </a:lnR>
                    <a:lnT>
                      <a:noFill/>
                    </a:lnT>
                    <a:lnB>
                      <a:noFill/>
                    </a:lnB>
                  </a:tcPr>
                </a:tc>
                <a:tc>
                  <a:txBody>
                    <a:bodyPr/>
                    <a:lstStyle/>
                    <a:p>
                      <a:pPr algn="r" fontAlgn="b"/>
                      <a:r>
                        <a:rPr lang="tr-TR" sz="600" b="0" i="0" u="none" strike="noStrike">
                          <a:latin typeface="Arial"/>
                        </a:rPr>
                        <a:t>44 815</a:t>
                      </a:r>
                    </a:p>
                  </a:txBody>
                  <a:tcPr marL="6490" marR="6490" marT="6490" marB="0" anchor="b">
                    <a:lnL>
                      <a:noFill/>
                    </a:lnL>
                    <a:lnR>
                      <a:noFill/>
                    </a:lnR>
                    <a:lnT>
                      <a:noFill/>
                    </a:lnT>
                    <a:lnB>
                      <a:noFill/>
                    </a:lnB>
                  </a:tcPr>
                </a:tc>
                <a:tc>
                  <a:txBody>
                    <a:bodyPr/>
                    <a:lstStyle/>
                    <a:p>
                      <a:pPr algn="r" fontAlgn="b"/>
                      <a:r>
                        <a:rPr lang="tr-TR" sz="600" b="0" i="0" u="none" strike="noStrike">
                          <a:latin typeface="Arial"/>
                        </a:rPr>
                        <a:t>55 682</a:t>
                      </a:r>
                    </a:p>
                  </a:txBody>
                  <a:tcPr marL="6490" marR="6490" marT="6490" marB="0" anchor="b">
                    <a:lnL>
                      <a:noFill/>
                    </a:lnL>
                    <a:lnR>
                      <a:noFill/>
                    </a:lnR>
                    <a:lnT>
                      <a:noFill/>
                    </a:lnT>
                    <a:lnB>
                      <a:noFill/>
                    </a:lnB>
                  </a:tcPr>
                </a:tc>
                <a:tc>
                  <a:txBody>
                    <a:bodyPr/>
                    <a:lstStyle/>
                    <a:p>
                      <a:pPr algn="r" fontAlgn="b"/>
                      <a:r>
                        <a:rPr lang="tr-TR" sz="600" b="0" i="0" u="none" strike="noStrike">
                          <a:latin typeface="Arial"/>
                        </a:rPr>
                        <a:t>56 083</a:t>
                      </a:r>
                    </a:p>
                  </a:txBody>
                  <a:tcPr marL="6490" marR="6490" marT="6490" marB="0" anchor="b">
                    <a:lnL>
                      <a:noFill/>
                    </a:lnL>
                    <a:lnR>
                      <a:noFill/>
                    </a:lnR>
                    <a:lnT>
                      <a:noFill/>
                    </a:lnT>
                    <a:lnB>
                      <a:noFill/>
                    </a:lnB>
                  </a:tcPr>
                </a:tc>
                <a:tc>
                  <a:txBody>
                    <a:bodyPr/>
                    <a:lstStyle/>
                    <a:p>
                      <a:pPr algn="r" fontAlgn="b"/>
                      <a:r>
                        <a:rPr lang="tr-TR" sz="600" b="0" i="0" u="none" strike="noStrike">
                          <a:latin typeface="Arial"/>
                        </a:rPr>
                        <a:t>76 469</a:t>
                      </a:r>
                    </a:p>
                  </a:txBody>
                  <a:tcPr marL="6490" marR="6490" marT="6490" marB="0" anchor="b">
                    <a:lnL>
                      <a:noFill/>
                    </a:lnL>
                    <a:lnR>
                      <a:noFill/>
                    </a:lnR>
                    <a:lnT>
                      <a:noFill/>
                    </a:lnT>
                    <a:lnB>
                      <a:noFill/>
                    </a:lnB>
                  </a:tcPr>
                </a:tc>
                <a:tc>
                  <a:txBody>
                    <a:bodyPr/>
                    <a:lstStyle/>
                    <a:p>
                      <a:pPr algn="r" fontAlgn="b"/>
                      <a:r>
                        <a:rPr lang="tr-TR" sz="600" b="0" i="0" u="none" strike="noStrike">
                          <a:latin typeface="Arial"/>
                        </a:rPr>
                        <a:t>71 563</a:t>
                      </a:r>
                    </a:p>
                  </a:txBody>
                  <a:tcPr marL="6490" marR="6490" marT="6490" marB="0" anchor="b">
                    <a:lnL>
                      <a:noFill/>
                    </a:lnL>
                    <a:lnR>
                      <a:noFill/>
                    </a:lnR>
                    <a:lnT>
                      <a:noFill/>
                    </a:lnT>
                    <a:lnB>
                      <a:noFill/>
                    </a:lnB>
                  </a:tcPr>
                </a:tc>
                <a:tc>
                  <a:txBody>
                    <a:bodyPr/>
                    <a:lstStyle/>
                    <a:p>
                      <a:pPr algn="r" fontAlgn="b"/>
                      <a:r>
                        <a:rPr lang="tr-TR" sz="600" b="0" i="0" u="none" strike="noStrike">
                          <a:latin typeface="Arial"/>
                        </a:rPr>
                        <a:t>53 412</a:t>
                      </a:r>
                    </a:p>
                  </a:txBody>
                  <a:tcPr marL="6490" marR="6490" marT="6490" marB="0" anchor="b">
                    <a:lnL>
                      <a:noFill/>
                    </a:lnL>
                    <a:lnR>
                      <a:noFill/>
                    </a:lnR>
                    <a:lnT>
                      <a:noFill/>
                    </a:lnT>
                    <a:lnB>
                      <a:noFill/>
                    </a:lnB>
                  </a:tcPr>
                </a:tc>
                <a:tc>
                  <a:txBody>
                    <a:bodyPr/>
                    <a:lstStyle/>
                    <a:p>
                      <a:pPr algn="r" fontAlgn="b"/>
                      <a:r>
                        <a:rPr lang="tr-TR" sz="600" b="0" i="0" u="none" strike="noStrike">
                          <a:latin typeface="Arial"/>
                        </a:rPr>
                        <a:t>87 043</a:t>
                      </a:r>
                    </a:p>
                  </a:txBody>
                  <a:tcPr marL="6490" marR="6490" marT="6490" marB="0" anchor="b">
                    <a:lnL>
                      <a:noFill/>
                    </a:lnL>
                    <a:lnR>
                      <a:noFill/>
                    </a:lnR>
                    <a:lnT>
                      <a:noFill/>
                    </a:lnT>
                    <a:lnB>
                      <a:noFill/>
                    </a:lnB>
                  </a:tcPr>
                </a:tc>
                <a:tc>
                  <a:txBody>
                    <a:bodyPr/>
                    <a:lstStyle/>
                    <a:p>
                      <a:pPr algn="r" fontAlgn="b"/>
                      <a:r>
                        <a:rPr lang="tr-TR" sz="600" b="0" i="0" u="none" strike="noStrike">
                          <a:latin typeface="Arial"/>
                        </a:rPr>
                        <a:t>103 628</a:t>
                      </a:r>
                    </a:p>
                  </a:txBody>
                  <a:tcPr marL="6490" marR="6490" marT="6490" marB="0" anchor="b">
                    <a:lnL>
                      <a:noFill/>
                    </a:lnL>
                    <a:lnR>
                      <a:noFill/>
                    </a:lnR>
                    <a:lnT>
                      <a:noFill/>
                    </a:lnT>
                    <a:lnB>
                      <a:noFill/>
                    </a:lnB>
                  </a:tcPr>
                </a:tc>
                <a:tc>
                  <a:txBody>
                    <a:bodyPr/>
                    <a:lstStyle/>
                    <a:p>
                      <a:pPr algn="r" fontAlgn="b"/>
                      <a:r>
                        <a:rPr lang="tr-TR" sz="600" b="0" i="0" u="none" strike="noStrike">
                          <a:latin typeface="Arial"/>
                        </a:rPr>
                        <a:t>118 449</a:t>
                      </a:r>
                    </a:p>
                  </a:txBody>
                  <a:tcPr marL="6490" marR="6490" marT="6490" marB="0" anchor="b">
                    <a:lnL>
                      <a:noFill/>
                    </a:lnL>
                    <a:lnR>
                      <a:noFill/>
                    </a:lnR>
                    <a:lnT>
                      <a:noFill/>
                    </a:lnT>
                    <a:lnB>
                      <a:noFill/>
                    </a:lnB>
                  </a:tcPr>
                </a:tc>
                <a:tc>
                  <a:txBody>
                    <a:bodyPr/>
                    <a:lstStyle/>
                    <a:p>
                      <a:pPr algn="r" fontAlgn="b"/>
                      <a:r>
                        <a:rPr lang="tr-TR" sz="600" b="0" i="0" u="none" strike="noStrike">
                          <a:latin typeface="Arial"/>
                        </a:rPr>
                        <a:t>117 919</a:t>
                      </a:r>
                    </a:p>
                  </a:txBody>
                  <a:tcPr marL="6490" marR="6490" marT="6490" marB="0" anchor="b">
                    <a:lnL>
                      <a:noFill/>
                    </a:lnL>
                    <a:lnR>
                      <a:noFill/>
                    </a:lnR>
                    <a:lnT>
                      <a:noFill/>
                    </a:lnT>
                    <a:lnB>
                      <a:noFill/>
                    </a:lnB>
                  </a:tcPr>
                </a:tc>
              </a:tr>
              <a:tr h="316138">
                <a:tc>
                  <a:txBody>
                    <a:bodyPr/>
                    <a:lstStyle/>
                    <a:p>
                      <a:pPr algn="l" fontAlgn="b"/>
                      <a:endParaRPr lang="tr-TR" sz="600" b="1" i="0" u="none" strike="noStrike">
                        <a:latin typeface="Arial"/>
                      </a:endParaRPr>
                    </a:p>
                  </a:txBody>
                  <a:tcPr marL="6490" marR="6490" marT="6490" marB="0" anchor="b">
                    <a:lnL>
                      <a:noFill/>
                    </a:lnL>
                    <a:lnR>
                      <a:noFill/>
                    </a:lnR>
                    <a:lnT>
                      <a:noFill/>
                    </a:lnT>
                    <a:lnB>
                      <a:noFill/>
                    </a:lnB>
                  </a:tcPr>
                </a:tc>
                <a:tc gridSpan="2">
                  <a:txBody>
                    <a:bodyPr/>
                    <a:lstStyle/>
                    <a:p>
                      <a:pPr algn="l" fontAlgn="b"/>
                      <a:r>
                        <a:rPr lang="tr-TR" sz="600" b="1" i="0" u="none" strike="noStrike">
                          <a:latin typeface="Arial"/>
                        </a:rPr>
                        <a:t>Diğer gelirler</a:t>
                      </a:r>
                    </a:p>
                  </a:txBody>
                  <a:tcPr marL="6490" marR="6490" marT="6490" marB="0" anchor="b">
                    <a:lnL>
                      <a:noFill/>
                    </a:lnL>
                    <a:lnR>
                      <a:noFill/>
                    </a:lnR>
                    <a:lnT>
                      <a:noFill/>
                    </a:lnT>
                    <a:lnB>
                      <a:noFill/>
                    </a:lnB>
                  </a:tcPr>
                </a:tc>
                <a:tc hMerge="1">
                  <a:txBody>
                    <a:bodyPr/>
                    <a:lstStyle/>
                    <a:p>
                      <a:endParaRPr lang="tr-TR"/>
                    </a:p>
                  </a:txBody>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6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r>
              <a:tr h="247412">
                <a:tc>
                  <a:txBody>
                    <a:bodyPr/>
                    <a:lstStyle/>
                    <a:p>
                      <a:pPr algn="l" fontAlgn="b"/>
                      <a:r>
                        <a:rPr lang="tr-TR" sz="600" b="1" i="0" u="none" strike="noStrike">
                          <a:latin typeface="Arial"/>
                        </a:rPr>
                        <a:t> </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gn="l" fontAlgn="b"/>
                      <a:r>
                        <a:rPr lang="tr-TR" sz="600" b="0" i="0" u="none" strike="noStrike">
                          <a:latin typeface="Arial"/>
                        </a:rPr>
                        <a:t>Other receipts</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r" fontAlgn="b"/>
                      <a:r>
                        <a:rPr lang="tr-TR" sz="600" b="0" i="0" u="none" strike="noStrike">
                          <a:latin typeface="Arial"/>
                        </a:rPr>
                        <a:t> 946</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600" b="0" i="0" u="none" strike="noStrike">
                          <a:latin typeface="Arial"/>
                        </a:rPr>
                        <a:t>1 377</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600" b="0" i="0" u="none" strike="noStrike">
                          <a:latin typeface="Arial"/>
                        </a:rPr>
                        <a:t>1 973</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600" b="0" i="0" u="none" strike="noStrike">
                          <a:latin typeface="Arial"/>
                        </a:rPr>
                        <a:t>5 129</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600" b="0" i="0" u="none" strike="noStrike">
                          <a:latin typeface="Arial"/>
                        </a:rPr>
                        <a:t>5 713</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600" b="0" i="0" u="none" strike="noStrike">
                          <a:latin typeface="Arial"/>
                        </a:rPr>
                        <a:t>7 607</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600" b="0" i="0" u="none" strike="noStrike">
                          <a:latin typeface="Arial"/>
                        </a:rPr>
                        <a:t>7 535</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600" b="0" i="0" u="none" strike="noStrike">
                          <a:latin typeface="Arial"/>
                        </a:rPr>
                        <a:t>8 286</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600" b="0" i="0" u="none" strike="noStrike">
                          <a:latin typeface="Arial"/>
                        </a:rPr>
                        <a:t>11 827</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600" b="0" i="0" u="none" strike="noStrike">
                          <a:latin typeface="Arial"/>
                        </a:rPr>
                        <a:t>13 984</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600" b="0" i="0" u="none" strike="noStrike">
                          <a:latin typeface="Arial"/>
                        </a:rPr>
                        <a:t>11 904</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600" b="0" i="0" u="none" strike="noStrike">
                          <a:latin typeface="Arial"/>
                        </a:rPr>
                        <a:t>13 350</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600" b="0" i="0" u="none" strike="noStrike">
                          <a:latin typeface="Arial"/>
                        </a:rPr>
                        <a:t>14 051</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600" b="0" i="0" u="none" strike="noStrike">
                          <a:latin typeface="Arial"/>
                        </a:rPr>
                        <a:t>14 940</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600" b="0" i="0" u="none" strike="noStrike">
                          <a:latin typeface="Arial"/>
                        </a:rPr>
                        <a:t>16 192</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tr-TR" sz="600" b="0" i="0" u="none" strike="noStrike">
                          <a:latin typeface="Arial"/>
                        </a:rPr>
                        <a:t>18 287</a:t>
                      </a:r>
                    </a:p>
                  </a:txBody>
                  <a:tcPr marL="6490" marR="6490" marT="6490" marB="0" anchor="b">
                    <a:lnL>
                      <a:noFill/>
                    </a:lnL>
                    <a:lnR>
                      <a:noFill/>
                    </a:lnR>
                    <a:lnT>
                      <a:noFill/>
                    </a:lnT>
                    <a:lnB w="12700" cap="flat" cmpd="sng" algn="ctr">
                      <a:solidFill>
                        <a:srgbClr val="000000"/>
                      </a:solidFill>
                      <a:prstDash val="solid"/>
                      <a:round/>
                      <a:headEnd type="none" w="med" len="med"/>
                      <a:tailEnd type="none" w="med" len="med"/>
                    </a:lnB>
                  </a:tcPr>
                </a:tc>
              </a:tr>
              <a:tr h="274901">
                <a:tc gridSpan="3">
                  <a:txBody>
                    <a:bodyPr/>
                    <a:lstStyle/>
                    <a:p>
                      <a:pPr algn="l" fontAlgn="b"/>
                      <a:r>
                        <a:rPr lang="tr-TR" sz="500" b="1" i="0" u="none" strike="noStrike">
                          <a:latin typeface="Arial"/>
                        </a:rPr>
                        <a:t>TÜİK, Sosyal Koruma İstatistikleri</a:t>
                      </a: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tr-TR"/>
                    </a:p>
                  </a:txBody>
                  <a:tcPr/>
                </a:tc>
                <a:tc hMerge="1">
                  <a:txBody>
                    <a:bodyPr/>
                    <a:lstStyle/>
                    <a:p>
                      <a:endParaRPr lang="tr-TR"/>
                    </a:p>
                  </a:txBody>
                  <a:tcPr/>
                </a:tc>
                <a:tc>
                  <a:txBody>
                    <a:bodyPr/>
                    <a:lstStyle/>
                    <a:p>
                      <a:pPr algn="l" fontAlgn="b"/>
                      <a:endParaRPr lang="tr-TR" sz="700" b="0" i="0" u="none" strike="noStrike">
                        <a:latin typeface="Arial"/>
                      </a:endParaRP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latin typeface="Arial"/>
                      </a:endParaRP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latin typeface="Arial"/>
                      </a:endParaRP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latin typeface="Arial"/>
                      </a:endParaRP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latin typeface="Arial"/>
                      </a:endParaRP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latin typeface="Arial"/>
                      </a:endParaRP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latin typeface="Arial"/>
                      </a:endParaRP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latin typeface="Arial"/>
                      </a:endParaRP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latin typeface="Arial"/>
                      </a:endParaRP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latin typeface="Arial"/>
                      </a:endParaRP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latin typeface="Arial"/>
                      </a:endParaRP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latin typeface="Arial"/>
                      </a:endParaRP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latin typeface="Arial"/>
                      </a:endParaRP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latin typeface="Arial"/>
                      </a:endParaRP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latin typeface="Arial"/>
                      </a:endParaRP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tr-TR" sz="700" b="0" i="0" u="none" strike="noStrike">
                        <a:latin typeface="Arial"/>
                      </a:endParaRPr>
                    </a:p>
                  </a:txBody>
                  <a:tcPr marL="6490" marR="6490" marT="6490" marB="0" anchor="b">
                    <a:lnL>
                      <a:noFill/>
                    </a:lnL>
                    <a:lnR>
                      <a:noFill/>
                    </a:lnR>
                    <a:lnT w="12700" cap="flat" cmpd="sng" algn="ctr">
                      <a:solidFill>
                        <a:srgbClr val="000000"/>
                      </a:solidFill>
                      <a:prstDash val="solid"/>
                      <a:round/>
                      <a:headEnd type="none" w="med" len="med"/>
                      <a:tailEnd type="none" w="med" len="med"/>
                    </a:lnT>
                    <a:lnB>
                      <a:noFill/>
                    </a:lnB>
                  </a:tcPr>
                </a:tc>
              </a:tr>
              <a:tr h="239673">
                <a:tc gridSpan="3">
                  <a:txBody>
                    <a:bodyPr/>
                    <a:lstStyle/>
                    <a:p>
                      <a:pPr algn="l" fontAlgn="b"/>
                      <a:r>
                        <a:rPr lang="tr-TR" sz="500" b="0" i="0" u="none" strike="noStrike">
                          <a:latin typeface="Arial"/>
                        </a:rPr>
                        <a:t>TurkStat, Social Protection Statistics</a:t>
                      </a:r>
                    </a:p>
                  </a:txBody>
                  <a:tcPr marL="6490" marR="6490" marT="6490" marB="0" anchor="b">
                    <a:lnL>
                      <a:noFill/>
                    </a:lnL>
                    <a:lnR>
                      <a:noFill/>
                    </a:lnR>
                    <a:lnT>
                      <a:noFill/>
                    </a:lnT>
                    <a:lnB>
                      <a:noFill/>
                    </a:lnB>
                  </a:tcPr>
                </a:tc>
                <a:tc hMerge="1">
                  <a:txBody>
                    <a:bodyPr/>
                    <a:lstStyle/>
                    <a:p>
                      <a:endParaRPr lang="tr-TR"/>
                    </a:p>
                  </a:txBody>
                  <a:tcPr/>
                </a:tc>
                <a:tc hMerge="1">
                  <a:txBody>
                    <a:bodyPr/>
                    <a:lstStyle/>
                    <a:p>
                      <a:endParaRPr lang="tr-TR"/>
                    </a:p>
                  </a:txBody>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r>
              <a:tr h="239673">
                <a:tc gridSpan="3">
                  <a:txBody>
                    <a:bodyPr/>
                    <a:lstStyle/>
                    <a:p>
                      <a:pPr algn="l" fontAlgn="b"/>
                      <a:r>
                        <a:rPr lang="tr-TR" sz="500" b="1" i="0" u="none" strike="noStrike">
                          <a:latin typeface="Arial"/>
                        </a:rPr>
                        <a:t>Tablodaki rakamlar, yuvarlamadan dolayı toplamı vermeyebilir.</a:t>
                      </a:r>
                    </a:p>
                  </a:txBody>
                  <a:tcPr marL="6490" marR="6490" marT="6490" marB="0" anchor="b">
                    <a:lnL>
                      <a:noFill/>
                    </a:lnL>
                    <a:lnR>
                      <a:noFill/>
                    </a:lnR>
                    <a:lnT>
                      <a:noFill/>
                    </a:lnT>
                    <a:lnB>
                      <a:noFill/>
                    </a:lnB>
                  </a:tcPr>
                </a:tc>
                <a:tc hMerge="1">
                  <a:txBody>
                    <a:bodyPr/>
                    <a:lstStyle/>
                    <a:p>
                      <a:endParaRPr lang="tr-TR"/>
                    </a:p>
                  </a:txBody>
                  <a:tcPr/>
                </a:tc>
                <a:tc hMerge="1">
                  <a:txBody>
                    <a:bodyPr/>
                    <a:lstStyle/>
                    <a:p>
                      <a:endParaRPr lang="tr-TR"/>
                    </a:p>
                  </a:txBody>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r>
              <a:tr h="239673">
                <a:tc gridSpan="3">
                  <a:txBody>
                    <a:bodyPr/>
                    <a:lstStyle/>
                    <a:p>
                      <a:pPr algn="l" fontAlgn="b"/>
                      <a:r>
                        <a:rPr lang="en-US" sz="500" b="0" i="0" u="none" strike="noStrike">
                          <a:latin typeface="Arial"/>
                        </a:rPr>
                        <a:t>Figures in the table may not add up to totals due to the roundings.</a:t>
                      </a:r>
                    </a:p>
                  </a:txBody>
                  <a:tcPr marL="6490" marR="6490" marT="6490" marB="0" anchor="b">
                    <a:lnL>
                      <a:noFill/>
                    </a:lnL>
                    <a:lnR>
                      <a:noFill/>
                    </a:lnR>
                    <a:lnT>
                      <a:noFill/>
                    </a:lnT>
                    <a:lnB>
                      <a:noFill/>
                    </a:lnB>
                  </a:tcPr>
                </a:tc>
                <a:tc hMerge="1">
                  <a:txBody>
                    <a:bodyPr/>
                    <a:lstStyle/>
                    <a:p>
                      <a:endParaRPr lang="tr-TR"/>
                    </a:p>
                  </a:txBody>
                  <a:tcPr/>
                </a:tc>
                <a:tc hMerge="1">
                  <a:txBody>
                    <a:bodyPr/>
                    <a:lstStyle/>
                    <a:p>
                      <a:endParaRPr lang="tr-TR"/>
                    </a:p>
                  </a:txBody>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r>
              <a:tr h="239673">
                <a:tc gridSpan="4">
                  <a:txBody>
                    <a:bodyPr/>
                    <a:lstStyle/>
                    <a:p>
                      <a:pPr algn="l" fontAlgn="b"/>
                      <a:r>
                        <a:rPr lang="tr-TR" sz="500" b="1" i="0" u="none" strike="noStrike">
                          <a:latin typeface="Arial"/>
                        </a:rPr>
                        <a:t>2000-2014 yılları verileri idari kayıtların güncellenmesi nedeniyle revize edilmiştir.</a:t>
                      </a:r>
                    </a:p>
                  </a:txBody>
                  <a:tcPr marL="6490" marR="6490" marT="6490" marB="0" anchor="b">
                    <a:lnL>
                      <a:noFill/>
                    </a:lnL>
                    <a:lnR>
                      <a:noFill/>
                    </a:lnR>
                    <a:lnT>
                      <a:noFill/>
                    </a:lnT>
                    <a:lnB>
                      <a:noFill/>
                    </a:lnB>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r>
              <a:tr h="239673">
                <a:tc gridSpan="4">
                  <a:txBody>
                    <a:bodyPr/>
                    <a:lstStyle/>
                    <a:p>
                      <a:pPr algn="l" fontAlgn="b"/>
                      <a:r>
                        <a:rPr lang="en-US" sz="500" b="0" i="0" u="none" strike="noStrike">
                          <a:latin typeface="Arial"/>
                        </a:rPr>
                        <a:t>2000-2014 data have been revized due to the update of the administrative registrations.</a:t>
                      </a:r>
                    </a:p>
                  </a:txBody>
                  <a:tcPr marL="6490" marR="6490" marT="6490" marB="0" anchor="b">
                    <a:lnL>
                      <a:noFill/>
                    </a:lnL>
                    <a:lnR>
                      <a:noFill/>
                    </a:lnR>
                    <a:lnT>
                      <a:noFill/>
                    </a:lnT>
                    <a:lnB>
                      <a:noFill/>
                    </a:lnB>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a:latin typeface="Arial"/>
                      </a:endParaRPr>
                    </a:p>
                  </a:txBody>
                  <a:tcPr marL="6490" marR="6490" marT="6490" marB="0" anchor="b">
                    <a:lnL>
                      <a:noFill/>
                    </a:lnL>
                    <a:lnR>
                      <a:noFill/>
                    </a:lnR>
                    <a:lnT>
                      <a:noFill/>
                    </a:lnT>
                    <a:lnB>
                      <a:noFill/>
                    </a:lnB>
                  </a:tcPr>
                </a:tc>
                <a:tc>
                  <a:txBody>
                    <a:bodyPr/>
                    <a:lstStyle/>
                    <a:p>
                      <a:pPr algn="l" fontAlgn="b"/>
                      <a:endParaRPr lang="tr-TR" sz="700" b="0" i="0" u="none" strike="noStrike" dirty="0">
                        <a:latin typeface="Arial"/>
                      </a:endParaRPr>
                    </a:p>
                  </a:txBody>
                  <a:tcPr marL="6490" marR="6490" marT="6490" marB="0" anchor="b">
                    <a:lnL>
                      <a:noFill/>
                    </a:lnL>
                    <a:lnR>
                      <a:noFill/>
                    </a:lnR>
                    <a:lnT>
                      <a:noFill/>
                    </a:lnT>
                    <a:lnB>
                      <a:noFill/>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a:bodyPr>
          <a:lstStyle/>
          <a:p>
            <a:pPr indent="0" algn="just"/>
            <a:endParaRPr lang="tr-TR" sz="2000" dirty="0" smtClean="0">
              <a:latin typeface="Times New Roman" pitchFamily="18" charset="0"/>
              <a:cs typeface="Times New Roman" pitchFamily="18" charset="0"/>
            </a:endParaRPr>
          </a:p>
          <a:p>
            <a:pPr indent="0" algn="just">
              <a:buNone/>
            </a:pPr>
            <a:r>
              <a:rPr lang="tr-TR" sz="2000" b="1" dirty="0" smtClean="0">
                <a:latin typeface="Times New Roman" pitchFamily="18" charset="0"/>
                <a:cs typeface="Times New Roman" pitchFamily="18" charset="0"/>
              </a:rPr>
              <a:t>Yoksulluk </a:t>
            </a:r>
            <a:r>
              <a:rPr lang="tr-TR" sz="2000" b="1" dirty="0" smtClean="0">
                <a:latin typeface="Times New Roman" pitchFamily="18" charset="0"/>
                <a:cs typeface="Times New Roman" pitchFamily="18" charset="0"/>
              </a:rPr>
              <a:t>açığı</a:t>
            </a:r>
          </a:p>
          <a:p>
            <a:pPr indent="0" algn="just">
              <a:buNone/>
            </a:pPr>
            <a:endParaRPr lang="tr-TR" sz="2000" b="1" dirty="0" smtClean="0">
              <a:latin typeface="Times New Roman" pitchFamily="18" charset="0"/>
              <a:cs typeface="Times New Roman" pitchFamily="18" charset="0"/>
            </a:endParaRPr>
          </a:p>
          <a:p>
            <a:pPr indent="0" algn="just">
              <a:buNone/>
            </a:pPr>
            <a:r>
              <a:rPr lang="tr-TR" sz="2000" dirty="0" smtClean="0">
                <a:latin typeface="Times New Roman" pitchFamily="18" charset="0"/>
                <a:cs typeface="Times New Roman" pitchFamily="18" charset="0"/>
              </a:rPr>
              <a:t>Yoksulluğun derecesi hakkında bilgi verir. Bir kişinin yoksulluk </a:t>
            </a:r>
            <a:r>
              <a:rPr lang="tr-TR" sz="2000" dirty="0" smtClean="0">
                <a:latin typeface="Times New Roman" pitchFamily="18" charset="0"/>
                <a:cs typeface="Times New Roman" pitchFamily="18" charset="0"/>
              </a:rPr>
              <a:t>açığı, yoksulluk </a:t>
            </a:r>
            <a:r>
              <a:rPr lang="tr-TR" sz="2000" dirty="0" smtClean="0">
                <a:latin typeface="Times New Roman" pitchFamily="18" charset="0"/>
                <a:cs typeface="Times New Roman" pitchFamily="18" charset="0"/>
              </a:rPr>
              <a:t>çizgisi ile geliri arasındaki farka eşittir. Yoksulluk açığı, toplumdaki ortalama yoksulluk açığının, yoksulluk çizgisine oranına eşittir. Yoksulluk açığı 100'e yaklaşması, yoksulluğun derecesinin çok fazla olduğunu, küçülmesi ise yoksulluk risk derecelerinin daha az olduğunu ifade etmektedir. </a:t>
            </a:r>
          </a:p>
          <a:p>
            <a:pPr algn="just"/>
            <a:endParaRPr lang="tr-TR" sz="2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normAutofit/>
          </a:bodyPr>
          <a:lstStyle/>
          <a:p>
            <a:pPr algn="just"/>
            <a:endParaRPr lang="tr-TR" sz="2000" dirty="0" smtClean="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p:txBody>
      </p:sp>
      <p:graphicFrame>
        <p:nvGraphicFramePr>
          <p:cNvPr id="4" name="3 Tablo"/>
          <p:cNvGraphicFramePr>
            <a:graphicFrameLocks noGrp="1"/>
          </p:cNvGraphicFramePr>
          <p:nvPr/>
        </p:nvGraphicFramePr>
        <p:xfrm>
          <a:off x="1115617" y="620687"/>
          <a:ext cx="6768752" cy="5040560"/>
        </p:xfrm>
        <a:graphic>
          <a:graphicData uri="http://schemas.openxmlformats.org/drawingml/2006/table">
            <a:tbl>
              <a:tblPr/>
              <a:tblGrid>
                <a:gridCol w="2262382"/>
                <a:gridCol w="1232355"/>
                <a:gridCol w="698947"/>
                <a:gridCol w="1397894"/>
                <a:gridCol w="1177174"/>
              </a:tblGrid>
              <a:tr h="504056">
                <a:tc gridSpan="3">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c hMerge="1">
                  <a:txBody>
                    <a:bodyPr/>
                    <a:lstStyle/>
                    <a:p>
                      <a:endParaRPr lang="tr-TR"/>
                    </a:p>
                  </a:txBody>
                  <a:tcPr/>
                </a:tc>
                <a:tc hMerge="1">
                  <a:txBody>
                    <a:bodyPr/>
                    <a:lstStyle/>
                    <a:p>
                      <a:endParaRPr lang="tr-TR"/>
                    </a:p>
                  </a:txBody>
                  <a:tcPr/>
                </a:tc>
                <a:tc gridSpan="2">
                  <a:txBody>
                    <a:bodyPr/>
                    <a:lstStyle/>
                    <a:p>
                      <a:pPr algn="l" fontAlgn="b"/>
                      <a:r>
                        <a:rPr lang="tr-TR" sz="1000" b="0" i="0" u="none" strike="noStrike">
                          <a:latin typeface="Arial"/>
                        </a:rPr>
                        <a:t>Sütunlar</a:t>
                      </a:r>
                    </a:p>
                  </a:txBody>
                  <a:tcPr marL="9525" marR="9525" marT="9525" marB="0" anchor="b">
                    <a:lnL>
                      <a:noFill/>
                    </a:lnL>
                    <a:lnR>
                      <a:noFill/>
                    </a:lnR>
                    <a:lnT>
                      <a:noFill/>
                    </a:lnT>
                    <a:lnB>
                      <a:noFill/>
                    </a:lnB>
                  </a:tcPr>
                </a:tc>
                <a:tc hMerge="1">
                  <a:txBody>
                    <a:bodyPr/>
                    <a:lstStyle/>
                    <a:p>
                      <a:endParaRPr lang="tr-TR"/>
                    </a:p>
                  </a:txBody>
                  <a:tcPr/>
                </a:tc>
              </a:tr>
              <a:tr h="504056">
                <a:tc rowSpan="3" gridSpan="3">
                  <a:txBody>
                    <a:bodyPr/>
                    <a:lstStyle/>
                    <a:p>
                      <a:pPr algn="l" fontAlgn="b"/>
                      <a:r>
                        <a:rPr lang="tr-TR" sz="1000" b="0" i="0" u="none" strike="noStrike">
                          <a:latin typeface="Arial"/>
                        </a:rPr>
                        <a:t>Satırlar</a:t>
                      </a:r>
                    </a:p>
                  </a:txBody>
                  <a:tcPr marL="9525" marR="9525" marT="9525" marB="0" anchor="b">
                    <a:lnL>
                      <a:noFill/>
                    </a:lnL>
                    <a:lnR>
                      <a:noFill/>
                    </a:lnR>
                    <a:lnT>
                      <a:noFill/>
                    </a:lnT>
                    <a:lnB>
                      <a:noFill/>
                    </a:lnB>
                  </a:tcPr>
                </a:tc>
                <a:tc rowSpan="3" hMerge="1">
                  <a:txBody>
                    <a:bodyPr/>
                    <a:lstStyle/>
                    <a:p>
                      <a:endParaRPr lang="tr-TR"/>
                    </a:p>
                  </a:txBody>
                  <a:tcPr/>
                </a:tc>
                <a:tc rowSpan="3" hMerge="1">
                  <a:txBody>
                    <a:bodyPr/>
                    <a:lstStyle/>
                    <a:p>
                      <a:endParaRPr lang="tr-TR"/>
                    </a:p>
                  </a:txBody>
                  <a:tcPr/>
                </a:tc>
                <a:tc>
                  <a:txBody>
                    <a:bodyPr/>
                    <a:lstStyle/>
                    <a:p>
                      <a:pPr algn="l" fontAlgn="b"/>
                      <a:r>
                        <a:rPr lang="tr-TR" sz="1000" b="0" i="0" u="none" strike="noStrike">
                          <a:latin typeface="Arial"/>
                        </a:rPr>
                        <a:t>Türkiye-TR</a:t>
                      </a:r>
                    </a:p>
                  </a:txBody>
                  <a:tcPr marL="9525" marR="9525" marT="9525" marB="0" anchor="b">
                    <a:lnL>
                      <a:noFill/>
                    </a:lnL>
                    <a:lnR>
                      <a:noFill/>
                    </a:lnR>
                    <a:lnT>
                      <a:noFill/>
                    </a:lnT>
                    <a:lnB>
                      <a:noFill/>
                    </a:lnB>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r>
              <a:tr h="504056">
                <a:tc gridSpan="3" vMerge="1">
                  <a:txBody>
                    <a:bodyPr/>
                    <a:lstStyle/>
                    <a:p>
                      <a:endParaRPr lang="tr-TR"/>
                    </a:p>
                  </a:txBody>
                  <a:tcPr/>
                </a:tc>
                <a:tc hMerge="1" vMerge="1">
                  <a:txBody>
                    <a:bodyPr/>
                    <a:lstStyle/>
                    <a:p>
                      <a:endParaRPr lang="tr-TR"/>
                    </a:p>
                  </a:txBody>
                  <a:tcPr/>
                </a:tc>
                <a:tc hMerge="1" vMerge="1">
                  <a:txBody>
                    <a:bodyPr/>
                    <a:lstStyle/>
                    <a:p>
                      <a:endParaRPr lang="tr-TR"/>
                    </a:p>
                  </a:txBody>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r>
              <a:tr h="504056">
                <a:tc gridSpan="3" vMerge="1">
                  <a:txBody>
                    <a:bodyPr/>
                    <a:lstStyle/>
                    <a:p>
                      <a:endParaRPr lang="tr-TR"/>
                    </a:p>
                  </a:txBody>
                  <a:tcPr/>
                </a:tc>
                <a:tc hMerge="1" vMerge="1">
                  <a:txBody>
                    <a:bodyPr/>
                    <a:lstStyle/>
                    <a:p>
                      <a:endParaRPr lang="tr-TR"/>
                    </a:p>
                  </a:txBody>
                  <a:tcPr/>
                </a:tc>
                <a:tc hMerge="1" vMerge="1">
                  <a:txBody>
                    <a:bodyPr/>
                    <a:lstStyle/>
                    <a:p>
                      <a:endParaRPr lang="tr-TR"/>
                    </a:p>
                  </a:txBody>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r>
              <a:tr h="504056">
                <a:tc rowSpan="6">
                  <a:txBody>
                    <a:bodyPr/>
                    <a:lstStyle/>
                    <a:p>
                      <a:pPr algn="l" fontAlgn="b"/>
                      <a:r>
                        <a:rPr lang="tr-TR" sz="1000" b="0" i="0" u="none" strike="noStrike">
                          <a:latin typeface="Arial"/>
                        </a:rPr>
                        <a:t>İstihdam Oranı (%)</a:t>
                      </a:r>
                    </a:p>
                  </a:txBody>
                  <a:tcPr marL="9525" marR="9525" marT="9525" marB="0" anchor="b">
                    <a:lnL>
                      <a:noFill/>
                    </a:lnL>
                    <a:lnR>
                      <a:noFill/>
                    </a:lnR>
                    <a:lnT>
                      <a:noFill/>
                    </a:lnT>
                    <a:lnB>
                      <a:noFill/>
                    </a:lnB>
                  </a:tcPr>
                </a:tc>
                <a:tc rowSpan="2">
                  <a:txBody>
                    <a:bodyPr/>
                    <a:lstStyle/>
                    <a:p>
                      <a:pPr algn="l" fontAlgn="b"/>
                      <a:r>
                        <a:rPr lang="tr-TR" sz="1000" b="0" i="0" u="none" strike="noStrike">
                          <a:latin typeface="Arial"/>
                        </a:rPr>
                        <a:t>1. (15+)</a:t>
                      </a:r>
                    </a:p>
                  </a:txBody>
                  <a:tcPr marL="9525" marR="9525" marT="9525" marB="0" anchor="b">
                    <a:lnL>
                      <a:noFill/>
                    </a:lnL>
                    <a:lnR>
                      <a:noFill/>
                    </a:lnR>
                    <a:lnT>
                      <a:noFill/>
                    </a:lnT>
                    <a:lnB>
                      <a:noFill/>
                    </a:lnB>
                  </a:tcPr>
                </a:tc>
                <a:tc>
                  <a:txBody>
                    <a:bodyPr/>
                    <a:lstStyle/>
                    <a:p>
                      <a:pPr algn="l" fontAlgn="b"/>
                      <a:r>
                        <a:rPr lang="tr-TR" sz="1000" b="0" i="0" u="none" strike="noStrike">
                          <a:latin typeface="Arial"/>
                        </a:rPr>
                        <a:t>2014</a:t>
                      </a:r>
                    </a:p>
                  </a:txBody>
                  <a:tcPr marL="9525" marR="9525" marT="9525" marB="0" anchor="b">
                    <a:lnL>
                      <a:noFill/>
                    </a:lnL>
                    <a:lnR>
                      <a:noFill/>
                    </a:lnR>
                    <a:lnT>
                      <a:noFill/>
                    </a:lnT>
                    <a:lnB>
                      <a:noFill/>
                    </a:lnB>
                  </a:tcPr>
                </a:tc>
                <a:tc>
                  <a:txBody>
                    <a:bodyPr/>
                    <a:lstStyle/>
                    <a:p>
                      <a:pPr algn="r" fontAlgn="b"/>
                      <a:r>
                        <a:rPr lang="tr-TR" sz="1000" b="0" i="0" u="none" strike="noStrike">
                          <a:latin typeface="Arial"/>
                        </a:rPr>
                        <a:t>45,5</a:t>
                      </a:r>
                    </a:p>
                  </a:txBody>
                  <a:tcPr marL="9525" marR="9525" marT="9525" marB="0" anchor="b">
                    <a:lnL>
                      <a:noFill/>
                    </a:lnL>
                    <a:lnR>
                      <a:noFill/>
                    </a:lnR>
                    <a:lnT>
                      <a:noFill/>
                    </a:lnT>
                    <a:lnB>
                      <a:noFill/>
                    </a:lnB>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r>
              <a:tr h="504056">
                <a:tc vMerge="1">
                  <a:txBody>
                    <a:bodyPr/>
                    <a:lstStyle/>
                    <a:p>
                      <a:endParaRPr lang="tr-TR"/>
                    </a:p>
                  </a:txBody>
                  <a:tcPr/>
                </a:tc>
                <a:tc vMerge="1">
                  <a:txBody>
                    <a:bodyPr/>
                    <a:lstStyle/>
                    <a:p>
                      <a:endParaRPr lang="tr-TR"/>
                    </a:p>
                  </a:txBody>
                  <a:tcPr/>
                </a:tc>
                <a:tc>
                  <a:txBody>
                    <a:bodyPr/>
                    <a:lstStyle/>
                    <a:p>
                      <a:pPr algn="l" fontAlgn="b"/>
                      <a:r>
                        <a:rPr lang="tr-TR" sz="1000" b="0" i="0" u="none" strike="noStrike">
                          <a:latin typeface="Arial"/>
                        </a:rPr>
                        <a:t>2015</a:t>
                      </a:r>
                    </a:p>
                  </a:txBody>
                  <a:tcPr marL="9525" marR="9525" marT="9525" marB="0" anchor="b">
                    <a:lnL>
                      <a:noFill/>
                    </a:lnL>
                    <a:lnR>
                      <a:noFill/>
                    </a:lnR>
                    <a:lnT>
                      <a:noFill/>
                    </a:lnT>
                    <a:lnB>
                      <a:noFill/>
                    </a:lnB>
                  </a:tcPr>
                </a:tc>
                <a:tc>
                  <a:txBody>
                    <a:bodyPr/>
                    <a:lstStyle/>
                    <a:p>
                      <a:pPr algn="r" fontAlgn="b"/>
                      <a:r>
                        <a:rPr lang="tr-TR" sz="1000" b="0" i="0" u="none" strike="noStrike">
                          <a:latin typeface="Arial"/>
                        </a:rPr>
                        <a:t>46</a:t>
                      </a:r>
                    </a:p>
                  </a:txBody>
                  <a:tcPr marL="9525" marR="9525" marT="9525" marB="0" anchor="b">
                    <a:lnL>
                      <a:noFill/>
                    </a:lnL>
                    <a:lnR>
                      <a:noFill/>
                    </a:lnR>
                    <a:lnT>
                      <a:noFill/>
                    </a:lnT>
                    <a:lnB>
                      <a:noFill/>
                    </a:lnB>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r>
              <a:tr h="504056">
                <a:tc vMerge="1">
                  <a:txBody>
                    <a:bodyPr/>
                    <a:lstStyle/>
                    <a:p>
                      <a:endParaRPr lang="tr-TR"/>
                    </a:p>
                  </a:txBody>
                  <a:tcPr/>
                </a:tc>
                <a:tc rowSpan="2">
                  <a:txBody>
                    <a:bodyPr/>
                    <a:lstStyle/>
                    <a:p>
                      <a:pPr algn="l" fontAlgn="b"/>
                      <a:r>
                        <a:rPr lang="tr-TR" sz="1000" b="0" i="0" u="none" strike="noStrike">
                          <a:latin typeface="Arial"/>
                        </a:rPr>
                        <a:t>2. (15-24)</a:t>
                      </a:r>
                    </a:p>
                  </a:txBody>
                  <a:tcPr marL="9525" marR="9525" marT="9525" marB="0" anchor="b">
                    <a:lnL>
                      <a:noFill/>
                    </a:lnL>
                    <a:lnR>
                      <a:noFill/>
                    </a:lnR>
                    <a:lnT>
                      <a:noFill/>
                    </a:lnT>
                    <a:lnB>
                      <a:noFill/>
                    </a:lnB>
                  </a:tcPr>
                </a:tc>
                <a:tc>
                  <a:txBody>
                    <a:bodyPr/>
                    <a:lstStyle/>
                    <a:p>
                      <a:pPr algn="l" fontAlgn="b"/>
                      <a:r>
                        <a:rPr lang="tr-TR" sz="1000" b="0" i="0" u="none" strike="noStrike">
                          <a:latin typeface="Arial"/>
                        </a:rPr>
                        <a:t>2014</a:t>
                      </a:r>
                    </a:p>
                  </a:txBody>
                  <a:tcPr marL="9525" marR="9525" marT="9525" marB="0" anchor="b">
                    <a:lnL>
                      <a:noFill/>
                    </a:lnL>
                    <a:lnR>
                      <a:noFill/>
                    </a:lnR>
                    <a:lnT>
                      <a:noFill/>
                    </a:lnT>
                    <a:lnB>
                      <a:noFill/>
                    </a:lnB>
                  </a:tcPr>
                </a:tc>
                <a:tc>
                  <a:txBody>
                    <a:bodyPr/>
                    <a:lstStyle/>
                    <a:p>
                      <a:pPr algn="r" fontAlgn="b"/>
                      <a:r>
                        <a:rPr lang="tr-TR" sz="1000" b="0" i="0" u="none" strike="noStrike">
                          <a:latin typeface="Arial"/>
                        </a:rPr>
                        <a:t>33,5</a:t>
                      </a:r>
                    </a:p>
                  </a:txBody>
                  <a:tcPr marL="9525" marR="9525" marT="9525" marB="0" anchor="b">
                    <a:lnL>
                      <a:noFill/>
                    </a:lnL>
                    <a:lnR>
                      <a:noFill/>
                    </a:lnR>
                    <a:lnT>
                      <a:noFill/>
                    </a:lnT>
                    <a:lnB>
                      <a:noFill/>
                    </a:lnB>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r>
              <a:tr h="504056">
                <a:tc vMerge="1">
                  <a:txBody>
                    <a:bodyPr/>
                    <a:lstStyle/>
                    <a:p>
                      <a:endParaRPr lang="tr-TR"/>
                    </a:p>
                  </a:txBody>
                  <a:tcPr/>
                </a:tc>
                <a:tc vMerge="1">
                  <a:txBody>
                    <a:bodyPr/>
                    <a:lstStyle/>
                    <a:p>
                      <a:endParaRPr lang="tr-TR"/>
                    </a:p>
                  </a:txBody>
                  <a:tcPr/>
                </a:tc>
                <a:tc>
                  <a:txBody>
                    <a:bodyPr/>
                    <a:lstStyle/>
                    <a:p>
                      <a:pPr algn="l" fontAlgn="b"/>
                      <a:r>
                        <a:rPr lang="tr-TR" sz="1000" b="0" i="0" u="none" strike="noStrike">
                          <a:latin typeface="Arial"/>
                        </a:rPr>
                        <a:t>2015</a:t>
                      </a:r>
                    </a:p>
                  </a:txBody>
                  <a:tcPr marL="9525" marR="9525" marT="9525" marB="0" anchor="b">
                    <a:lnL>
                      <a:noFill/>
                    </a:lnL>
                    <a:lnR>
                      <a:noFill/>
                    </a:lnR>
                    <a:lnT>
                      <a:noFill/>
                    </a:lnT>
                    <a:lnB>
                      <a:noFill/>
                    </a:lnB>
                  </a:tcPr>
                </a:tc>
                <a:tc>
                  <a:txBody>
                    <a:bodyPr/>
                    <a:lstStyle/>
                    <a:p>
                      <a:pPr algn="r" fontAlgn="b"/>
                      <a:r>
                        <a:rPr lang="tr-TR" sz="1000" b="0" i="0" u="none" strike="noStrike">
                          <a:latin typeface="Arial"/>
                        </a:rPr>
                        <a:t>34,2</a:t>
                      </a:r>
                    </a:p>
                  </a:txBody>
                  <a:tcPr marL="9525" marR="9525" marT="9525" marB="0" anchor="b">
                    <a:lnL>
                      <a:noFill/>
                    </a:lnL>
                    <a:lnR>
                      <a:noFill/>
                    </a:lnR>
                    <a:lnT>
                      <a:noFill/>
                    </a:lnT>
                    <a:lnB>
                      <a:noFill/>
                    </a:lnB>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r>
              <a:tr h="504056">
                <a:tc vMerge="1">
                  <a:txBody>
                    <a:bodyPr/>
                    <a:lstStyle/>
                    <a:p>
                      <a:endParaRPr lang="tr-TR"/>
                    </a:p>
                  </a:txBody>
                  <a:tcPr/>
                </a:tc>
                <a:tc rowSpan="2">
                  <a:txBody>
                    <a:bodyPr/>
                    <a:lstStyle/>
                    <a:p>
                      <a:pPr algn="l" fontAlgn="b"/>
                      <a:r>
                        <a:rPr lang="tr-TR" sz="1000" b="0" i="0" u="none" strike="noStrike">
                          <a:latin typeface="Arial"/>
                        </a:rPr>
                        <a:t>3. (15-64)</a:t>
                      </a:r>
                    </a:p>
                  </a:txBody>
                  <a:tcPr marL="9525" marR="9525" marT="9525" marB="0" anchor="b">
                    <a:lnL>
                      <a:noFill/>
                    </a:lnL>
                    <a:lnR>
                      <a:noFill/>
                    </a:lnR>
                    <a:lnT>
                      <a:noFill/>
                    </a:lnT>
                    <a:lnB>
                      <a:noFill/>
                    </a:lnB>
                  </a:tcPr>
                </a:tc>
                <a:tc>
                  <a:txBody>
                    <a:bodyPr/>
                    <a:lstStyle/>
                    <a:p>
                      <a:pPr algn="l" fontAlgn="b"/>
                      <a:r>
                        <a:rPr lang="tr-TR" sz="1000" b="0" i="0" u="none" strike="noStrike">
                          <a:latin typeface="Arial"/>
                        </a:rPr>
                        <a:t>2014</a:t>
                      </a:r>
                    </a:p>
                  </a:txBody>
                  <a:tcPr marL="9525" marR="9525" marT="9525" marB="0" anchor="b">
                    <a:lnL>
                      <a:noFill/>
                    </a:lnL>
                    <a:lnR>
                      <a:noFill/>
                    </a:lnR>
                    <a:lnT>
                      <a:noFill/>
                    </a:lnT>
                    <a:lnB>
                      <a:noFill/>
                    </a:lnB>
                  </a:tcPr>
                </a:tc>
                <a:tc>
                  <a:txBody>
                    <a:bodyPr/>
                    <a:lstStyle/>
                    <a:p>
                      <a:pPr algn="r" fontAlgn="b"/>
                      <a:r>
                        <a:rPr lang="tr-TR" sz="1000" b="0" i="0" u="none" strike="noStrike">
                          <a:latin typeface="Arial"/>
                        </a:rPr>
                        <a:t>49,5</a:t>
                      </a:r>
                    </a:p>
                  </a:txBody>
                  <a:tcPr marL="9525" marR="9525" marT="9525" marB="0" anchor="b">
                    <a:lnL>
                      <a:noFill/>
                    </a:lnL>
                    <a:lnR>
                      <a:noFill/>
                    </a:lnR>
                    <a:lnT>
                      <a:noFill/>
                    </a:lnT>
                    <a:lnB>
                      <a:noFill/>
                    </a:lnB>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r>
              <a:tr h="504056">
                <a:tc vMerge="1">
                  <a:txBody>
                    <a:bodyPr/>
                    <a:lstStyle/>
                    <a:p>
                      <a:endParaRPr lang="tr-TR"/>
                    </a:p>
                  </a:txBody>
                  <a:tcPr/>
                </a:tc>
                <a:tc vMerge="1">
                  <a:txBody>
                    <a:bodyPr/>
                    <a:lstStyle/>
                    <a:p>
                      <a:endParaRPr lang="tr-TR"/>
                    </a:p>
                  </a:txBody>
                  <a:tcPr/>
                </a:tc>
                <a:tc>
                  <a:txBody>
                    <a:bodyPr/>
                    <a:lstStyle/>
                    <a:p>
                      <a:pPr algn="l" fontAlgn="b"/>
                      <a:r>
                        <a:rPr lang="tr-TR" sz="1000" b="0" i="0" u="none" strike="noStrike">
                          <a:latin typeface="Arial"/>
                        </a:rPr>
                        <a:t>2015</a:t>
                      </a:r>
                    </a:p>
                  </a:txBody>
                  <a:tcPr marL="9525" marR="9525" marT="9525" marB="0" anchor="b">
                    <a:lnL>
                      <a:noFill/>
                    </a:lnL>
                    <a:lnR>
                      <a:noFill/>
                    </a:lnR>
                    <a:lnT>
                      <a:noFill/>
                    </a:lnT>
                    <a:lnB>
                      <a:noFill/>
                    </a:lnB>
                  </a:tcPr>
                </a:tc>
                <a:tc>
                  <a:txBody>
                    <a:bodyPr/>
                    <a:lstStyle/>
                    <a:p>
                      <a:pPr algn="r" fontAlgn="b"/>
                      <a:r>
                        <a:rPr lang="tr-TR" sz="1000" b="0" i="0" u="none" strike="noStrike">
                          <a:latin typeface="Arial"/>
                        </a:rPr>
                        <a:t>50,2</a:t>
                      </a:r>
                    </a:p>
                  </a:txBody>
                  <a:tcPr marL="9525" marR="9525" marT="9525" marB="0" anchor="b">
                    <a:lnL>
                      <a:noFill/>
                    </a:lnL>
                    <a:lnR>
                      <a:noFill/>
                    </a:lnR>
                    <a:lnT>
                      <a:noFill/>
                    </a:lnT>
                    <a:lnB>
                      <a:noFill/>
                    </a:lnB>
                  </a:tcPr>
                </a:tc>
                <a:tc>
                  <a:txBody>
                    <a:bodyPr/>
                    <a:lstStyle/>
                    <a:p>
                      <a:pPr algn="l" fontAlgn="b"/>
                      <a:endParaRPr lang="tr-TR" sz="1000" b="0" i="0" u="none" strike="noStrike" dirty="0">
                        <a:latin typeface="Arial"/>
                      </a:endParaRPr>
                    </a:p>
                  </a:txBody>
                  <a:tcPr marL="9525" marR="9525" marT="9525" marB="0" anchor="b">
                    <a:lnL>
                      <a:noFill/>
                    </a:lnL>
                    <a:lnR>
                      <a:noFill/>
                    </a:lnR>
                    <a:lnT>
                      <a:noFill/>
                    </a:lnT>
                    <a:lnB>
                      <a:noFill/>
                    </a:lnB>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lstStyle/>
          <a:p>
            <a:endParaRPr lang="tr-TR" dirty="0" smtClean="0"/>
          </a:p>
          <a:p>
            <a:pPr algn="just"/>
            <a:endParaRPr lang="tr-TR" sz="2000" dirty="0">
              <a:latin typeface="Times New Roman" pitchFamily="18" charset="0"/>
              <a:cs typeface="Times New Roman" pitchFamily="18" charset="0"/>
            </a:endParaRPr>
          </a:p>
        </p:txBody>
      </p:sp>
      <p:graphicFrame>
        <p:nvGraphicFramePr>
          <p:cNvPr id="4" name="3 Tablo"/>
          <p:cNvGraphicFramePr>
            <a:graphicFrameLocks noGrp="1"/>
          </p:cNvGraphicFramePr>
          <p:nvPr/>
        </p:nvGraphicFramePr>
        <p:xfrm>
          <a:off x="539552" y="908723"/>
          <a:ext cx="7992888" cy="5256580"/>
        </p:xfrm>
        <a:graphic>
          <a:graphicData uri="http://schemas.openxmlformats.org/drawingml/2006/table">
            <a:tbl>
              <a:tblPr/>
              <a:tblGrid>
                <a:gridCol w="2507573"/>
                <a:gridCol w="1500067"/>
                <a:gridCol w="850783"/>
                <a:gridCol w="1701567"/>
                <a:gridCol w="1432898"/>
              </a:tblGrid>
              <a:tr h="525658">
                <a:tc gridSpan="3">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c hMerge="1">
                  <a:txBody>
                    <a:bodyPr/>
                    <a:lstStyle/>
                    <a:p>
                      <a:endParaRPr lang="tr-TR"/>
                    </a:p>
                  </a:txBody>
                  <a:tcPr/>
                </a:tc>
                <a:tc hMerge="1">
                  <a:txBody>
                    <a:bodyPr/>
                    <a:lstStyle/>
                    <a:p>
                      <a:endParaRPr lang="tr-TR"/>
                    </a:p>
                  </a:txBody>
                  <a:tcPr/>
                </a:tc>
                <a:tc gridSpan="2">
                  <a:txBody>
                    <a:bodyPr/>
                    <a:lstStyle/>
                    <a:p>
                      <a:pPr algn="l" fontAlgn="b"/>
                      <a:r>
                        <a:rPr lang="tr-TR" sz="1000" b="0" i="0" u="none" strike="noStrike">
                          <a:latin typeface="Arial"/>
                        </a:rPr>
                        <a:t>Sütunlar</a:t>
                      </a:r>
                    </a:p>
                  </a:txBody>
                  <a:tcPr marL="9525" marR="9525" marT="9525" marB="0" anchor="b">
                    <a:lnL>
                      <a:noFill/>
                    </a:lnL>
                    <a:lnR>
                      <a:noFill/>
                    </a:lnR>
                    <a:lnT>
                      <a:noFill/>
                    </a:lnT>
                    <a:lnB>
                      <a:noFill/>
                    </a:lnB>
                  </a:tcPr>
                </a:tc>
                <a:tc hMerge="1">
                  <a:txBody>
                    <a:bodyPr/>
                    <a:lstStyle/>
                    <a:p>
                      <a:endParaRPr lang="tr-TR"/>
                    </a:p>
                  </a:txBody>
                  <a:tcPr/>
                </a:tc>
              </a:tr>
              <a:tr h="525658">
                <a:tc rowSpan="3" gridSpan="3">
                  <a:txBody>
                    <a:bodyPr/>
                    <a:lstStyle/>
                    <a:p>
                      <a:pPr algn="l" fontAlgn="b"/>
                      <a:r>
                        <a:rPr lang="tr-TR" sz="1000" b="0" i="0" u="none" strike="noStrike">
                          <a:latin typeface="Arial"/>
                        </a:rPr>
                        <a:t>Satırlar</a:t>
                      </a:r>
                    </a:p>
                  </a:txBody>
                  <a:tcPr marL="9525" marR="9525" marT="9525" marB="0" anchor="b">
                    <a:lnL>
                      <a:noFill/>
                    </a:lnL>
                    <a:lnR>
                      <a:noFill/>
                    </a:lnR>
                    <a:lnT>
                      <a:noFill/>
                    </a:lnT>
                    <a:lnB>
                      <a:noFill/>
                    </a:lnB>
                  </a:tcPr>
                </a:tc>
                <a:tc rowSpan="3" hMerge="1">
                  <a:txBody>
                    <a:bodyPr/>
                    <a:lstStyle/>
                    <a:p>
                      <a:endParaRPr lang="tr-TR"/>
                    </a:p>
                  </a:txBody>
                  <a:tcPr/>
                </a:tc>
                <a:tc rowSpan="3" hMerge="1">
                  <a:txBody>
                    <a:bodyPr/>
                    <a:lstStyle/>
                    <a:p>
                      <a:endParaRPr lang="tr-TR"/>
                    </a:p>
                  </a:txBody>
                  <a:tcPr/>
                </a:tc>
                <a:tc>
                  <a:txBody>
                    <a:bodyPr/>
                    <a:lstStyle/>
                    <a:p>
                      <a:pPr algn="l" fontAlgn="b"/>
                      <a:r>
                        <a:rPr lang="tr-TR" sz="1000" b="0" i="0" u="none" strike="noStrike">
                          <a:latin typeface="Arial"/>
                        </a:rPr>
                        <a:t>Türkiye-TR</a:t>
                      </a:r>
                    </a:p>
                  </a:txBody>
                  <a:tcPr marL="9525" marR="9525" marT="9525" marB="0" anchor="b">
                    <a:lnL>
                      <a:noFill/>
                    </a:lnL>
                    <a:lnR>
                      <a:noFill/>
                    </a:lnR>
                    <a:lnT>
                      <a:noFill/>
                    </a:lnT>
                    <a:lnB>
                      <a:noFill/>
                    </a:lnB>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r>
              <a:tr h="525658">
                <a:tc gridSpan="3" vMerge="1">
                  <a:txBody>
                    <a:bodyPr/>
                    <a:lstStyle/>
                    <a:p>
                      <a:endParaRPr lang="tr-TR"/>
                    </a:p>
                  </a:txBody>
                  <a:tcPr/>
                </a:tc>
                <a:tc hMerge="1" vMerge="1">
                  <a:txBody>
                    <a:bodyPr/>
                    <a:lstStyle/>
                    <a:p>
                      <a:endParaRPr lang="tr-TR"/>
                    </a:p>
                  </a:txBody>
                  <a:tcPr/>
                </a:tc>
                <a:tc hMerge="1" vMerge="1">
                  <a:txBody>
                    <a:bodyPr/>
                    <a:lstStyle/>
                    <a:p>
                      <a:endParaRPr lang="tr-TR"/>
                    </a:p>
                  </a:txBody>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r>
              <a:tr h="525658">
                <a:tc gridSpan="3" vMerge="1">
                  <a:txBody>
                    <a:bodyPr/>
                    <a:lstStyle/>
                    <a:p>
                      <a:endParaRPr lang="tr-TR"/>
                    </a:p>
                  </a:txBody>
                  <a:tcPr/>
                </a:tc>
                <a:tc hMerge="1" vMerge="1">
                  <a:txBody>
                    <a:bodyPr/>
                    <a:lstStyle/>
                    <a:p>
                      <a:endParaRPr lang="tr-TR"/>
                    </a:p>
                  </a:txBody>
                  <a:tcPr/>
                </a:tc>
                <a:tc hMerge="1" vMerge="1">
                  <a:txBody>
                    <a:bodyPr/>
                    <a:lstStyle/>
                    <a:p>
                      <a:endParaRPr lang="tr-TR"/>
                    </a:p>
                  </a:txBody>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r>
              <a:tr h="525658">
                <a:tc rowSpan="6">
                  <a:txBody>
                    <a:bodyPr/>
                    <a:lstStyle/>
                    <a:p>
                      <a:pPr algn="l" fontAlgn="b"/>
                      <a:r>
                        <a:rPr lang="tr-TR" sz="1000" b="0" i="0" u="none" strike="noStrike">
                          <a:latin typeface="Arial"/>
                        </a:rPr>
                        <a:t>İşsizlik Oranı (%)</a:t>
                      </a:r>
                    </a:p>
                  </a:txBody>
                  <a:tcPr marL="9525" marR="9525" marT="9525" marB="0" anchor="b">
                    <a:lnL>
                      <a:noFill/>
                    </a:lnL>
                    <a:lnR>
                      <a:noFill/>
                    </a:lnR>
                    <a:lnT>
                      <a:noFill/>
                    </a:lnT>
                    <a:lnB>
                      <a:noFill/>
                    </a:lnB>
                  </a:tcPr>
                </a:tc>
                <a:tc rowSpan="2">
                  <a:txBody>
                    <a:bodyPr/>
                    <a:lstStyle/>
                    <a:p>
                      <a:pPr algn="l" fontAlgn="b"/>
                      <a:r>
                        <a:rPr lang="tr-TR" sz="1000" b="0" i="0" u="none" strike="noStrike">
                          <a:latin typeface="Arial"/>
                        </a:rPr>
                        <a:t>1. (15+)</a:t>
                      </a:r>
                    </a:p>
                  </a:txBody>
                  <a:tcPr marL="9525" marR="9525" marT="9525" marB="0" anchor="b">
                    <a:lnL>
                      <a:noFill/>
                    </a:lnL>
                    <a:lnR>
                      <a:noFill/>
                    </a:lnR>
                    <a:lnT>
                      <a:noFill/>
                    </a:lnT>
                    <a:lnB>
                      <a:noFill/>
                    </a:lnB>
                  </a:tcPr>
                </a:tc>
                <a:tc>
                  <a:txBody>
                    <a:bodyPr/>
                    <a:lstStyle/>
                    <a:p>
                      <a:pPr algn="l" fontAlgn="b"/>
                      <a:r>
                        <a:rPr lang="tr-TR" sz="1000" b="0" i="0" u="none" strike="noStrike">
                          <a:latin typeface="Arial"/>
                        </a:rPr>
                        <a:t>2014</a:t>
                      </a:r>
                    </a:p>
                  </a:txBody>
                  <a:tcPr marL="9525" marR="9525" marT="9525" marB="0" anchor="b">
                    <a:lnL>
                      <a:noFill/>
                    </a:lnL>
                    <a:lnR>
                      <a:noFill/>
                    </a:lnR>
                    <a:lnT>
                      <a:noFill/>
                    </a:lnT>
                    <a:lnB>
                      <a:noFill/>
                    </a:lnB>
                  </a:tcPr>
                </a:tc>
                <a:tc>
                  <a:txBody>
                    <a:bodyPr/>
                    <a:lstStyle/>
                    <a:p>
                      <a:pPr algn="r" fontAlgn="b"/>
                      <a:r>
                        <a:rPr lang="tr-TR" sz="1000" b="0" i="0" u="none" strike="noStrike">
                          <a:latin typeface="Arial"/>
                        </a:rPr>
                        <a:t>9,9</a:t>
                      </a:r>
                    </a:p>
                  </a:txBody>
                  <a:tcPr marL="9525" marR="9525" marT="9525" marB="0" anchor="b">
                    <a:lnL>
                      <a:noFill/>
                    </a:lnL>
                    <a:lnR>
                      <a:noFill/>
                    </a:lnR>
                    <a:lnT>
                      <a:noFill/>
                    </a:lnT>
                    <a:lnB>
                      <a:noFill/>
                    </a:lnB>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r>
              <a:tr h="525658">
                <a:tc vMerge="1">
                  <a:txBody>
                    <a:bodyPr/>
                    <a:lstStyle/>
                    <a:p>
                      <a:endParaRPr lang="tr-TR"/>
                    </a:p>
                  </a:txBody>
                  <a:tcPr/>
                </a:tc>
                <a:tc vMerge="1">
                  <a:txBody>
                    <a:bodyPr/>
                    <a:lstStyle/>
                    <a:p>
                      <a:endParaRPr lang="tr-TR"/>
                    </a:p>
                  </a:txBody>
                  <a:tcPr/>
                </a:tc>
                <a:tc>
                  <a:txBody>
                    <a:bodyPr/>
                    <a:lstStyle/>
                    <a:p>
                      <a:pPr algn="l" fontAlgn="b"/>
                      <a:r>
                        <a:rPr lang="tr-TR" sz="1000" b="0" i="0" u="none" strike="noStrike">
                          <a:latin typeface="Arial"/>
                        </a:rPr>
                        <a:t>2015</a:t>
                      </a:r>
                    </a:p>
                  </a:txBody>
                  <a:tcPr marL="9525" marR="9525" marT="9525" marB="0" anchor="b">
                    <a:lnL>
                      <a:noFill/>
                    </a:lnL>
                    <a:lnR>
                      <a:noFill/>
                    </a:lnR>
                    <a:lnT>
                      <a:noFill/>
                    </a:lnT>
                    <a:lnB>
                      <a:noFill/>
                    </a:lnB>
                  </a:tcPr>
                </a:tc>
                <a:tc>
                  <a:txBody>
                    <a:bodyPr/>
                    <a:lstStyle/>
                    <a:p>
                      <a:pPr algn="r" fontAlgn="b"/>
                      <a:r>
                        <a:rPr lang="tr-TR" sz="1000" b="0" i="0" u="none" strike="noStrike">
                          <a:latin typeface="Arial"/>
                        </a:rPr>
                        <a:t>10,3</a:t>
                      </a:r>
                    </a:p>
                  </a:txBody>
                  <a:tcPr marL="9525" marR="9525" marT="9525" marB="0" anchor="b">
                    <a:lnL>
                      <a:noFill/>
                    </a:lnL>
                    <a:lnR>
                      <a:noFill/>
                    </a:lnR>
                    <a:lnT>
                      <a:noFill/>
                    </a:lnT>
                    <a:lnB>
                      <a:noFill/>
                    </a:lnB>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r>
              <a:tr h="525658">
                <a:tc vMerge="1">
                  <a:txBody>
                    <a:bodyPr/>
                    <a:lstStyle/>
                    <a:p>
                      <a:endParaRPr lang="tr-TR"/>
                    </a:p>
                  </a:txBody>
                  <a:tcPr/>
                </a:tc>
                <a:tc rowSpan="2">
                  <a:txBody>
                    <a:bodyPr/>
                    <a:lstStyle/>
                    <a:p>
                      <a:pPr algn="l" fontAlgn="b"/>
                      <a:r>
                        <a:rPr lang="tr-TR" sz="1000" b="0" i="0" u="none" strike="noStrike">
                          <a:latin typeface="Arial"/>
                        </a:rPr>
                        <a:t>2. (15-24)</a:t>
                      </a:r>
                    </a:p>
                  </a:txBody>
                  <a:tcPr marL="9525" marR="9525" marT="9525" marB="0" anchor="b">
                    <a:lnL>
                      <a:noFill/>
                    </a:lnL>
                    <a:lnR>
                      <a:noFill/>
                    </a:lnR>
                    <a:lnT>
                      <a:noFill/>
                    </a:lnT>
                    <a:lnB>
                      <a:noFill/>
                    </a:lnB>
                  </a:tcPr>
                </a:tc>
                <a:tc>
                  <a:txBody>
                    <a:bodyPr/>
                    <a:lstStyle/>
                    <a:p>
                      <a:pPr algn="l" fontAlgn="b"/>
                      <a:r>
                        <a:rPr lang="tr-TR" sz="1000" b="0" i="0" u="none" strike="noStrike">
                          <a:latin typeface="Arial"/>
                        </a:rPr>
                        <a:t>2014</a:t>
                      </a:r>
                    </a:p>
                  </a:txBody>
                  <a:tcPr marL="9525" marR="9525" marT="9525" marB="0" anchor="b">
                    <a:lnL>
                      <a:noFill/>
                    </a:lnL>
                    <a:lnR>
                      <a:noFill/>
                    </a:lnR>
                    <a:lnT>
                      <a:noFill/>
                    </a:lnT>
                    <a:lnB>
                      <a:noFill/>
                    </a:lnB>
                  </a:tcPr>
                </a:tc>
                <a:tc>
                  <a:txBody>
                    <a:bodyPr/>
                    <a:lstStyle/>
                    <a:p>
                      <a:pPr algn="r" fontAlgn="b"/>
                      <a:r>
                        <a:rPr lang="tr-TR" sz="1000" b="0" i="0" u="none" strike="noStrike">
                          <a:latin typeface="Arial"/>
                        </a:rPr>
                        <a:t>17,9</a:t>
                      </a:r>
                    </a:p>
                  </a:txBody>
                  <a:tcPr marL="9525" marR="9525" marT="9525" marB="0" anchor="b">
                    <a:lnL>
                      <a:noFill/>
                    </a:lnL>
                    <a:lnR>
                      <a:noFill/>
                    </a:lnR>
                    <a:lnT>
                      <a:noFill/>
                    </a:lnT>
                    <a:lnB>
                      <a:noFill/>
                    </a:lnB>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r>
              <a:tr h="525658">
                <a:tc vMerge="1">
                  <a:txBody>
                    <a:bodyPr/>
                    <a:lstStyle/>
                    <a:p>
                      <a:endParaRPr lang="tr-TR"/>
                    </a:p>
                  </a:txBody>
                  <a:tcPr/>
                </a:tc>
                <a:tc vMerge="1">
                  <a:txBody>
                    <a:bodyPr/>
                    <a:lstStyle/>
                    <a:p>
                      <a:endParaRPr lang="tr-TR"/>
                    </a:p>
                  </a:txBody>
                  <a:tcPr/>
                </a:tc>
                <a:tc>
                  <a:txBody>
                    <a:bodyPr/>
                    <a:lstStyle/>
                    <a:p>
                      <a:pPr algn="l" fontAlgn="b"/>
                      <a:r>
                        <a:rPr lang="tr-TR" sz="1000" b="0" i="0" u="none" strike="noStrike">
                          <a:latin typeface="Arial"/>
                        </a:rPr>
                        <a:t>2015</a:t>
                      </a:r>
                    </a:p>
                  </a:txBody>
                  <a:tcPr marL="9525" marR="9525" marT="9525" marB="0" anchor="b">
                    <a:lnL>
                      <a:noFill/>
                    </a:lnL>
                    <a:lnR>
                      <a:noFill/>
                    </a:lnR>
                    <a:lnT>
                      <a:noFill/>
                    </a:lnT>
                    <a:lnB>
                      <a:noFill/>
                    </a:lnB>
                  </a:tcPr>
                </a:tc>
                <a:tc>
                  <a:txBody>
                    <a:bodyPr/>
                    <a:lstStyle/>
                    <a:p>
                      <a:pPr algn="r" fontAlgn="b"/>
                      <a:r>
                        <a:rPr lang="tr-TR" sz="1000" b="0" i="0" u="none" strike="noStrike">
                          <a:latin typeface="Arial"/>
                        </a:rPr>
                        <a:t>18,5</a:t>
                      </a:r>
                    </a:p>
                  </a:txBody>
                  <a:tcPr marL="9525" marR="9525" marT="9525" marB="0" anchor="b">
                    <a:lnL>
                      <a:noFill/>
                    </a:lnL>
                    <a:lnR>
                      <a:noFill/>
                    </a:lnR>
                    <a:lnT>
                      <a:noFill/>
                    </a:lnT>
                    <a:lnB>
                      <a:noFill/>
                    </a:lnB>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r>
              <a:tr h="525658">
                <a:tc vMerge="1">
                  <a:txBody>
                    <a:bodyPr/>
                    <a:lstStyle/>
                    <a:p>
                      <a:endParaRPr lang="tr-TR"/>
                    </a:p>
                  </a:txBody>
                  <a:tcPr/>
                </a:tc>
                <a:tc rowSpan="2">
                  <a:txBody>
                    <a:bodyPr/>
                    <a:lstStyle/>
                    <a:p>
                      <a:pPr algn="l" fontAlgn="b"/>
                      <a:r>
                        <a:rPr lang="tr-TR" sz="1000" b="0" i="0" u="none" strike="noStrike">
                          <a:latin typeface="Arial"/>
                        </a:rPr>
                        <a:t>3. (15-64)</a:t>
                      </a:r>
                    </a:p>
                  </a:txBody>
                  <a:tcPr marL="9525" marR="9525" marT="9525" marB="0" anchor="b">
                    <a:lnL>
                      <a:noFill/>
                    </a:lnL>
                    <a:lnR>
                      <a:noFill/>
                    </a:lnR>
                    <a:lnT>
                      <a:noFill/>
                    </a:lnT>
                    <a:lnB>
                      <a:noFill/>
                    </a:lnB>
                  </a:tcPr>
                </a:tc>
                <a:tc>
                  <a:txBody>
                    <a:bodyPr/>
                    <a:lstStyle/>
                    <a:p>
                      <a:pPr algn="l" fontAlgn="b"/>
                      <a:r>
                        <a:rPr lang="tr-TR" sz="1000" b="0" i="0" u="none" strike="noStrike">
                          <a:latin typeface="Arial"/>
                        </a:rPr>
                        <a:t>2014</a:t>
                      </a:r>
                    </a:p>
                  </a:txBody>
                  <a:tcPr marL="9525" marR="9525" marT="9525" marB="0" anchor="b">
                    <a:lnL>
                      <a:noFill/>
                    </a:lnL>
                    <a:lnR>
                      <a:noFill/>
                    </a:lnR>
                    <a:lnT>
                      <a:noFill/>
                    </a:lnT>
                    <a:lnB>
                      <a:noFill/>
                    </a:lnB>
                  </a:tcPr>
                </a:tc>
                <a:tc>
                  <a:txBody>
                    <a:bodyPr/>
                    <a:lstStyle/>
                    <a:p>
                      <a:pPr algn="r" fontAlgn="b"/>
                      <a:r>
                        <a:rPr lang="tr-TR" sz="1000" b="0" i="0" u="none" strike="noStrike">
                          <a:latin typeface="Arial"/>
                        </a:rPr>
                        <a:t>10,1</a:t>
                      </a:r>
                    </a:p>
                  </a:txBody>
                  <a:tcPr marL="9525" marR="9525" marT="9525" marB="0" anchor="b">
                    <a:lnL>
                      <a:noFill/>
                    </a:lnL>
                    <a:lnR>
                      <a:noFill/>
                    </a:lnR>
                    <a:lnT>
                      <a:noFill/>
                    </a:lnT>
                    <a:lnB>
                      <a:noFill/>
                    </a:lnB>
                  </a:tcPr>
                </a:tc>
                <a:tc>
                  <a:txBody>
                    <a:bodyPr/>
                    <a:lstStyle/>
                    <a:p>
                      <a:pPr algn="l" fontAlgn="b"/>
                      <a:endParaRPr lang="tr-TR" sz="1000" b="0" i="0" u="none" strike="noStrike">
                        <a:latin typeface="Arial"/>
                      </a:endParaRPr>
                    </a:p>
                  </a:txBody>
                  <a:tcPr marL="9525" marR="9525" marT="9525" marB="0" anchor="b">
                    <a:lnL>
                      <a:noFill/>
                    </a:lnL>
                    <a:lnR>
                      <a:noFill/>
                    </a:lnR>
                    <a:lnT>
                      <a:noFill/>
                    </a:lnT>
                    <a:lnB>
                      <a:noFill/>
                    </a:lnB>
                  </a:tcPr>
                </a:tc>
              </a:tr>
              <a:tr h="525658">
                <a:tc vMerge="1">
                  <a:txBody>
                    <a:bodyPr/>
                    <a:lstStyle/>
                    <a:p>
                      <a:endParaRPr lang="tr-TR"/>
                    </a:p>
                  </a:txBody>
                  <a:tcPr/>
                </a:tc>
                <a:tc vMerge="1">
                  <a:txBody>
                    <a:bodyPr/>
                    <a:lstStyle/>
                    <a:p>
                      <a:endParaRPr lang="tr-TR"/>
                    </a:p>
                  </a:txBody>
                  <a:tcPr/>
                </a:tc>
                <a:tc>
                  <a:txBody>
                    <a:bodyPr/>
                    <a:lstStyle/>
                    <a:p>
                      <a:pPr algn="l" fontAlgn="b"/>
                      <a:r>
                        <a:rPr lang="tr-TR" sz="1000" b="0" i="0" u="none" strike="noStrike">
                          <a:latin typeface="Arial"/>
                        </a:rPr>
                        <a:t>2015</a:t>
                      </a:r>
                    </a:p>
                  </a:txBody>
                  <a:tcPr marL="9525" marR="9525" marT="9525" marB="0" anchor="b">
                    <a:lnL>
                      <a:noFill/>
                    </a:lnL>
                    <a:lnR>
                      <a:noFill/>
                    </a:lnR>
                    <a:lnT>
                      <a:noFill/>
                    </a:lnT>
                    <a:lnB>
                      <a:noFill/>
                    </a:lnB>
                  </a:tcPr>
                </a:tc>
                <a:tc>
                  <a:txBody>
                    <a:bodyPr/>
                    <a:lstStyle/>
                    <a:p>
                      <a:pPr algn="r" fontAlgn="b"/>
                      <a:r>
                        <a:rPr lang="tr-TR" sz="1000" b="0" i="0" u="none" strike="noStrike">
                          <a:latin typeface="Arial"/>
                        </a:rPr>
                        <a:t>10,5</a:t>
                      </a:r>
                    </a:p>
                  </a:txBody>
                  <a:tcPr marL="9525" marR="9525" marT="9525" marB="0" anchor="b">
                    <a:lnL>
                      <a:noFill/>
                    </a:lnL>
                    <a:lnR>
                      <a:noFill/>
                    </a:lnR>
                    <a:lnT>
                      <a:noFill/>
                    </a:lnT>
                    <a:lnB>
                      <a:noFill/>
                    </a:lnB>
                  </a:tcPr>
                </a:tc>
                <a:tc>
                  <a:txBody>
                    <a:bodyPr/>
                    <a:lstStyle/>
                    <a:p>
                      <a:pPr algn="l" fontAlgn="b"/>
                      <a:endParaRPr lang="tr-TR" sz="1000" b="0" i="0" u="none" strike="noStrike" dirty="0">
                        <a:latin typeface="Arial"/>
                      </a:endParaRPr>
                    </a:p>
                  </a:txBody>
                  <a:tcPr marL="9525" marR="9525" marT="9525" marB="0" anchor="b">
                    <a:lnL>
                      <a:noFill/>
                    </a:lnL>
                    <a:lnR>
                      <a:noFill/>
                    </a:lnR>
                    <a:lnT>
                      <a:noFill/>
                    </a:lnT>
                    <a:lnB>
                      <a:noFill/>
                    </a:lnB>
                  </a:tcPr>
                </a:tc>
              </a:tr>
            </a:tbl>
          </a:graphicData>
        </a:graphic>
      </p:graphicFrame>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922</Words>
  <Application>Microsoft Office PowerPoint</Application>
  <PresentationFormat>Ekran Gösterisi (4:3)</PresentationFormat>
  <Paragraphs>540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Slayt 1</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İrfan Doğan</dc:creator>
  <cp:lastModifiedBy>sbf</cp:lastModifiedBy>
  <cp:revision>24</cp:revision>
  <dcterms:created xsi:type="dcterms:W3CDTF">2017-02-21T12:55:34Z</dcterms:created>
  <dcterms:modified xsi:type="dcterms:W3CDTF">2017-02-21T14:14:48Z</dcterms:modified>
</cp:coreProperties>
</file>