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4.jpg" ContentType="image/jpg"/>
  <Override PartName="/ppt/media/image4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329" r:id="rId3"/>
    <p:sldId id="331" r:id="rId4"/>
    <p:sldId id="332" r:id="rId5"/>
    <p:sldId id="322" r:id="rId6"/>
    <p:sldId id="328" r:id="rId7"/>
    <p:sldId id="327" r:id="rId8"/>
    <p:sldId id="326" r:id="rId9"/>
    <p:sldId id="334" r:id="rId10"/>
    <p:sldId id="333" r:id="rId11"/>
    <p:sldId id="323" r:id="rId12"/>
    <p:sldId id="261" r:id="rId13"/>
    <p:sldId id="314" r:id="rId14"/>
    <p:sldId id="315" r:id="rId15"/>
    <p:sldId id="324" r:id="rId16"/>
    <p:sldId id="316" r:id="rId17"/>
    <p:sldId id="317" r:id="rId18"/>
    <p:sldId id="321" r:id="rId19"/>
    <p:sldId id="318" r:id="rId20"/>
    <p:sldId id="330" r:id="rId21"/>
    <p:sldId id="325" r:id="rId22"/>
    <p:sldId id="319" r:id="rId23"/>
    <p:sldId id="32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D220-F3E3-4FAC-82A6-8AF4553F2921}" type="datetimeFigureOut">
              <a:rPr lang="tr-TR" smtClean="0"/>
              <a:t>25.11.2016</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415D8-BF71-4F11-9134-49264EE7DC55}" type="slidenum">
              <a:rPr lang="tr-TR" smtClean="0"/>
              <a:t>‹#›</a:t>
            </a:fld>
            <a:endParaRPr lang="tr-TR"/>
          </a:p>
        </p:txBody>
      </p:sp>
    </p:spTree>
    <p:extLst>
      <p:ext uri="{BB962C8B-B14F-4D97-AF65-F5344CB8AC3E}">
        <p14:creationId xmlns:p14="http://schemas.microsoft.com/office/powerpoint/2010/main" val="381755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95FCF-F322-4746-B94C-70A19B156626}" type="slidenum">
              <a:rPr lang="en-US" altLang="tr-TR"/>
              <a:pPr/>
              <a:t>8</a:t>
            </a:fld>
            <a:endParaRPr lang="en-US" altLang="tr-TR"/>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p:spPr>
        <p:txBody>
          <a:bodyPr/>
          <a:lstStyle/>
          <a:p>
            <a:pPr eaLnBrk="1" hangingPunct="1"/>
            <a:endParaRPr lang="tr-TR" altLang="tr-TR" smtClean="0"/>
          </a:p>
        </p:txBody>
      </p:sp>
    </p:spTree>
    <p:extLst>
      <p:ext uri="{BB962C8B-B14F-4D97-AF65-F5344CB8AC3E}">
        <p14:creationId xmlns:p14="http://schemas.microsoft.com/office/powerpoint/2010/main" val="84075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4067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11/25/2016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11/25/2016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11/25/2016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11/25/2016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2413" y="596703"/>
            <a:ext cx="9144000" cy="1641490"/>
          </a:xfrm>
        </p:spPr>
        <p:txBody>
          <a:bodyPr>
            <a:noAutofit/>
          </a:bodyPr>
          <a:lstStyle/>
          <a:p>
            <a:r>
              <a:rPr lang="tr-TR" sz="3200" dirty="0" smtClean="0"/>
              <a:t>Teleskoplarda  Çözünürlük</a:t>
            </a:r>
            <a:br>
              <a:rPr lang="tr-TR" sz="3200" dirty="0" smtClean="0"/>
            </a:br>
            <a:r>
              <a:rPr lang="tr-TR" sz="3200" dirty="0" smtClean="0"/>
              <a:t>Limit  Parlaklık  ve  Atmosferik  Görüş</a:t>
            </a:r>
            <a:endParaRPr lang="tr-TR"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973" y="596703"/>
            <a:ext cx="4146503" cy="2764335"/>
          </a:xfrm>
          <a:prstGeom prst="rect">
            <a:avLst/>
          </a:prstGeom>
        </p:spPr>
      </p:pic>
      <p:pic>
        <p:nvPicPr>
          <p:cNvPr id="8" name="Picture 2" descr="http://www.astronomywise.com/wp-content/uploads/2014/08/keck-week-lasers2-670x440-1303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972" y="3616412"/>
            <a:ext cx="4146503" cy="27230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492" y="1756464"/>
            <a:ext cx="3719894" cy="37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84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C000"/>
                </a:solidFill>
              </a:rPr>
              <a:t>Limit Parlaklık</a:t>
            </a:r>
            <a:endParaRPr lang="tr-TR" dirty="0">
              <a:solidFill>
                <a:srgbClr val="FFC000"/>
              </a:solidFill>
            </a:endParaRPr>
          </a:p>
        </p:txBody>
      </p:sp>
      <p:pic>
        <p:nvPicPr>
          <p:cNvPr id="13314" name="Picture 2" descr="Gö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3597" y="1870396"/>
            <a:ext cx="40386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30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153757" y="395655"/>
            <a:ext cx="7884489" cy="477440"/>
          </a:xfrm>
        </p:spPr>
        <p:txBody>
          <a:bodyPr>
            <a:noAutofit/>
          </a:bodyPr>
          <a:lstStyle/>
          <a:p>
            <a:pPr eaLnBrk="1" hangingPunct="1">
              <a:defRPr/>
            </a:pPr>
            <a:r>
              <a:rPr lang="tr-TR" sz="2800" dirty="0">
                <a:solidFill>
                  <a:srgbClr val="FFC000"/>
                </a:solidFill>
                <a:effectLst>
                  <a:outerShdw blurRad="38100" dist="38100" dir="2700000" algn="tl">
                    <a:srgbClr val="000000">
                      <a:alpha val="43137"/>
                    </a:srgbClr>
                  </a:outerShdw>
                </a:effectLst>
              </a:rPr>
              <a:t>Elektromanyetik Tayf ve Atmosferik Geçirgenlik</a:t>
            </a:r>
          </a:p>
        </p:txBody>
      </p:sp>
      <p:pic>
        <p:nvPicPr>
          <p:cNvPr id="9219" name="Picture 6" descr="atmosfer pencereleri"/>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1343" y="3422738"/>
            <a:ext cx="1369314" cy="870966"/>
          </a:xfrm>
          <a:noFill/>
          <a:extLst>
            <a:ext uri="{909E8E84-426E-40DD-AFC4-6F175D3DCCD1}">
              <a14:hiddenFill xmlns:a14="http://schemas.microsoft.com/office/drawing/2010/main">
                <a:solidFill>
                  <a:srgbClr val="FFFFFF"/>
                </a:solidFill>
              </a14:hiddenFill>
            </a:ext>
          </a:extLst>
        </p:spPr>
      </p:pic>
      <p:pic>
        <p:nvPicPr>
          <p:cNvPr id="5" name="Picture 6" descr="atmosfer pencerel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71666" y="3486094"/>
            <a:ext cx="5248671" cy="33405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715" y="990096"/>
            <a:ext cx="6116573" cy="3612601"/>
          </a:xfrm>
          <a:prstGeom prst="rect">
            <a:avLst/>
          </a:prstGeom>
        </p:spPr>
      </p:pic>
    </p:spTree>
    <p:extLst>
      <p:ext uri="{BB962C8B-B14F-4D97-AF65-F5344CB8AC3E}">
        <p14:creationId xmlns:p14="http://schemas.microsoft.com/office/powerpoint/2010/main" val="2221830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4" name="Rectangle 8"/>
          <p:cNvSpPr>
            <a:spLocks noChangeArrowheads="1"/>
          </p:cNvSpPr>
          <p:nvPr/>
        </p:nvSpPr>
        <p:spPr bwMode="auto">
          <a:xfrm>
            <a:off x="2057400" y="304800"/>
            <a:ext cx="7772400" cy="11430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tr-TR" altLang="tr-TR" sz="4400" dirty="0">
                <a:solidFill>
                  <a:srgbClr val="FFC000"/>
                </a:solidFill>
                <a:latin typeface="Times New Roman" panose="02020603050405020304" pitchFamily="18" charset="0"/>
                <a:cs typeface="Times New Roman" panose="02020603050405020304" pitchFamily="18" charset="0"/>
              </a:rPr>
              <a:t>Astronomlar yıldız gözlemlerinde iki büyük engelle karşı karşıyadır </a:t>
            </a:r>
            <a:endParaRPr lang="tr-TR" altLang="tr-TR" dirty="0">
              <a:solidFill>
                <a:srgbClr val="FFC000"/>
              </a:solidFill>
            </a:endParaRPr>
          </a:p>
        </p:txBody>
      </p:sp>
      <p:sp>
        <p:nvSpPr>
          <p:cNvPr id="429063" name="Rectangle 7"/>
          <p:cNvSpPr>
            <a:spLocks noChangeArrowheads="1"/>
          </p:cNvSpPr>
          <p:nvPr/>
        </p:nvSpPr>
        <p:spPr bwMode="auto">
          <a:xfrm>
            <a:off x="2057400" y="1676400"/>
            <a:ext cx="8077200" cy="14478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tx2"/>
              </a:buClr>
              <a:buSzPct val="75000"/>
              <a:buFont typeface="Wingdings" panose="05000000000000000000" pitchFamily="2" charset="2"/>
              <a:buChar char="n"/>
            </a:pPr>
            <a:r>
              <a:rPr lang="tr-TR" altLang="tr-TR" sz="3200" dirty="0">
                <a:latin typeface="Times New Roman" panose="02020603050405020304" pitchFamily="18" charset="0"/>
                <a:cs typeface="Times New Roman" panose="02020603050405020304" pitchFamily="18" charset="0"/>
              </a:rPr>
              <a:t>Şehirlerdeki Işık Kirlenmesi </a:t>
            </a:r>
            <a:endParaRPr lang="tr-TR" altLang="tr-TR" sz="1600" dirty="0"/>
          </a:p>
          <a:p>
            <a:pPr>
              <a:spcBef>
                <a:spcPct val="20000"/>
              </a:spcBef>
              <a:buClr>
                <a:schemeClr val="tx2"/>
              </a:buClr>
              <a:buSzPct val="75000"/>
              <a:buFont typeface="Wingdings" panose="05000000000000000000" pitchFamily="2" charset="2"/>
              <a:buChar char="n"/>
            </a:pPr>
            <a:r>
              <a:rPr lang="tr-TR" altLang="tr-TR" sz="3200" dirty="0">
                <a:latin typeface="Times New Roman" panose="02020603050405020304" pitchFamily="18" charset="0"/>
                <a:cs typeface="Times New Roman" panose="02020603050405020304" pitchFamily="18" charset="0"/>
              </a:rPr>
              <a:t>Yer atmosferinin Işık Titreşme etkisi </a:t>
            </a:r>
            <a:endParaRPr lang="tr-TR" altLang="tr-TR" dirty="0"/>
          </a:p>
        </p:txBody>
      </p:sp>
      <p:pic>
        <p:nvPicPr>
          <p:cNvPr id="429062" name="Picture 6" descr="F03-2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95700"/>
            <a:ext cx="2997200" cy="2247900"/>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429061" name="Picture 5" descr="F03-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57601"/>
            <a:ext cx="2895600" cy="2252663"/>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429060" name="Text Box 4"/>
          <p:cNvSpPr txBox="1">
            <a:spLocks noChangeArrowheads="1"/>
          </p:cNvSpPr>
          <p:nvPr/>
        </p:nvSpPr>
        <p:spPr bwMode="auto">
          <a:xfrm>
            <a:off x="4343400" y="3048000"/>
            <a:ext cx="25908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err="1">
                <a:latin typeface="Times New Roman" panose="02020603050405020304" pitchFamily="18" charset="0"/>
                <a:cs typeface="Times New Roman" panose="02020603050405020304" pitchFamily="18" charset="0"/>
              </a:rPr>
              <a:t>Tucson</a:t>
            </a:r>
            <a:r>
              <a:rPr lang="tr-TR" altLang="tr-TR" sz="2400" dirty="0">
                <a:latin typeface="Times New Roman" panose="02020603050405020304" pitchFamily="18" charset="0"/>
                <a:cs typeface="Times New Roman" panose="02020603050405020304" pitchFamily="18" charset="0"/>
              </a:rPr>
              <a:t>, Arizona </a:t>
            </a:r>
            <a:endParaRPr lang="tr-TR" altLang="tr-TR" dirty="0"/>
          </a:p>
        </p:txBody>
      </p:sp>
      <p:sp>
        <p:nvSpPr>
          <p:cNvPr id="429059" name="Text Box 3"/>
          <p:cNvSpPr txBox="1">
            <a:spLocks noChangeArrowheads="1"/>
          </p:cNvSpPr>
          <p:nvPr/>
        </p:nvSpPr>
        <p:spPr bwMode="auto">
          <a:xfrm>
            <a:off x="3048000" y="6096000"/>
            <a:ext cx="9144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1959 </a:t>
            </a:r>
            <a:endParaRPr lang="tr-TR" altLang="tr-TR" dirty="0"/>
          </a:p>
        </p:txBody>
      </p:sp>
      <p:sp>
        <p:nvSpPr>
          <p:cNvPr id="429058" name="Text Box 2"/>
          <p:cNvSpPr txBox="1">
            <a:spLocks noChangeArrowheads="1"/>
          </p:cNvSpPr>
          <p:nvPr/>
        </p:nvSpPr>
        <p:spPr bwMode="auto">
          <a:xfrm>
            <a:off x="7086600" y="6096000"/>
            <a:ext cx="9144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1980 </a:t>
            </a:r>
            <a:endParaRPr lang="tr-TR" altLang="tr-TR" dirty="0"/>
          </a:p>
        </p:txBody>
      </p:sp>
    </p:spTree>
    <p:extLst>
      <p:ext uri="{BB962C8B-B14F-4D97-AF65-F5344CB8AC3E}">
        <p14:creationId xmlns:p14="http://schemas.microsoft.com/office/powerpoint/2010/main" val="24369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tr-TR" altLang="tr-TR" dirty="0" smtClean="0">
                <a:solidFill>
                  <a:srgbClr val="FFC000"/>
                </a:solidFill>
              </a:rPr>
              <a:t>Gözlemevleri için ideal şartlar</a:t>
            </a:r>
            <a:endParaRPr lang="en-US" altLang="tr-TR" dirty="0" smtClean="0">
              <a:solidFill>
                <a:srgbClr val="FFC000"/>
              </a:solidFill>
            </a:endParaRPr>
          </a:p>
        </p:txBody>
      </p:sp>
      <p:sp>
        <p:nvSpPr>
          <p:cNvPr id="3" name="Content Placeholder 2"/>
          <p:cNvSpPr>
            <a:spLocks noGrp="1"/>
          </p:cNvSpPr>
          <p:nvPr>
            <p:ph idx="1"/>
          </p:nvPr>
        </p:nvSpPr>
        <p:spPr>
          <a:xfrm>
            <a:off x="1120000" y="1825625"/>
            <a:ext cx="10233800" cy="2170178"/>
          </a:xfrm>
        </p:spPr>
        <p:txBody>
          <a:bodyPr>
            <a:normAutofit/>
          </a:bodyPr>
          <a:lstStyle/>
          <a:p>
            <a:pPr marL="640080" lvl="1" indent="-246888">
              <a:buFont typeface="Wingdings 2"/>
              <a:buChar char=""/>
              <a:defRPr/>
            </a:pPr>
            <a:r>
              <a:rPr lang="tr-TR" dirty="0" smtClean="0"/>
              <a:t>Optik elemanlar sıcaklıkla dengede  olmalıdır.</a:t>
            </a:r>
          </a:p>
          <a:p>
            <a:pPr marL="640080" lvl="1" indent="-246888">
              <a:buFont typeface="Wingdings 2"/>
              <a:buChar char=""/>
              <a:defRPr/>
            </a:pPr>
            <a:r>
              <a:rPr lang="tr-TR" dirty="0" smtClean="0"/>
              <a:t>Hava kuru olmalıdır,</a:t>
            </a:r>
          </a:p>
          <a:p>
            <a:pPr marL="640080" lvl="1" indent="-246888">
              <a:buFont typeface="Wingdings 2"/>
              <a:buChar char=""/>
              <a:defRPr/>
            </a:pPr>
            <a:r>
              <a:rPr lang="tr-TR" dirty="0" smtClean="0"/>
              <a:t>Yüksek rakımda  yer almalıdır,</a:t>
            </a:r>
          </a:p>
          <a:p>
            <a:pPr marL="640080" lvl="1" indent="-246888">
              <a:buFont typeface="Wingdings 2"/>
              <a:buChar char=""/>
              <a:defRPr/>
            </a:pPr>
            <a:r>
              <a:rPr lang="tr-TR" dirty="0" smtClean="0"/>
              <a:t>Karanlık olmalıdır,</a:t>
            </a:r>
          </a:p>
          <a:p>
            <a:pPr marL="640080" lvl="1" indent="-246888">
              <a:buFont typeface="Wingdings 2"/>
              <a:buChar char=""/>
              <a:defRPr/>
            </a:pPr>
            <a:r>
              <a:rPr lang="tr-TR" dirty="0" smtClean="0"/>
              <a:t>Kararlı bir atmosfere sahip olmalıdır,</a:t>
            </a:r>
          </a:p>
        </p:txBody>
      </p:sp>
    </p:spTree>
    <p:extLst>
      <p:ext uri="{BB962C8B-B14F-4D97-AF65-F5344CB8AC3E}">
        <p14:creationId xmlns:p14="http://schemas.microsoft.com/office/powerpoint/2010/main" val="1761884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C000"/>
                </a:solidFill>
              </a:rPr>
              <a:t>Astronomik Görüş</a:t>
            </a:r>
            <a:endParaRPr lang="tr-TR" dirty="0">
              <a:solidFill>
                <a:srgbClr val="FFC000"/>
              </a:solidFill>
            </a:endParaRPr>
          </a:p>
        </p:txBody>
      </p:sp>
      <p:pic>
        <p:nvPicPr>
          <p:cNvPr id="14338" name="Picture 2" descr="http://www.worldsciencefestival.com/general-images/saturnbl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0941" y="2615406"/>
            <a:ext cx="47625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astronomynotes.com/telescop/twink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8336" y="2463005"/>
            <a:ext cx="565785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upload.wikimedia.org/wikipedia/commons/e/ef/Seeing_Mo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28791" y="2774588"/>
            <a:ext cx="2301009" cy="2301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11243" y="5387181"/>
            <a:ext cx="8796583" cy="1200329"/>
          </a:xfrm>
          <a:prstGeom prst="rect">
            <a:avLst/>
          </a:prstGeom>
        </p:spPr>
        <p:txBody>
          <a:bodyPr wrap="square">
            <a:spAutoFit/>
          </a:bodyPr>
          <a:lstStyle/>
          <a:p>
            <a:r>
              <a:rPr lang="tr-TR" dirty="0"/>
              <a:t>belirli bir gecede atmosferin gözlemlenen yıldızın görüntüsünü ne kadar sarsıntıya uğrattığının ölçüsü. boş uzaydan gelen ışık demetleri yoğun ve değişken atmosferden geçerken gelişigüzel kırılmalara ve saçılmaya uğrar. yıldız gibi bir nokta kaynak birkaç açı saniye çaplı sürekli dans eden disk gibi görülür. buna atmosferik görüş denir.</a:t>
            </a:r>
          </a:p>
        </p:txBody>
      </p:sp>
    </p:spTree>
    <p:extLst>
      <p:ext uri="{BB962C8B-B14F-4D97-AF65-F5344CB8AC3E}">
        <p14:creationId xmlns:p14="http://schemas.microsoft.com/office/powerpoint/2010/main" val="42713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Astronomik Görüş</a:t>
            </a:r>
            <a:endParaRPr lang="tr-TR" dirty="0"/>
          </a:p>
        </p:txBody>
      </p:sp>
      <p:sp>
        <p:nvSpPr>
          <p:cNvPr id="3" name="Content Placeholder 2"/>
          <p:cNvSpPr>
            <a:spLocks noGrp="1"/>
          </p:cNvSpPr>
          <p:nvPr>
            <p:ph idx="1"/>
          </p:nvPr>
        </p:nvSpPr>
        <p:spPr>
          <a:xfrm>
            <a:off x="1242970" y="4956004"/>
            <a:ext cx="10233800" cy="4351338"/>
          </a:xfrm>
        </p:spPr>
        <p:txBody>
          <a:bodyPr/>
          <a:lstStyle/>
          <a:p>
            <a:r>
              <a:rPr lang="tr-TR" b="1" dirty="0"/>
              <a:t>Görüşün </a:t>
            </a:r>
            <a:r>
              <a:rPr lang="tr-TR" b="1" dirty="0" smtClean="0"/>
              <a:t>kötü (sol), orta (orta) ve iyi (sağ) olduğu </a:t>
            </a:r>
            <a:r>
              <a:rPr lang="tr-TR" b="1" dirty="0"/>
              <a:t>koşullarda Jüpiter ve </a:t>
            </a:r>
            <a:r>
              <a:rPr lang="tr-TR" b="1" dirty="0" err="1"/>
              <a:t>Ganymede</a:t>
            </a:r>
            <a:endParaRPr lang="tr-TR" b="1" dirty="0"/>
          </a:p>
          <a:p>
            <a:endParaRPr lang="tr-TR" dirty="0"/>
          </a:p>
        </p:txBody>
      </p:sp>
      <p:pic>
        <p:nvPicPr>
          <p:cNvPr id="3074" name="Picture 2" descr="atmosferik%20g%C3%B6r%C3%BC%C5%9F%20k%C3%B6t%C3%B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42970" y="2453545"/>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tmosferik%20g%C3%B6r%C3%BC%C5%9F%20iy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53544"/>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tmosferik%20g%C3%B6r%C3%BC%C5%9F%20m%C3%BCkemme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01030" y="2453544"/>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04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1524000" y="274638"/>
            <a:ext cx="9144000" cy="1143000"/>
          </a:xfrm>
        </p:spPr>
        <p:txBody>
          <a:bodyPr>
            <a:normAutofit/>
          </a:bodyPr>
          <a:lstStyle/>
          <a:p>
            <a:pPr eaLnBrk="1" hangingPunct="1"/>
            <a:r>
              <a:rPr lang="en-US" altLang="tr-TR" sz="4000" dirty="0" smtClean="0"/>
              <a:t>Mauna </a:t>
            </a:r>
            <a:r>
              <a:rPr lang="en-US" altLang="tr-TR" sz="4000" dirty="0"/>
              <a:t>Kea, Hawaii </a:t>
            </a:r>
            <a:r>
              <a:rPr lang="en-US" altLang="tr-TR" sz="4000" dirty="0" smtClean="0"/>
              <a:t>(4</a:t>
            </a:r>
            <a:r>
              <a:rPr lang="tr-TR" altLang="tr-TR" sz="4000" dirty="0" smtClean="0"/>
              <a:t>200</a:t>
            </a:r>
            <a:r>
              <a:rPr lang="en-US" altLang="tr-TR" sz="4000" dirty="0" smtClean="0"/>
              <a:t> </a:t>
            </a:r>
            <a:r>
              <a:rPr lang="tr-TR" altLang="tr-TR" sz="4000" dirty="0" smtClean="0"/>
              <a:t>m</a:t>
            </a:r>
            <a:r>
              <a:rPr lang="en-US" altLang="tr-TR" sz="4000" dirty="0" smtClean="0"/>
              <a:t>)</a:t>
            </a:r>
            <a:endParaRPr lang="en-US" altLang="tr-TR" sz="4000" dirty="0"/>
          </a:p>
        </p:txBody>
      </p:sp>
      <p:pic>
        <p:nvPicPr>
          <p:cNvPr id="2051" name="Picture 4" descr="fig0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0176" y="1600201"/>
            <a:ext cx="6850063" cy="4525963"/>
          </a:xfrm>
          <a:noFill/>
        </p:spPr>
      </p:pic>
    </p:spTree>
    <p:extLst>
      <p:ext uri="{BB962C8B-B14F-4D97-AF65-F5344CB8AC3E}">
        <p14:creationId xmlns:p14="http://schemas.microsoft.com/office/powerpoint/2010/main" val="3446945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15362" name="Picture 2" descr="http://upload.wikimedia.org/wikipedia/commons/thumb/d/d7/Not_telescope_sunset_2001.jpg/1280px-Not_telescope_sunset_2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3259" y="1825625"/>
            <a:ext cx="656805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62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Türkiye’nin En Büyük Teleskobu</a:t>
            </a:r>
            <a:endParaRPr lang="en-GB" dirty="0"/>
          </a:p>
        </p:txBody>
      </p:sp>
      <p:pic>
        <p:nvPicPr>
          <p:cNvPr id="51202" name="Picture 2" descr="http://tug.tubitak.gov.tr/sites/images/rtt150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16334"/>
            <a:ext cx="3518495" cy="459163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odatv.com/images/resimler/tug_building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207" y="1516334"/>
            <a:ext cx="6891859" cy="45916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02822" y="6301433"/>
            <a:ext cx="7092776" cy="369332"/>
          </a:xfrm>
          <a:prstGeom prst="rect">
            <a:avLst/>
          </a:prstGeom>
        </p:spPr>
        <p:txBody>
          <a:bodyPr wrap="none">
            <a:spAutoFit/>
          </a:bodyPr>
          <a:lstStyle/>
          <a:p>
            <a:r>
              <a:rPr lang="tr-TR" dirty="0"/>
              <a:t>RTT150 </a:t>
            </a:r>
            <a:r>
              <a:rPr lang="tr-TR" dirty="0" smtClean="0"/>
              <a:t>TÜBİTAK </a:t>
            </a:r>
            <a:r>
              <a:rPr lang="tr-TR" dirty="0"/>
              <a:t>ULUSAL </a:t>
            </a:r>
            <a:r>
              <a:rPr lang="tr-TR" dirty="0" smtClean="0"/>
              <a:t>GÖZLEMEVİ, Antalya, </a:t>
            </a:r>
            <a:r>
              <a:rPr lang="tr-TR" dirty="0" err="1" smtClean="0"/>
              <a:t>Bakırlıtepe</a:t>
            </a:r>
            <a:r>
              <a:rPr lang="tr-TR" dirty="0" smtClean="0"/>
              <a:t>, 2500 metre</a:t>
            </a:r>
            <a:endParaRPr lang="en-GB" dirty="0"/>
          </a:p>
        </p:txBody>
      </p:sp>
    </p:spTree>
    <p:extLst>
      <p:ext uri="{BB962C8B-B14F-4D97-AF65-F5344CB8AC3E}">
        <p14:creationId xmlns:p14="http://schemas.microsoft.com/office/powerpoint/2010/main" val="342676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rgbClr val="FFC000"/>
                </a:solidFill>
              </a:rPr>
              <a:t>Adaptif</a:t>
            </a:r>
            <a:r>
              <a:rPr lang="tr-TR" dirty="0" smtClean="0">
                <a:solidFill>
                  <a:srgbClr val="FFC000"/>
                </a:solidFill>
              </a:rPr>
              <a:t> Optik</a:t>
            </a:r>
            <a:endParaRPr lang="tr-TR" dirty="0">
              <a:solidFill>
                <a:srgbClr val="FFC000"/>
              </a:solidFill>
            </a:endParaRPr>
          </a:p>
        </p:txBody>
      </p:sp>
      <p:pic>
        <p:nvPicPr>
          <p:cNvPr id="16386" name="Picture 2" descr="http://www.astronomywise.com/wp-content/uploads/2014/08/keck-week-lasers2-670x440-1303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337" y="1825625"/>
            <a:ext cx="662590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94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Çözünürlük</a:t>
            </a:r>
            <a:endParaRPr lang="tr-TR" dirty="0"/>
          </a:p>
        </p:txBody>
      </p:sp>
      <p:pic>
        <p:nvPicPr>
          <p:cNvPr id="9218" name="Picture 2" descr="Gö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5380" y="175148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1575" t="14801" r="60872" b="50381"/>
          <a:stretch>
            <a:fillRect/>
          </a:stretch>
        </p:blipFill>
        <p:spPr bwMode="auto">
          <a:xfrm>
            <a:off x="8569460" y="1468299"/>
            <a:ext cx="2883211" cy="215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r="22897"/>
          <a:stretch>
            <a:fillRect/>
          </a:stretch>
        </p:blipFill>
        <p:spPr bwMode="auto">
          <a:xfrm>
            <a:off x="5986847" y="1468299"/>
            <a:ext cx="22860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http://www.faculty.virginia.edu/ASTR3130/lectures/telescopes/RC-fig16.8.jpg"/>
          <p:cNvPicPr>
            <a:picLocks noChangeAspect="1" noChangeArrowheads="1"/>
          </p:cNvPicPr>
          <p:nvPr/>
        </p:nvPicPr>
        <p:blipFill rotWithShape="1">
          <a:blip r:embed="rId5">
            <a:extLst>
              <a:ext uri="{28A0092B-C50C-407E-A947-70E740481C1C}">
                <a14:useLocalDpi xmlns:a14="http://schemas.microsoft.com/office/drawing/2010/main" val="0"/>
              </a:ext>
            </a:extLst>
          </a:blip>
          <a:srcRect b="59514"/>
          <a:stretch/>
        </p:blipFill>
        <p:spPr bwMode="auto">
          <a:xfrm>
            <a:off x="5659651" y="3770636"/>
            <a:ext cx="6048375" cy="278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6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1" y="1717418"/>
            <a:ext cx="6134764" cy="4058865"/>
          </a:xfrm>
          <a:prstGeom prst="rect">
            <a:avLst/>
          </a:prstGeom>
          <a:blipFill>
            <a:blip r:embed="rId3" cstate="print"/>
            <a:stretch>
              <a:fillRect/>
            </a:stretch>
          </a:blipFill>
        </p:spPr>
        <p:txBody>
          <a:bodyPr wrap="square" lIns="0" tIns="0" rIns="0" bIns="0" rtlCol="0"/>
          <a:lstStyle/>
          <a:p>
            <a:endParaRPr sz="1588"/>
          </a:p>
        </p:txBody>
      </p:sp>
      <p:sp>
        <p:nvSpPr>
          <p:cNvPr id="3" name="object 4"/>
          <p:cNvSpPr/>
          <p:nvPr/>
        </p:nvSpPr>
        <p:spPr>
          <a:xfrm>
            <a:off x="6538420" y="1952975"/>
            <a:ext cx="5486398" cy="3587749"/>
          </a:xfrm>
          <a:prstGeom prst="rect">
            <a:avLst/>
          </a:prstGeom>
          <a:blipFill>
            <a:blip r:embed="rId4" cstate="print"/>
            <a:stretch>
              <a:fillRect/>
            </a:stretch>
          </a:blipFill>
        </p:spPr>
        <p:txBody>
          <a:bodyPr wrap="square" lIns="0" tIns="0" rIns="0" bIns="0" rtlCol="0"/>
          <a:lstStyle/>
          <a:p>
            <a:pPr marL="12700">
              <a:lnSpc>
                <a:spcPct val="100000"/>
              </a:lnSpc>
            </a:pPr>
            <a:r>
              <a:rPr lang="tr-TR">
                <a:solidFill>
                  <a:srgbClr val="FFFF6E"/>
                </a:solidFill>
                <a:latin typeface="Times New Roman"/>
                <a:cs typeface="Times New Roman"/>
              </a:rPr>
              <a:t>K</a:t>
            </a:r>
            <a:r>
              <a:rPr lang="tr-TR" spc="-20">
                <a:solidFill>
                  <a:srgbClr val="FFFF6E"/>
                </a:solidFill>
                <a:latin typeface="Times New Roman"/>
                <a:cs typeface="Times New Roman"/>
              </a:rPr>
              <a:t>ec</a:t>
            </a:r>
            <a:r>
              <a:rPr lang="tr-TR">
                <a:solidFill>
                  <a:srgbClr val="FFFF6E"/>
                </a:solidFill>
                <a:latin typeface="Times New Roman"/>
                <a:cs typeface="Times New Roman"/>
              </a:rPr>
              <a:t>k </a:t>
            </a:r>
            <a:r>
              <a:rPr lang="tr-TR" spc="-15">
                <a:solidFill>
                  <a:srgbClr val="FFFF6E"/>
                </a:solidFill>
                <a:latin typeface="Times New Roman"/>
                <a:cs typeface="Times New Roman"/>
              </a:rPr>
              <a:t>L</a:t>
            </a:r>
            <a:r>
              <a:rPr lang="tr-TR">
                <a:solidFill>
                  <a:srgbClr val="FFFF6E"/>
                </a:solidFill>
                <a:latin typeface="Times New Roman"/>
                <a:cs typeface="Times New Roman"/>
              </a:rPr>
              <a:t>GS</a:t>
            </a:r>
            <a:endParaRPr lang="tr-TR" dirty="0">
              <a:latin typeface="Times New Roman"/>
              <a:cs typeface="Times New Roman"/>
            </a:endParaRPr>
          </a:p>
        </p:txBody>
      </p:sp>
    </p:spTree>
    <p:extLst>
      <p:ext uri="{BB962C8B-B14F-4D97-AF65-F5344CB8AC3E}">
        <p14:creationId xmlns:p14="http://schemas.microsoft.com/office/powerpoint/2010/main" val="308201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625474"/>
          </a:xfrm>
        </p:spPr>
        <p:txBody>
          <a:bodyPr>
            <a:noAutofit/>
          </a:bodyPr>
          <a:lstStyle/>
          <a:p>
            <a:r>
              <a:rPr lang="tr-TR" dirty="0" err="1">
                <a:solidFill>
                  <a:srgbClr val="FFC000"/>
                </a:solidFill>
              </a:rPr>
              <a:t>Adaptif</a:t>
            </a:r>
            <a:r>
              <a:rPr lang="tr-TR" dirty="0">
                <a:solidFill>
                  <a:srgbClr val="FFC000"/>
                </a:solidFill>
              </a:rPr>
              <a:t> Optik</a:t>
            </a:r>
            <a:endParaRPr lang="tr-TR"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71763" y="2832717"/>
            <a:ext cx="3901104" cy="1786909"/>
          </a:xfrm>
        </p:spPr>
        <p:txBody>
          <a:bodyPr>
            <a:normAutofit fontScale="85000" lnSpcReduction="20000"/>
          </a:bodyPr>
          <a:lstStyle/>
          <a:p>
            <a:pPr marL="0" indent="0">
              <a:buNone/>
            </a:pPr>
            <a:r>
              <a:rPr lang="tr-TR" dirty="0" err="1" smtClean="0"/>
              <a:t>Adaptif</a:t>
            </a:r>
            <a:r>
              <a:rPr lang="tr-TR" dirty="0" smtClean="0"/>
              <a:t> optik teleskopa gelen dalga cephelerindeki bozulmaları aynanın şeklinde küçük değişiklikler yaparak ortadan kaldırmak için geliştirilmiş bir teknolojidir.</a:t>
            </a:r>
            <a:endParaRPr lang="tr-T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611" y="1053717"/>
            <a:ext cx="3525408" cy="17158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143" y="990601"/>
            <a:ext cx="4677462" cy="56677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869" y="4879371"/>
            <a:ext cx="2371999" cy="1778999"/>
          </a:xfrm>
          <a:prstGeom prst="rect">
            <a:avLst/>
          </a:prstGeom>
        </p:spPr>
      </p:pic>
      <p:cxnSp>
        <p:nvCxnSpPr>
          <p:cNvPr id="9" name="Straight Arrow Connector 8"/>
          <p:cNvCxnSpPr/>
          <p:nvPr/>
        </p:nvCxnSpPr>
        <p:spPr>
          <a:xfrm flipV="1">
            <a:off x="4910868" y="6172202"/>
            <a:ext cx="2232883" cy="19049"/>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402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5" name="Adaptive Optics - DAS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0598" y="529087"/>
            <a:ext cx="9524645" cy="5353097"/>
          </a:xfrm>
        </p:spPr>
      </p:pic>
    </p:spTree>
    <p:extLst>
      <p:ext uri="{BB962C8B-B14F-4D97-AF65-F5344CB8AC3E}">
        <p14:creationId xmlns:p14="http://schemas.microsoft.com/office/powerpoint/2010/main" val="2933987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5"/>
          <p:cNvSpPr>
            <a:spLocks noGrp="1"/>
          </p:cNvSpPr>
          <p:nvPr>
            <p:ph idx="1"/>
          </p:nvPr>
        </p:nvSpPr>
        <p:spPr>
          <a:xfrm>
            <a:off x="1103313" y="5205413"/>
            <a:ext cx="9323387" cy="1042987"/>
          </a:xfrm>
        </p:spPr>
        <p:txBody>
          <a:bodyPr>
            <a:normAutofit fontScale="92500" lnSpcReduction="10000"/>
          </a:bodyPr>
          <a:lstStyle/>
          <a:p>
            <a:r>
              <a:rPr lang="tr-TR" altLang="tr-TR" smtClean="0"/>
              <a:t>Adaptif optik teknolojisiyle HD 18940 çift sistemin gözlemi. Soldaki resimde adaptif optik sistem kapalı, sağda ise açık iken elde edilen görüntü</a:t>
            </a:r>
          </a:p>
        </p:txBody>
      </p:sp>
      <p:pic>
        <p:nvPicPr>
          <p:cNvPr id="686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333500"/>
            <a:ext cx="68611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tr-TR"/>
          </a:p>
        </p:txBody>
      </p:sp>
    </p:spTree>
    <p:extLst>
      <p:ext uri="{BB962C8B-B14F-4D97-AF65-F5344CB8AC3E}">
        <p14:creationId xmlns:p14="http://schemas.microsoft.com/office/powerpoint/2010/main" val="1205346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a:t>
            </a:r>
            <a:r>
              <a:rPr lang="tr-TR" altLang="tr-TR" b="1" dirty="0" smtClean="0">
                <a:solidFill>
                  <a:srgbClr val="FFC000"/>
                </a:solidFill>
              </a:rPr>
              <a:t>Çözünürlük</a:t>
            </a:r>
            <a:endParaRPr lang="tr-TR" dirty="0"/>
          </a:p>
        </p:txBody>
      </p:sp>
      <p:pic>
        <p:nvPicPr>
          <p:cNvPr id="10242" name="Picture 2" descr="http://cdn.elektrikport.com/Content/201501/belirsizli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238" y="1709385"/>
            <a:ext cx="246697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cdn.elektrikport.com/Content/201501/1690-heisenberg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79" y="1830333"/>
            <a:ext cx="2657475" cy="23431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6556" y="4991167"/>
            <a:ext cx="6096000" cy="923330"/>
          </a:xfrm>
          <a:prstGeom prst="rect">
            <a:avLst/>
          </a:prstGeom>
        </p:spPr>
        <p:txBody>
          <a:bodyPr>
            <a:spAutoFit/>
          </a:bodyPr>
          <a:lstStyle/>
          <a:p>
            <a:r>
              <a:rPr lang="el-GR" b="1" i="1" dirty="0">
                <a:latin typeface="trebuchet ms" panose="020B0603020202020204" pitchFamily="34" charset="0"/>
              </a:rPr>
              <a:t>Δ</a:t>
            </a:r>
            <a:r>
              <a:rPr lang="tr-TR" b="1" i="1" dirty="0">
                <a:latin typeface="trebuchet ms" panose="020B0603020202020204" pitchFamily="34" charset="0"/>
              </a:rPr>
              <a:t>x: Konumdaki belirsizlik, </a:t>
            </a:r>
            <a:r>
              <a:rPr lang="el-GR" b="1" i="1" dirty="0">
                <a:latin typeface="trebuchet ms" panose="020B0603020202020204" pitchFamily="34" charset="0"/>
              </a:rPr>
              <a:t>Δ</a:t>
            </a:r>
            <a:r>
              <a:rPr lang="tr-TR" b="1" i="1" dirty="0">
                <a:latin typeface="trebuchet ms" panose="020B0603020202020204" pitchFamily="34" charset="0"/>
              </a:rPr>
              <a:t>p: momentumdaki belirsizlik</a:t>
            </a:r>
            <a:br>
              <a:rPr lang="tr-TR" b="1" i="1" dirty="0">
                <a:latin typeface="trebuchet ms" panose="020B0603020202020204" pitchFamily="34" charset="0"/>
              </a:rPr>
            </a:br>
            <a:r>
              <a:rPr lang="el-GR" b="1" i="1" dirty="0">
                <a:latin typeface="trebuchet ms" panose="020B0603020202020204" pitchFamily="34" charset="0"/>
              </a:rPr>
              <a:t>Δ</a:t>
            </a:r>
            <a:r>
              <a:rPr lang="tr-TR" b="1" i="1" dirty="0">
                <a:latin typeface="trebuchet ms" panose="020B0603020202020204" pitchFamily="34" charset="0"/>
              </a:rPr>
              <a:t>E: Enerjideki belirsizlik, </a:t>
            </a:r>
            <a:r>
              <a:rPr lang="el-GR" b="1" i="1" dirty="0">
                <a:latin typeface="trebuchet ms" panose="020B0603020202020204" pitchFamily="34" charset="0"/>
              </a:rPr>
              <a:t>Δ</a:t>
            </a:r>
            <a:r>
              <a:rPr lang="tr-TR" b="1" i="1" dirty="0">
                <a:latin typeface="trebuchet ms" panose="020B0603020202020204" pitchFamily="34" charset="0"/>
              </a:rPr>
              <a:t>t: zamandaki belirsizlik</a:t>
            </a:r>
            <a:endParaRPr lang="tr-TR" dirty="0"/>
          </a:p>
        </p:txBody>
      </p:sp>
      <p:pic>
        <p:nvPicPr>
          <p:cNvPr id="10248" name="Picture 8" descr="Low dif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274" y="1591535"/>
            <a:ext cx="23812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igh diffra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078" y="2797573"/>
            <a:ext cx="23812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airk disk with r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6331" y="403866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cdn.cambridgeincolour.com/images/tutorials/diffraction_intro-patter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9506" y="4500332"/>
            <a:ext cx="1428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http://cdn.cambridgeincolour.com/images/tutorials/diffraction_intro-hig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524" y="4514917"/>
            <a:ext cx="23812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9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Çözünürlük</a:t>
            </a:r>
            <a:endParaRPr lang="tr-TR" dirty="0"/>
          </a:p>
        </p:txBody>
      </p:sp>
      <p:pic>
        <p:nvPicPr>
          <p:cNvPr id="11266" name="Picture 2" descr="http://www.faculty.virginia.edu/ASTR3130/lectures/telescopes/RC-fig16.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1533"/>
          <a:stretch/>
        </p:blipFill>
        <p:spPr bwMode="auto">
          <a:xfrm>
            <a:off x="964469" y="1690688"/>
            <a:ext cx="6410193" cy="42672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faculty.virginia.edu/ASTR3130/lectures/telescopes/eq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025" y="3977545"/>
            <a:ext cx="3903637" cy="72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66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Çözünürlük</a:t>
            </a:r>
            <a:endParaRPr lang="tr-TR" dirty="0"/>
          </a:p>
        </p:txBody>
      </p:sp>
      <p:pic>
        <p:nvPicPr>
          <p:cNvPr id="5122" name="Picture 2" descr="Gö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3287" y="2029619"/>
            <a:ext cx="3048000" cy="39433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TextBox 3"/>
              <p:cNvSpPr txBox="1"/>
              <p:nvPr/>
            </p:nvSpPr>
            <p:spPr>
              <a:xfrm>
                <a:off x="8439665" y="3179805"/>
                <a:ext cx="2063578" cy="369332"/>
              </a:xfrm>
              <a:prstGeom prst="rect">
                <a:avLst/>
              </a:prstGeom>
              <a:noFill/>
            </p:spPr>
            <p:txBody>
              <a:bodyPr wrap="square" lIns="0" tIns="0" rIns="0" bIns="0" rtlCol="0">
                <a:spAutoFit/>
              </a:bodyPr>
              <a:lstStyle/>
              <a:p>
                <a:r>
                  <a:rPr lang="tr-TR" sz="2400" b="0" dirty="0" smtClean="0">
                    <a:sym typeface="Symbol" panose="05050102010706020507" pitchFamily="18" charset="2"/>
                  </a:rPr>
                  <a:t></a:t>
                </a:r>
                <a14:m>
                  <m:oMath xmlns:m="http://schemas.openxmlformats.org/officeDocument/2006/math">
                    <m:r>
                      <a:rPr lang="tr-TR" sz="2400" b="0" i="1" smtClean="0">
                        <a:latin typeface="Cambria Math" panose="02040503050406030204" pitchFamily="18" charset="0"/>
                      </a:rPr>
                      <m:t>=1.22∗</m:t>
                    </m:r>
                    <m:r>
                      <a:rPr lang="tr-TR" sz="2400" b="0" i="1" smtClean="0">
                        <a:latin typeface="Cambria Math" panose="02040503050406030204" pitchFamily="18" charset="0"/>
                        <a:sym typeface="Symbol" panose="05050102010706020507" pitchFamily="18" charset="2"/>
                      </a:rPr>
                      <m:t></m:t>
                    </m:r>
                    <m:r>
                      <a:rPr lang="tr-TR" sz="2400" b="0" i="1" smtClean="0">
                        <a:latin typeface="Cambria Math" panose="02040503050406030204" pitchFamily="18" charset="0"/>
                      </a:rPr>
                      <m:t>/</m:t>
                    </m:r>
                    <m:r>
                      <a:rPr lang="tr-TR" sz="2400" b="0" i="1" smtClean="0">
                        <a:latin typeface="Cambria Math" panose="02040503050406030204" pitchFamily="18" charset="0"/>
                      </a:rPr>
                      <m:t>𝐷</m:t>
                    </m:r>
                  </m:oMath>
                </a14:m>
                <a:endParaRPr lang="tr-TR" sz="2400" dirty="0"/>
              </a:p>
            </p:txBody>
          </p:sp>
        </mc:Choice>
        <mc:Fallback>
          <p:sp>
            <p:nvSpPr>
              <p:cNvPr id="4" name="TextBox 3"/>
              <p:cNvSpPr txBox="1">
                <a:spLocks noRot="1" noChangeAspect="1" noMove="1" noResize="1" noEditPoints="1" noAdjustHandles="1" noChangeArrowheads="1" noChangeShapeType="1" noTextEdit="1"/>
              </p:cNvSpPr>
              <p:nvPr/>
            </p:nvSpPr>
            <p:spPr>
              <a:xfrm>
                <a:off x="8439665" y="3179805"/>
                <a:ext cx="2063578" cy="369332"/>
              </a:xfrm>
              <a:prstGeom prst="rect">
                <a:avLst/>
              </a:prstGeom>
              <a:blipFill rotWithShape="0">
                <a:blip r:embed="rId3"/>
                <a:stretch>
                  <a:fillRect l="-8850" t="-30000" b="-46667"/>
                </a:stretch>
              </a:blipFill>
            </p:spPr>
            <p:txBody>
              <a:bodyPr/>
              <a:lstStyle/>
              <a:p>
                <a:r>
                  <a:rPr lang="tr-TR">
                    <a:noFill/>
                  </a:rPr>
                  <a:t> </a:t>
                </a:r>
              </a:p>
            </p:txBody>
          </p:sp>
        </mc:Fallback>
      </mc:AlternateContent>
      <p:pic>
        <p:nvPicPr>
          <p:cNvPr id="5124" name="Picture 4" descr="http://www.rocketmime.com/astronomy/ScopeDiagrams/AiryDisk_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931" y="2347785"/>
            <a:ext cx="3522786" cy="318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Çözünürlük</a:t>
            </a:r>
            <a:endParaRPr lang="tr-TR" dirty="0"/>
          </a:p>
        </p:txBody>
      </p:sp>
      <p:pic>
        <p:nvPicPr>
          <p:cNvPr id="8194" name="Picture 2" descr="http://webtop.msstate.edu/tutorials/RT/Criterion-Resolv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982" y="1935108"/>
            <a:ext cx="3297558" cy="20599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ebtop.msstate.edu/tutorials/RT/images/rayleigh-resolv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61" y="4139256"/>
            <a:ext cx="27432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ebtop.msstate.edu/tutorials/RT/Criterion-BarelyResolv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867" y="1935109"/>
            <a:ext cx="3233525" cy="20599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ebtop.msstate.edu/tutorials/RT/images/rayleigh-barely.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079" y="4110681"/>
            <a:ext cx="27051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ebtop.msstate.edu/tutorials/RT/images/rayleigh-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5089" y="1935108"/>
            <a:ext cx="2925376" cy="206409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ebtop.msstate.edu/tutorials/RT/images/rayleigh-unresolved.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4752" y="4139256"/>
            <a:ext cx="26860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67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b="1" dirty="0" err="1">
                <a:solidFill>
                  <a:srgbClr val="FFC000"/>
                </a:solidFill>
              </a:rPr>
              <a:t>Açısal</a:t>
            </a:r>
            <a:r>
              <a:rPr lang="tr-TR" altLang="tr-TR" b="1" dirty="0">
                <a:solidFill>
                  <a:srgbClr val="FFC000"/>
                </a:solidFill>
              </a:rPr>
              <a:t> Çözünürlük</a:t>
            </a:r>
            <a:endParaRPr lang="tr-TR" dirty="0"/>
          </a:p>
        </p:txBody>
      </p:sp>
      <p:pic>
        <p:nvPicPr>
          <p:cNvPr id="12290" name="Picture 2" descr="Gö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6556" y="1027906"/>
            <a:ext cx="3315853" cy="507768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342785"/>
            <a:ext cx="333375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82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normAutofit/>
          </a:bodyPr>
          <a:lstStyle/>
          <a:p>
            <a:r>
              <a:rPr lang="tr-TR" altLang="tr-TR" b="1" dirty="0" err="1">
                <a:solidFill>
                  <a:srgbClr val="FFC000"/>
                </a:solidFill>
              </a:rPr>
              <a:t>Açısal</a:t>
            </a:r>
            <a:r>
              <a:rPr lang="tr-TR" altLang="tr-TR" b="1" dirty="0">
                <a:solidFill>
                  <a:srgbClr val="FFC000"/>
                </a:solidFill>
              </a:rPr>
              <a:t> Çözünürlük</a:t>
            </a:r>
            <a:endParaRPr lang="en-US" altLang="tr-TR" dirty="0">
              <a:solidFill>
                <a:srgbClr val="FFC000"/>
              </a:solidFill>
            </a:endParaRPr>
          </a:p>
        </p:txBody>
      </p:sp>
      <p:sp>
        <p:nvSpPr>
          <p:cNvPr id="2" name="Content Placeholder 1"/>
          <p:cNvSpPr>
            <a:spLocks noGrp="1"/>
          </p:cNvSpPr>
          <p:nvPr>
            <p:ph idx="1"/>
          </p:nvPr>
        </p:nvSpPr>
        <p:spPr>
          <a:xfrm>
            <a:off x="609254" y="1594965"/>
            <a:ext cx="4747400" cy="4377467"/>
          </a:xfrm>
        </p:spPr>
        <p:txBody>
          <a:bodyPr>
            <a:normAutofit/>
          </a:bodyPr>
          <a:lstStyle/>
          <a:p>
            <a:r>
              <a:rPr lang="tr-TR" altLang="tr-TR" dirty="0">
                <a:solidFill>
                  <a:schemeClr val="tx1"/>
                </a:solidFill>
              </a:rPr>
              <a:t>İki cismi ayırabilme yeteneğidir.</a:t>
            </a:r>
            <a:endParaRPr lang="en-US" altLang="tr-TR" dirty="0">
              <a:solidFill>
                <a:schemeClr val="tx1"/>
              </a:solidFill>
            </a:endParaRPr>
          </a:p>
          <a:p>
            <a:r>
              <a:rPr lang="tr-TR" altLang="tr-TR" dirty="0" smtClean="0">
                <a:solidFill>
                  <a:schemeClr val="tx1"/>
                </a:solidFill>
              </a:rPr>
              <a:t>İki cisim arasındaki açı uzaklık artıkça azalır.</a:t>
            </a:r>
            <a:endParaRPr lang="en-US" altLang="tr-TR" dirty="0">
              <a:solidFill>
                <a:schemeClr val="tx1"/>
              </a:solidFill>
            </a:endParaRPr>
          </a:p>
          <a:p>
            <a:r>
              <a:rPr lang="tr-TR" altLang="tr-TR" dirty="0" smtClean="0">
                <a:solidFill>
                  <a:schemeClr val="tx1"/>
                </a:solidFill>
              </a:rPr>
              <a:t>İki cismi ayrı ayrı olarak görebileceğiniz en küçük  açı sizin </a:t>
            </a:r>
            <a:r>
              <a:rPr lang="tr-TR" altLang="tr-TR" dirty="0" err="1" smtClean="0">
                <a:solidFill>
                  <a:schemeClr val="tx1"/>
                </a:solidFill>
              </a:rPr>
              <a:t>açısal</a:t>
            </a:r>
            <a:r>
              <a:rPr lang="tr-TR" altLang="tr-TR" dirty="0" smtClean="0">
                <a:solidFill>
                  <a:schemeClr val="tx1"/>
                </a:solidFill>
              </a:rPr>
              <a:t> çözünürlüğünüzdür.</a:t>
            </a:r>
            <a:endParaRPr lang="en-US" altLang="tr-TR" sz="3600" dirty="0">
              <a:solidFill>
                <a:schemeClr val="tx1"/>
              </a:solidFill>
            </a:endParaRPr>
          </a:p>
          <a:p>
            <a:endParaRPr lang="tr-TR" dirty="0">
              <a:solidFill>
                <a:schemeClr val="tx1"/>
              </a:solidFill>
            </a:endParaRPr>
          </a:p>
        </p:txBody>
      </p:sp>
      <p:sp>
        <p:nvSpPr>
          <p:cNvPr id="60419" name="Rectangle 3"/>
          <p:cNvSpPr>
            <a:spLocks noChangeArrowheads="1"/>
          </p:cNvSpPr>
          <p:nvPr/>
        </p:nvSpPr>
        <p:spPr bwMode="auto">
          <a:xfrm>
            <a:off x="1752600" y="1981200"/>
            <a:ext cx="3886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tr-TR" sz="2800" dirty="0">
              <a:solidFill>
                <a:srgbClr val="000000"/>
              </a:solidFill>
            </a:endParaRPr>
          </a:p>
        </p:txBody>
      </p:sp>
      <p:pic>
        <p:nvPicPr>
          <p:cNvPr id="60420" name="Picture 4" descr="07-03"/>
          <p:cNvPicPr>
            <a:picLocks noChangeAspect="1" noChangeArrowheads="1"/>
          </p:cNvPicPr>
          <p:nvPr/>
        </p:nvPicPr>
        <p:blipFill rotWithShape="1">
          <a:blip r:embed="rId3">
            <a:extLst>
              <a:ext uri="{28A0092B-C50C-407E-A947-70E740481C1C}">
                <a14:useLocalDpi xmlns:a14="http://schemas.microsoft.com/office/drawing/2010/main" val="0"/>
              </a:ext>
            </a:extLst>
          </a:blip>
          <a:srcRect t="24285" b="14999"/>
          <a:stretch/>
        </p:blipFill>
        <p:spPr bwMode="auto">
          <a:xfrm>
            <a:off x="5585600" y="1499286"/>
            <a:ext cx="6152082" cy="408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314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Text Box 3"/>
          <p:cNvSpPr txBox="1">
            <a:spLocks noChangeArrowheads="1"/>
          </p:cNvSpPr>
          <p:nvPr/>
        </p:nvSpPr>
        <p:spPr bwMode="auto">
          <a:xfrm>
            <a:off x="990600" y="1950309"/>
            <a:ext cx="5105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tr-TR" altLang="tr-TR" sz="2800" b="1" dirty="0"/>
              <a:t>Görünür parlaklık bir kadir ölçeği ile tanımlanır.</a:t>
            </a:r>
          </a:p>
          <a:p>
            <a:pPr eaLnBrk="1" hangingPunct="1">
              <a:spcBef>
                <a:spcPct val="50000"/>
              </a:spcBef>
              <a:buFontTx/>
              <a:buNone/>
            </a:pPr>
            <a:r>
              <a:rPr lang="tr-TR" altLang="tr-TR" sz="2800" b="1" dirty="0"/>
              <a:t>Bu bir logaritmik bir ölçektir; parlaklıkta 5 kadir değişim görünen ışınımda 100 katı değere karşılık gelir.</a:t>
            </a:r>
          </a:p>
          <a:p>
            <a:pPr eaLnBrk="1" hangingPunct="1">
              <a:spcBef>
                <a:spcPct val="50000"/>
              </a:spcBef>
              <a:buFontTx/>
              <a:buNone/>
            </a:pPr>
            <a:r>
              <a:rPr lang="tr-TR" altLang="tr-TR" sz="2800" b="1" dirty="0"/>
              <a:t>Ayrıca ters bir ölçektir.</a:t>
            </a:r>
            <a:endParaRPr lang="en-US" altLang="tr-TR" sz="2800" b="1" dirty="0"/>
          </a:p>
        </p:txBody>
      </p:sp>
      <p:pic>
        <p:nvPicPr>
          <p:cNvPr id="215044" name="Picture 5" descr="17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676" y="469556"/>
            <a:ext cx="37988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tr-TR" dirty="0">
                <a:solidFill>
                  <a:srgbClr val="FFC000"/>
                </a:solidFill>
              </a:rPr>
              <a:t>Limit Parlaklık</a:t>
            </a:r>
            <a:endParaRPr lang="tr-TR" dirty="0"/>
          </a:p>
        </p:txBody>
      </p:sp>
    </p:spTree>
    <p:extLst>
      <p:ext uri="{BB962C8B-B14F-4D97-AF65-F5344CB8AC3E}">
        <p14:creationId xmlns:p14="http://schemas.microsoft.com/office/powerpoint/2010/main" val="43478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379</TotalTime>
  <Words>289</Words>
  <Application>Microsoft Office PowerPoint</Application>
  <PresentationFormat>Widescreen</PresentationFormat>
  <Paragraphs>44</Paragraphs>
  <Slides>23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Cambria Math</vt:lpstr>
      <vt:lpstr>Corbel</vt:lpstr>
      <vt:lpstr>Symbol</vt:lpstr>
      <vt:lpstr>Times New Roman</vt:lpstr>
      <vt:lpstr>trebuchet ms</vt:lpstr>
      <vt:lpstr>Wingdings</vt:lpstr>
      <vt:lpstr>Wingdings 2</vt:lpstr>
      <vt:lpstr>Depth</vt:lpstr>
      <vt:lpstr>Teleskoplarda  Çözünürlük Limit  Parlaklık  ve  Atmosferik  Görüş</vt:lpstr>
      <vt:lpstr>Açısal Çözünürlük</vt:lpstr>
      <vt:lpstr>Açısal Çözünürlük</vt:lpstr>
      <vt:lpstr>Açısal Çözünürlük</vt:lpstr>
      <vt:lpstr>Açısal Çözünürlük</vt:lpstr>
      <vt:lpstr>Açısal Çözünürlük</vt:lpstr>
      <vt:lpstr>Açısal Çözünürlük</vt:lpstr>
      <vt:lpstr>Açısal Çözünürlük</vt:lpstr>
      <vt:lpstr>Limit Parlaklık</vt:lpstr>
      <vt:lpstr>Limit Parlaklık</vt:lpstr>
      <vt:lpstr>Elektromanyetik Tayf ve Atmosferik Geçirgenlik</vt:lpstr>
      <vt:lpstr>PowerPoint Presentation</vt:lpstr>
      <vt:lpstr>Gözlemevleri için ideal şartlar</vt:lpstr>
      <vt:lpstr>Astronomik Görüş</vt:lpstr>
      <vt:lpstr>Astronomik Görüş</vt:lpstr>
      <vt:lpstr>Mauna Kea, Hawaii (4200 m)</vt:lpstr>
      <vt:lpstr>PowerPoint Presentation</vt:lpstr>
      <vt:lpstr>Türkiye’nin En Büyük Teleskobu</vt:lpstr>
      <vt:lpstr>Adaptif Optik</vt:lpstr>
      <vt:lpstr>PowerPoint Presentation</vt:lpstr>
      <vt:lpstr>Adaptif Optik</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Tayf ve Tayfçekerler</dc:title>
  <dc:creator>Mesut Yilmaz</dc:creator>
  <cp:lastModifiedBy>Mesut</cp:lastModifiedBy>
  <cp:revision>33</cp:revision>
  <dcterms:created xsi:type="dcterms:W3CDTF">2014-12-04T08:42:43Z</dcterms:created>
  <dcterms:modified xsi:type="dcterms:W3CDTF">2016-11-25T11:40:06Z</dcterms:modified>
</cp:coreProperties>
</file>