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84" r:id="rId4"/>
    <p:sldId id="283" r:id="rId5"/>
    <p:sldId id="286" r:id="rId6"/>
    <p:sldId id="267" r:id="rId7"/>
    <p:sldId id="287" r:id="rId8"/>
    <p:sldId id="272" r:id="rId9"/>
    <p:sldId id="288" r:id="rId10"/>
    <p:sldId id="289" r:id="rId11"/>
    <p:sldId id="268" r:id="rId12"/>
    <p:sldId id="270" r:id="rId13"/>
    <p:sldId id="282" r:id="rId14"/>
    <p:sldId id="291" r:id="rId15"/>
    <p:sldId id="271" r:id="rId16"/>
    <p:sldId id="269" r:id="rId17"/>
    <p:sldId id="273" r:id="rId18"/>
    <p:sldId id="274" r:id="rId19"/>
    <p:sldId id="290" r:id="rId20"/>
    <p:sldId id="292" r:id="rId21"/>
    <p:sldId id="275" r:id="rId22"/>
    <p:sldId id="278" r:id="rId23"/>
    <p:sldId id="276" r:id="rId24"/>
    <p:sldId id="277" r:id="rId25"/>
    <p:sldId id="279" r:id="rId26"/>
  </p:sldIdLst>
  <p:sldSz cx="10799763" cy="71993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34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122" y="48"/>
      </p:cViewPr>
      <p:guideLst>
        <p:guide orient="horz" pos="2268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3" y="1178222"/>
            <a:ext cx="9179799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781307"/>
            <a:ext cx="8099822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72" indent="0" algn="ctr">
              <a:buNone/>
              <a:defRPr sz="2100"/>
            </a:lvl2pPr>
            <a:lvl3pPr marL="959943" indent="0" algn="ctr">
              <a:buNone/>
              <a:defRPr sz="1890"/>
            </a:lvl3pPr>
            <a:lvl4pPr marL="1439915" indent="0" algn="ctr">
              <a:buNone/>
              <a:defRPr sz="1680"/>
            </a:lvl4pPr>
            <a:lvl5pPr marL="1919887" indent="0" algn="ctr">
              <a:buNone/>
              <a:defRPr sz="1680"/>
            </a:lvl5pPr>
            <a:lvl6pPr marL="2399859" indent="0" algn="ctr">
              <a:buNone/>
              <a:defRPr sz="1680"/>
            </a:lvl6pPr>
            <a:lvl7pPr marL="2879830" indent="0" algn="ctr">
              <a:buNone/>
              <a:defRPr sz="1680"/>
            </a:lvl7pPr>
            <a:lvl8pPr marL="3359802" indent="0" algn="ctr">
              <a:buNone/>
              <a:defRPr sz="1680"/>
            </a:lvl8pPr>
            <a:lvl9pPr marL="3839774" indent="0" algn="ctr">
              <a:buNone/>
              <a:defRPr sz="168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43E1-F75B-483B-AF79-11EDA70C46DF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3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43E1-F75B-483B-AF79-11EDA70C46DF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3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0" y="383298"/>
            <a:ext cx="2328699" cy="610108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5" y="383298"/>
            <a:ext cx="6851100" cy="610108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43E1-F75B-483B-AF79-11EDA70C46DF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8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43E1-F75B-483B-AF79-11EDA70C46DF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1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60" y="1794831"/>
            <a:ext cx="9314796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60" y="4817877"/>
            <a:ext cx="9314796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4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1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8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59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3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80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43E1-F75B-483B-AF79-11EDA70C46DF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5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1916484"/>
            <a:ext cx="4589900" cy="456789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1" y="1916484"/>
            <a:ext cx="4589900" cy="456789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43E1-F75B-483B-AF79-11EDA70C46DF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4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383299"/>
            <a:ext cx="9314796" cy="1391534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1764832"/>
            <a:ext cx="456880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72" indent="0">
              <a:buNone/>
              <a:defRPr sz="2100" b="1"/>
            </a:lvl2pPr>
            <a:lvl3pPr marL="959943" indent="0">
              <a:buNone/>
              <a:defRPr sz="1890" b="1"/>
            </a:lvl3pPr>
            <a:lvl4pPr marL="1439915" indent="0">
              <a:buNone/>
              <a:defRPr sz="1680" b="1"/>
            </a:lvl4pPr>
            <a:lvl5pPr marL="1919887" indent="0">
              <a:buNone/>
              <a:defRPr sz="1680" b="1"/>
            </a:lvl5pPr>
            <a:lvl6pPr marL="2399859" indent="0">
              <a:buNone/>
              <a:defRPr sz="1680" b="1"/>
            </a:lvl6pPr>
            <a:lvl7pPr marL="2879830" indent="0">
              <a:buNone/>
              <a:defRPr sz="1680" b="1"/>
            </a:lvl7pPr>
            <a:lvl8pPr marL="3359802" indent="0">
              <a:buNone/>
              <a:defRPr sz="1680" b="1"/>
            </a:lvl8pPr>
            <a:lvl9pPr marL="3839774" indent="0">
              <a:buNone/>
              <a:defRPr sz="168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2629749"/>
            <a:ext cx="4568805" cy="386796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1764832"/>
            <a:ext cx="459130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72" indent="0">
              <a:buNone/>
              <a:defRPr sz="2100" b="1"/>
            </a:lvl2pPr>
            <a:lvl3pPr marL="959943" indent="0">
              <a:buNone/>
              <a:defRPr sz="1890" b="1"/>
            </a:lvl3pPr>
            <a:lvl4pPr marL="1439915" indent="0">
              <a:buNone/>
              <a:defRPr sz="1680" b="1"/>
            </a:lvl4pPr>
            <a:lvl5pPr marL="1919887" indent="0">
              <a:buNone/>
              <a:defRPr sz="1680" b="1"/>
            </a:lvl5pPr>
            <a:lvl6pPr marL="2399859" indent="0">
              <a:buNone/>
              <a:defRPr sz="1680" b="1"/>
            </a:lvl6pPr>
            <a:lvl7pPr marL="2879830" indent="0">
              <a:buNone/>
              <a:defRPr sz="1680" b="1"/>
            </a:lvl7pPr>
            <a:lvl8pPr marL="3359802" indent="0">
              <a:buNone/>
              <a:defRPr sz="1680" b="1"/>
            </a:lvl8pPr>
            <a:lvl9pPr marL="3839774" indent="0">
              <a:buNone/>
              <a:defRPr sz="168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2629749"/>
            <a:ext cx="4591306" cy="386796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43E1-F75B-483B-AF79-11EDA70C46DF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9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43E1-F75B-483B-AF79-11EDA70C46DF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2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43E1-F75B-483B-AF79-11EDA70C46DF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4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479954"/>
            <a:ext cx="3483204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036571"/>
            <a:ext cx="5467380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2159794"/>
            <a:ext cx="3483204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72" indent="0">
              <a:buNone/>
              <a:defRPr sz="1470"/>
            </a:lvl2pPr>
            <a:lvl3pPr marL="959943" indent="0">
              <a:buNone/>
              <a:defRPr sz="1260"/>
            </a:lvl3pPr>
            <a:lvl4pPr marL="1439915" indent="0">
              <a:buNone/>
              <a:defRPr sz="1050"/>
            </a:lvl4pPr>
            <a:lvl5pPr marL="1919887" indent="0">
              <a:buNone/>
              <a:defRPr sz="1050"/>
            </a:lvl5pPr>
            <a:lvl6pPr marL="2399859" indent="0">
              <a:buNone/>
              <a:defRPr sz="1050"/>
            </a:lvl6pPr>
            <a:lvl7pPr marL="2879830" indent="0">
              <a:buNone/>
              <a:defRPr sz="1050"/>
            </a:lvl7pPr>
            <a:lvl8pPr marL="3359802" indent="0">
              <a:buNone/>
              <a:defRPr sz="1050"/>
            </a:lvl8pPr>
            <a:lvl9pPr marL="3839774" indent="0">
              <a:buNone/>
              <a:defRPr sz="10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43E1-F75B-483B-AF79-11EDA70C46DF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5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479954"/>
            <a:ext cx="3483204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036571"/>
            <a:ext cx="5467380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72" indent="0">
              <a:buNone/>
              <a:defRPr sz="2939"/>
            </a:lvl2pPr>
            <a:lvl3pPr marL="959943" indent="0">
              <a:buNone/>
              <a:defRPr sz="2520"/>
            </a:lvl3pPr>
            <a:lvl4pPr marL="1439915" indent="0">
              <a:buNone/>
              <a:defRPr sz="2100"/>
            </a:lvl4pPr>
            <a:lvl5pPr marL="1919887" indent="0">
              <a:buNone/>
              <a:defRPr sz="2100"/>
            </a:lvl5pPr>
            <a:lvl6pPr marL="2399859" indent="0">
              <a:buNone/>
              <a:defRPr sz="2100"/>
            </a:lvl6pPr>
            <a:lvl7pPr marL="2879830" indent="0">
              <a:buNone/>
              <a:defRPr sz="2100"/>
            </a:lvl7pPr>
            <a:lvl8pPr marL="3359802" indent="0">
              <a:buNone/>
              <a:defRPr sz="2100"/>
            </a:lvl8pPr>
            <a:lvl9pPr marL="3839774" indent="0">
              <a:buNone/>
              <a:defRPr sz="21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2159794"/>
            <a:ext cx="3483204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72" indent="0">
              <a:buNone/>
              <a:defRPr sz="1470"/>
            </a:lvl2pPr>
            <a:lvl3pPr marL="959943" indent="0">
              <a:buNone/>
              <a:defRPr sz="1260"/>
            </a:lvl3pPr>
            <a:lvl4pPr marL="1439915" indent="0">
              <a:buNone/>
              <a:defRPr sz="1050"/>
            </a:lvl4pPr>
            <a:lvl5pPr marL="1919887" indent="0">
              <a:buNone/>
              <a:defRPr sz="1050"/>
            </a:lvl5pPr>
            <a:lvl6pPr marL="2399859" indent="0">
              <a:buNone/>
              <a:defRPr sz="1050"/>
            </a:lvl6pPr>
            <a:lvl7pPr marL="2879830" indent="0">
              <a:buNone/>
              <a:defRPr sz="1050"/>
            </a:lvl7pPr>
            <a:lvl8pPr marL="3359802" indent="0">
              <a:buNone/>
              <a:defRPr sz="1050"/>
            </a:lvl8pPr>
            <a:lvl9pPr marL="3839774" indent="0">
              <a:buNone/>
              <a:defRPr sz="10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43E1-F75B-483B-AF79-11EDA70C46DF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8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383299"/>
            <a:ext cx="931479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1916484"/>
            <a:ext cx="9314796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6672699"/>
            <a:ext cx="242994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243E1-F75B-483B-AF79-11EDA70C46DF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6672699"/>
            <a:ext cx="364492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6672699"/>
            <a:ext cx="242994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2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59943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6" indent="-239986" algn="l" defTabSz="959943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7" indent="-239986" algn="l" defTabSz="959943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30" indent="-239986" algn="l" defTabSz="959943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900" indent="-239986" algn="l" defTabSz="959943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72" indent="-239986" algn="l" defTabSz="959943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45" indent="-239986" algn="l" defTabSz="959943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816" indent="-239986" algn="l" defTabSz="959943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88" indent="-239986" algn="l" defTabSz="959943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59" indent="-239986" algn="l" defTabSz="959943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43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72" algn="l" defTabSz="959943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43" algn="l" defTabSz="959943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15" algn="l" defTabSz="959943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87" algn="l" defTabSz="959943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59" algn="l" defTabSz="959943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30" algn="l" defTabSz="959943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802" algn="l" defTabSz="959943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74" algn="l" defTabSz="959943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925473"/>
            <a:ext cx="9179799" cy="2506427"/>
          </a:xfrm>
        </p:spPr>
        <p:txBody>
          <a:bodyPr>
            <a:normAutofit fontScale="90000"/>
          </a:bodyPr>
          <a:lstStyle/>
          <a:p>
            <a:r>
              <a:rPr lang="tr-TR" sz="7349" dirty="0"/>
              <a:t>PHA 297</a:t>
            </a:r>
            <a:br>
              <a:rPr lang="tr-TR" sz="7349" dirty="0"/>
            </a:br>
            <a:r>
              <a:rPr lang="tr-TR" sz="7349" dirty="0" err="1"/>
              <a:t>Laboratory</a:t>
            </a:r>
            <a:r>
              <a:rPr lang="tr-TR" sz="7349" dirty="0"/>
              <a:t> </a:t>
            </a:r>
            <a:r>
              <a:rPr lang="tr-TR" sz="7349" dirty="0" err="1"/>
              <a:t>Safety</a:t>
            </a:r>
            <a:br>
              <a:rPr lang="tr-TR" sz="7349" dirty="0"/>
            </a:br>
            <a:r>
              <a:rPr lang="tr-TR" sz="7349" dirty="0" err="1"/>
              <a:t>Week</a:t>
            </a:r>
            <a:r>
              <a:rPr lang="tr-TR" sz="7349" dirty="0"/>
              <a:t> 11-12</a:t>
            </a:r>
            <a:endParaRPr lang="en-US" sz="7349" dirty="0"/>
          </a:p>
        </p:txBody>
      </p:sp>
    </p:spTree>
    <p:extLst>
      <p:ext uri="{BB962C8B-B14F-4D97-AF65-F5344CB8AC3E}">
        <p14:creationId xmlns:p14="http://schemas.microsoft.com/office/powerpoint/2010/main" val="3243301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8319997-A4F2-4543-8BD0-441B4951F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76" y="1916484"/>
            <a:ext cx="10360152" cy="506038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While “wearing eye protection” in the form of special safety goggles that protect the eyes from</a:t>
            </a:r>
            <a:r>
              <a:rPr lang="tr-TR" dirty="0"/>
              <a:t> </a:t>
            </a:r>
            <a:r>
              <a:rPr lang="en-US" dirty="0"/>
              <a:t>the laser radiation sounds easy, just as in the situation with gloves, there are no “universal goggles” that</a:t>
            </a:r>
            <a:r>
              <a:rPr lang="tr-TR" dirty="0"/>
              <a:t> </a:t>
            </a:r>
            <a:r>
              <a:rPr lang="en-US" dirty="0"/>
              <a:t>protect the eye from all wavelengths of light. Protection from lasers has to be addressed with specific wavelength hazards in mind, in addition to</a:t>
            </a:r>
            <a:r>
              <a:rPr lang="tr-TR" dirty="0"/>
              <a:t> </a:t>
            </a:r>
            <a:r>
              <a:rPr lang="en-US" dirty="0"/>
              <a:t>concerns about the intensity of the laser light. Laser glasses or goggles will have information printed on them that identifies the OD in various</a:t>
            </a:r>
            <a:r>
              <a:rPr lang="tr-TR" dirty="0"/>
              <a:t> </a:t>
            </a:r>
            <a:r>
              <a:rPr lang="en-US" dirty="0"/>
              <a:t>wavelength ranges. You should only wear eye protection that is specifically designed for the laser light</a:t>
            </a:r>
            <a:r>
              <a:rPr lang="tr-TR" dirty="0"/>
              <a:t> </a:t>
            </a:r>
            <a:r>
              <a:rPr lang="en-US" dirty="0"/>
              <a:t>you are using. </a:t>
            </a:r>
            <a:endParaRPr lang="tr-TR" dirty="0"/>
          </a:p>
          <a:p>
            <a:r>
              <a:rPr lang="en-US" dirty="0"/>
              <a:t>You must make every effort to avoid direct</a:t>
            </a:r>
            <a:r>
              <a:rPr lang="tr-TR" dirty="0"/>
              <a:t> </a:t>
            </a:r>
            <a:r>
              <a:rPr lang="en-US" dirty="0"/>
              <a:t>or reflected exposure to laser light.</a:t>
            </a:r>
            <a:endParaRPr lang="tr-TR" dirty="0"/>
          </a:p>
          <a:p>
            <a:r>
              <a:rPr lang="en-US" dirty="0"/>
              <a:t>Lasers should be built or enclosed in protective housing. Class 3B and Class 4 lasers should have</a:t>
            </a:r>
            <a:r>
              <a:rPr lang="tr-TR" dirty="0"/>
              <a:t> </a:t>
            </a:r>
            <a:r>
              <a:rPr lang="en-US" dirty="0"/>
              <a:t>key switches and safety interlocks to prevent opening without shutting down the beam</a:t>
            </a:r>
            <a:endParaRPr lang="tr-TR" dirty="0"/>
          </a:p>
          <a:p>
            <a:r>
              <a:rPr lang="en-US" dirty="0"/>
              <a:t>Never shine a laser on a reflective surface.</a:t>
            </a:r>
            <a:endParaRPr lang="tr-TR" dirty="0"/>
          </a:p>
          <a:p>
            <a:r>
              <a:rPr lang="en-US" dirty="0"/>
              <a:t>You should not wear jewelry or watches that could result in</a:t>
            </a:r>
            <a:r>
              <a:rPr lang="tr-TR" dirty="0"/>
              <a:t> </a:t>
            </a:r>
            <a:r>
              <a:rPr lang="en-US" dirty="0"/>
              <a:t>inadvertent scattering of a beam</a:t>
            </a:r>
            <a:r>
              <a:rPr lang="tr-TR" dirty="0"/>
              <a:t>.</a:t>
            </a:r>
          </a:p>
          <a:p>
            <a:r>
              <a:rPr lang="en-US" dirty="0"/>
              <a:t>Many lasers have high-voltage power supplies, some ranging into thousands of volts, so electrical</a:t>
            </a:r>
            <a:r>
              <a:rPr lang="tr-TR" dirty="0"/>
              <a:t> </a:t>
            </a:r>
            <a:r>
              <a:rPr lang="en-US" dirty="0"/>
              <a:t>safety is a critical and substantial consideration in working with lasers</a:t>
            </a: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E0792DF9-CBDE-4487-93BA-549A676C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84" y="1399031"/>
            <a:ext cx="9314796" cy="229497"/>
          </a:xfrm>
        </p:spPr>
        <p:txBody>
          <a:bodyPr>
            <a:normAutofit fontScale="90000"/>
          </a:bodyPr>
          <a:lstStyle/>
          <a:p>
            <a:r>
              <a:rPr lang="tr-TR" dirty="0"/>
              <a:t>Advanced </a:t>
            </a:r>
            <a:r>
              <a:rPr lang="tr-TR" dirty="0" err="1"/>
              <a:t>eye</a:t>
            </a:r>
            <a:r>
              <a:rPr lang="tr-TR" dirty="0"/>
              <a:t> </a:t>
            </a:r>
            <a:r>
              <a:rPr lang="tr-TR" dirty="0" err="1"/>
              <a:t>protection</a:t>
            </a:r>
            <a:r>
              <a:rPr lang="tr-TR" dirty="0"/>
              <a:t> </a:t>
            </a:r>
            <a:r>
              <a:rPr lang="tr-TR" sz="4700" dirty="0"/>
              <a:t>- </a:t>
            </a:r>
            <a:r>
              <a:rPr lang="en-US" sz="4700" dirty="0"/>
              <a:t>LASER </a:t>
            </a:r>
            <a:r>
              <a:rPr lang="tr-TR" sz="4700" dirty="0" err="1"/>
              <a:t>safety</a:t>
            </a:r>
            <a:endParaRPr lang="tr-TR" sz="4700" dirty="0"/>
          </a:p>
        </p:txBody>
      </p:sp>
    </p:spTree>
    <p:extLst>
      <p:ext uri="{BB962C8B-B14F-4D97-AF65-F5344CB8AC3E}">
        <p14:creationId xmlns:p14="http://schemas.microsoft.com/office/powerpoint/2010/main" val="3504067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334089"/>
            <a:ext cx="9544232" cy="554219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tr-TR" i="1" dirty="0"/>
              <a:t>PROTECTING YOUR SKIN—CLOTHES, GLOVES, AND TOOLS</a:t>
            </a:r>
          </a:p>
          <a:p>
            <a:r>
              <a:rPr lang="en-US" dirty="0"/>
              <a:t>The guiding principle in this section is: </a:t>
            </a:r>
            <a:r>
              <a:rPr lang="en-US" i="1" dirty="0"/>
              <a:t>avoid having lab chemicals come in contact with your skin.</a:t>
            </a:r>
            <a:r>
              <a:rPr lang="en-US" dirty="0"/>
              <a:t> First, any barrier (clothing) that covers the skin provides some limited ability for chemicals to</a:t>
            </a:r>
            <a:r>
              <a:rPr lang="tr-TR" dirty="0"/>
              <a:t> </a:t>
            </a:r>
            <a:r>
              <a:rPr lang="en-US" dirty="0"/>
              <a:t>come in contact with skin</a:t>
            </a:r>
            <a:r>
              <a:rPr lang="tr-TR" dirty="0"/>
              <a:t>:</a:t>
            </a:r>
          </a:p>
          <a:p>
            <a:pPr lvl="1"/>
            <a:r>
              <a:rPr lang="en-US" dirty="0"/>
              <a:t>long sleeves instead of short sleeves for shirts are better</a:t>
            </a:r>
            <a:endParaRPr lang="tr-TR" dirty="0"/>
          </a:p>
          <a:p>
            <a:pPr lvl="1"/>
            <a:r>
              <a:rPr lang="en-US" sz="2781" dirty="0"/>
              <a:t>Long pants</a:t>
            </a:r>
            <a:r>
              <a:rPr lang="tr-TR" sz="2781" dirty="0"/>
              <a:t> </a:t>
            </a:r>
            <a:r>
              <a:rPr lang="en-US" sz="2781" dirty="0"/>
              <a:t>instead of shorts or skirts are better</a:t>
            </a:r>
            <a:endParaRPr lang="tr-TR" sz="2781" dirty="0"/>
          </a:p>
          <a:p>
            <a:pPr lvl="1"/>
            <a:r>
              <a:rPr lang="tr-TR" sz="2800" dirty="0" err="1"/>
              <a:t>Lab</a:t>
            </a:r>
            <a:r>
              <a:rPr lang="tr-TR" sz="2800" dirty="0"/>
              <a:t> </a:t>
            </a:r>
            <a:r>
              <a:rPr lang="tr-TR" sz="2800" dirty="0" err="1"/>
              <a:t>coats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recommended</a:t>
            </a:r>
            <a:endParaRPr lang="tr-TR" sz="2800" dirty="0"/>
          </a:p>
          <a:p>
            <a:pPr lvl="1"/>
            <a:r>
              <a:rPr lang="en-US" sz="2781" dirty="0"/>
              <a:t>Always</a:t>
            </a:r>
            <a:r>
              <a:rPr lang="tr-TR" sz="2781" dirty="0"/>
              <a:t> </a:t>
            </a:r>
            <a:r>
              <a:rPr lang="en-US" sz="2781" dirty="0"/>
              <a:t>wear shoes that completely cover the feet</a:t>
            </a:r>
            <a:endParaRPr lang="tr-TR" sz="7581" dirty="0"/>
          </a:p>
          <a:p>
            <a:r>
              <a:rPr lang="en-US" sz="3200" dirty="0"/>
              <a:t>While clothing provides some minimal</a:t>
            </a:r>
            <a:r>
              <a:rPr lang="tr-TR" sz="3200" dirty="0"/>
              <a:t> </a:t>
            </a:r>
            <a:r>
              <a:rPr lang="en-US" sz="3200" dirty="0"/>
              <a:t>barrier, it’s obvious that acid-soaked clothing will be in contact with the skin, so clothing must also be</a:t>
            </a:r>
            <a:r>
              <a:rPr lang="tr-TR" sz="3200" dirty="0"/>
              <a:t> </a:t>
            </a:r>
            <a:r>
              <a:rPr lang="en-US" sz="3200" dirty="0"/>
              <a:t>removed quickly in the event of some accident involving liquids. Use an emergency shower for rapid</a:t>
            </a:r>
            <a:r>
              <a:rPr lang="tr-TR" sz="3200" dirty="0"/>
              <a:t> </a:t>
            </a:r>
            <a:r>
              <a:rPr lang="en-US" sz="3200" dirty="0"/>
              <a:t>washing of spills on your body.</a:t>
            </a:r>
            <a:endParaRPr lang="en-US" sz="8000" dirty="0"/>
          </a:p>
          <a:p>
            <a:pPr algn="just"/>
            <a:r>
              <a:rPr lang="en-US" dirty="0"/>
              <a:t>Perhaps the most common incidents when working in the laboratory involve cuts or punctures, especially</a:t>
            </a:r>
            <a:r>
              <a:rPr lang="tr-TR" dirty="0"/>
              <a:t> </a:t>
            </a:r>
            <a:r>
              <a:rPr lang="en-US" dirty="0"/>
              <a:t>to the hands, from handling glassware (pipets, beakers, ﬂasks, vials, etc.) or cutting tools (scissors,</a:t>
            </a:r>
            <a:r>
              <a:rPr lang="tr-TR" dirty="0"/>
              <a:t> </a:t>
            </a:r>
            <a:r>
              <a:rPr lang="en-US" dirty="0"/>
              <a:t>knives, scalpels, razor blades, etc.). The ﬁrst step toward prevention of these cuts is to be aware that</a:t>
            </a:r>
            <a:r>
              <a:rPr lang="tr-TR" dirty="0"/>
              <a:t> </a:t>
            </a:r>
            <a:r>
              <a:rPr lang="en-US" dirty="0"/>
              <a:t>these can occur and the second is to dispose of used or broken glassware properly. Do not put used or</a:t>
            </a:r>
            <a:r>
              <a:rPr lang="tr-TR" dirty="0"/>
              <a:t> </a:t>
            </a:r>
            <a:r>
              <a:rPr lang="en-US" dirty="0"/>
              <a:t>broken glass into a normal trash container where custodial staff may be cut or become contaminated.</a:t>
            </a:r>
          </a:p>
          <a:p>
            <a:pPr algn="just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189" y="4828031"/>
            <a:ext cx="1322574" cy="237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2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1900" y="961336"/>
            <a:ext cx="9314796" cy="955148"/>
          </a:xfrm>
        </p:spPr>
        <p:txBody>
          <a:bodyPr/>
          <a:lstStyle/>
          <a:p>
            <a:pPr algn="ctr"/>
            <a:r>
              <a:rPr lang="tr-TR" dirty="0" err="1"/>
              <a:t>Gloves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860918"/>
            <a:ext cx="10799763" cy="4567898"/>
          </a:xfrm>
        </p:spPr>
        <p:txBody>
          <a:bodyPr>
            <a:normAutofit/>
          </a:bodyPr>
          <a:lstStyle/>
          <a:p>
            <a:r>
              <a:rPr lang="en-US" sz="1800" dirty="0"/>
              <a:t>Your hands are the most likely part of your body to be exposed to chemicals and you should</a:t>
            </a:r>
            <a:r>
              <a:rPr lang="tr-TR" sz="1800" dirty="0"/>
              <a:t> </a:t>
            </a:r>
            <a:r>
              <a:rPr lang="en-US" sz="1800" dirty="0"/>
              <a:t>take precautions to protect your hands</a:t>
            </a:r>
            <a:r>
              <a:rPr lang="tr-TR" sz="1800" dirty="0"/>
              <a:t>. </a:t>
            </a:r>
            <a:r>
              <a:rPr lang="en-US" sz="1800" dirty="0"/>
              <a:t>Wearing protective gloves in the lab is an obvious way to minimize contact with chemicals in the</a:t>
            </a:r>
            <a:r>
              <a:rPr lang="tr-TR" sz="1800" dirty="0"/>
              <a:t> </a:t>
            </a:r>
            <a:r>
              <a:rPr lang="en-US" sz="1800" dirty="0"/>
              <a:t>event of a spill or splash</a:t>
            </a:r>
            <a:r>
              <a:rPr lang="tr-TR" sz="1800" dirty="0"/>
              <a:t>. </a:t>
            </a:r>
          </a:p>
          <a:p>
            <a:r>
              <a:rPr lang="en-US" sz="1800" dirty="0"/>
              <a:t>One of the most important things to know about gloves is that no one glove material protects</a:t>
            </a:r>
            <a:r>
              <a:rPr lang="tr-TR" sz="1800" dirty="0"/>
              <a:t> </a:t>
            </a:r>
            <a:r>
              <a:rPr lang="en-US" sz="1800" dirty="0"/>
              <a:t>against all chemicals and any given material protects only against some chemicals.</a:t>
            </a:r>
            <a:endParaRPr lang="tr-TR" sz="1800" dirty="0"/>
          </a:p>
          <a:p>
            <a:r>
              <a:rPr lang="tr-TR" sz="1800" dirty="0"/>
              <a:t>Y</a:t>
            </a:r>
            <a:r>
              <a:rPr lang="en-US" sz="1800" dirty="0" err="1"/>
              <a:t>ou</a:t>
            </a:r>
            <a:r>
              <a:rPr lang="en-US" sz="1800" dirty="0"/>
              <a:t> are likely to have available disposable</a:t>
            </a:r>
            <a:r>
              <a:rPr lang="tr-TR" sz="1800" dirty="0"/>
              <a:t> </a:t>
            </a:r>
            <a:r>
              <a:rPr lang="en-US" sz="1800" dirty="0"/>
              <a:t>nitrile gloves. Latex gloves used to be the “standard” glove in labs but increasing numbers of</a:t>
            </a:r>
            <a:r>
              <a:rPr lang="tr-TR" sz="1800" dirty="0"/>
              <a:t> </a:t>
            </a:r>
            <a:r>
              <a:rPr lang="en-US" sz="1800" dirty="0"/>
              <a:t>people have had allergic responses to latex in recent years and these gloves are largely being replaced</a:t>
            </a:r>
            <a:r>
              <a:rPr lang="tr-TR" sz="1800" dirty="0"/>
              <a:t> </a:t>
            </a:r>
            <a:r>
              <a:rPr lang="en-US" sz="1800" dirty="0"/>
              <a:t>in labs and in hospitals (Nitrile gloves have fairly good</a:t>
            </a:r>
            <a:r>
              <a:rPr lang="tr-TR" sz="1800" dirty="0"/>
              <a:t> </a:t>
            </a:r>
            <a:r>
              <a:rPr lang="en-US" sz="1800" dirty="0"/>
              <a:t>protective properties for dilute solutions of acids and bases and various salt solutions. They are good</a:t>
            </a:r>
            <a:r>
              <a:rPr lang="tr-TR" sz="1800" dirty="0"/>
              <a:t> </a:t>
            </a:r>
            <a:r>
              <a:rPr lang="en-US" sz="1800" dirty="0"/>
              <a:t>for some organic solvents, but not for others. Thus, nitrile gloves are a reasonable choice in introductory</a:t>
            </a:r>
            <a:r>
              <a:rPr lang="tr-TR" sz="1800" dirty="0"/>
              <a:t> </a:t>
            </a:r>
            <a:r>
              <a:rPr lang="en-US" sz="1800" dirty="0"/>
              <a:t>chemistry labs.</a:t>
            </a:r>
            <a:endParaRPr lang="tr-TR" sz="18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36E15BA-B520-46F1-BE53-109A14F92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439" y="4781373"/>
            <a:ext cx="3991061" cy="2309704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71BA1C8D-8577-4AAE-9F0F-62DC3F26DD74}"/>
              </a:ext>
            </a:extLst>
          </p:cNvPr>
          <p:cNvSpPr/>
          <p:nvPr/>
        </p:nvSpPr>
        <p:spPr>
          <a:xfrm>
            <a:off x="5402263" y="5424161"/>
            <a:ext cx="53975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231F20"/>
                </a:solidFill>
                <a:latin typeface="Times-Roman"/>
              </a:rPr>
              <a:t>Various Types of Protective</a:t>
            </a:r>
          </a:p>
          <a:p>
            <a:r>
              <a:rPr lang="en-US" sz="1200" dirty="0">
                <a:solidFill>
                  <a:srgbClr val="231F20"/>
                </a:solidFill>
                <a:latin typeface="Times-Roman"/>
              </a:rPr>
              <a:t>Gloves Used in Laboratories. Many styles of</a:t>
            </a:r>
          </a:p>
          <a:p>
            <a:r>
              <a:rPr lang="en-US" sz="1200" dirty="0">
                <a:solidFill>
                  <a:srgbClr val="231F20"/>
                </a:solidFill>
                <a:latin typeface="Times-Roman"/>
              </a:rPr>
              <a:t>gloves, made with many different kinds of</a:t>
            </a:r>
          </a:p>
          <a:p>
            <a:r>
              <a:rPr lang="en-US" sz="1200" dirty="0">
                <a:solidFill>
                  <a:srgbClr val="231F20"/>
                </a:solidFill>
                <a:latin typeface="Times-Roman"/>
              </a:rPr>
              <a:t>materials, are available. It is important to select the</a:t>
            </a:r>
          </a:p>
          <a:p>
            <a:r>
              <a:rPr lang="en-US" sz="1200" dirty="0">
                <a:solidFill>
                  <a:srgbClr val="231F20"/>
                </a:solidFill>
                <a:latin typeface="Times-Roman"/>
              </a:rPr>
              <a:t>right glove to protect against the particular hazard.</a:t>
            </a:r>
          </a:p>
          <a:p>
            <a:r>
              <a:rPr lang="en-US" sz="1200" dirty="0">
                <a:solidFill>
                  <a:srgbClr val="231F20"/>
                </a:solidFill>
                <a:latin typeface="Times-Roman"/>
              </a:rPr>
              <a:t>Degree of protection and dexterity vary</a:t>
            </a:r>
          </a:p>
          <a:p>
            <a:r>
              <a:rPr lang="en-US" sz="1200" dirty="0">
                <a:solidFill>
                  <a:srgbClr val="231F20"/>
                </a:solidFill>
                <a:latin typeface="Times-Roman"/>
              </a:rPr>
              <a:t>considerably. There is no “universal” glove.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99080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DA4FDCB-4207-4362-B3F0-1DCEDD0E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82554C-5DB2-4D4D-AFEA-91EE6AF65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www.domyownpestcontrol.com/images/content/Chemical_Glove_Resistance_Chart.png">
            <a:extLst>
              <a:ext uri="{FF2B5EF4-FFF2-40B4-BE49-F238E27FC236}">
                <a16:creationId xmlns:a16="http://schemas.microsoft.com/office/drawing/2014/main" id="{61BA0A33-9A02-40B7-BD38-659D3F722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744" y="-722670"/>
            <a:ext cx="5396032" cy="792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167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2175F95-9AE8-45B0-9632-50272A4AD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84" y="1115567"/>
            <a:ext cx="9314796" cy="65926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err="1"/>
              <a:t>Gloves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917D42-9992-4B12-9BA8-92DA047E5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1774832"/>
            <a:ext cx="6144768" cy="511974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Most disposable gloves are </a:t>
            </a:r>
            <a:r>
              <a:rPr lang="tr-TR" dirty="0" err="1"/>
              <a:t>around</a:t>
            </a:r>
            <a:r>
              <a:rPr lang="tr-TR" dirty="0"/>
              <a:t> 0.1 mm </a:t>
            </a:r>
            <a:r>
              <a:rPr lang="tr-TR" dirty="0" err="1"/>
              <a:t>thick</a:t>
            </a:r>
            <a:r>
              <a:rPr lang="tr-TR" dirty="0"/>
              <a:t>.</a:t>
            </a:r>
            <a:r>
              <a:rPr lang="en-US" dirty="0"/>
              <a:t> This provides reasonable dexterity</a:t>
            </a:r>
            <a:r>
              <a:rPr lang="tr-TR" dirty="0"/>
              <a:t> </a:t>
            </a:r>
            <a:r>
              <a:rPr lang="en-US" dirty="0"/>
              <a:t>and modest protection against a puncture. (Some operations in advanced labs or in stockroom work</a:t>
            </a:r>
            <a:r>
              <a:rPr lang="tr-TR" dirty="0"/>
              <a:t> </a:t>
            </a:r>
            <a:r>
              <a:rPr lang="en-US" dirty="0"/>
              <a:t>may require thicker gloves that provide more protection.) Usually you will have size selection of small,</a:t>
            </a:r>
            <a:r>
              <a:rPr lang="tr-TR" dirty="0"/>
              <a:t> </a:t>
            </a:r>
            <a:r>
              <a:rPr lang="en-US" dirty="0"/>
              <a:t>medium, or large. Selecting the right size is important since gloves that are too small will be hard to</a:t>
            </a:r>
            <a:r>
              <a:rPr lang="tr-TR" dirty="0"/>
              <a:t> </a:t>
            </a:r>
            <a:r>
              <a:rPr lang="en-US" dirty="0"/>
              <a:t>put on without tearing and gloves that are too large will reduce the dexterity of your hands and fingers.</a:t>
            </a:r>
            <a:r>
              <a:rPr lang="tr-TR" dirty="0"/>
              <a:t> </a:t>
            </a:r>
            <a:r>
              <a:rPr lang="en-US" dirty="0"/>
              <a:t>Gloves that are “too thick” and/or “too loose” can become a safety hazard since handling glassware or</a:t>
            </a:r>
            <a:r>
              <a:rPr lang="tr-TR" dirty="0"/>
              <a:t> </a:t>
            </a:r>
            <a:r>
              <a:rPr lang="en-US" dirty="0"/>
              <a:t>small objects becomes more difficult.</a:t>
            </a:r>
          </a:p>
          <a:p>
            <a:r>
              <a:rPr lang="en-US" dirty="0"/>
              <a:t>As the name suggests, these gloves are disposable. When you are through using them, take them</a:t>
            </a:r>
            <a:r>
              <a:rPr lang="tr-TR" dirty="0"/>
              <a:t> </a:t>
            </a:r>
            <a:r>
              <a:rPr lang="en-US" dirty="0"/>
              <a:t>off by “reverse peeling” them starting at the wrist so that they turn inside-out. This will place any</a:t>
            </a:r>
            <a:r>
              <a:rPr lang="tr-TR" dirty="0"/>
              <a:t> </a:t>
            </a:r>
            <a:r>
              <a:rPr lang="en-US" dirty="0"/>
              <a:t>contamination on the (new) “inside” of the glove so that no chemicals are transferred to your bare hand</a:t>
            </a:r>
            <a:r>
              <a:rPr lang="tr-TR" dirty="0"/>
              <a:t> </a:t>
            </a:r>
            <a:r>
              <a:rPr lang="en-US" dirty="0"/>
              <a:t>in the process of removing and throwing them away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ED51C5D-379F-4642-B418-C094661B2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046" y="1774832"/>
            <a:ext cx="3648294" cy="48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9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3599656"/>
            <a:ext cx="10427110" cy="4012368"/>
          </a:xfrm>
        </p:spPr>
        <p:txBody>
          <a:bodyPr/>
          <a:lstStyle/>
          <a:p>
            <a:r>
              <a:rPr lang="en-US" dirty="0"/>
              <a:t>Hot Materials: Gloves or Tools?</a:t>
            </a:r>
            <a:endParaRPr lang="tr-TR" dirty="0"/>
          </a:p>
          <a:p>
            <a:pPr algn="just"/>
            <a:r>
              <a:rPr lang="en-US" dirty="0"/>
              <a:t>Handling </a:t>
            </a:r>
            <a:r>
              <a:rPr lang="tr-TR" dirty="0"/>
              <a:t>hot </a:t>
            </a:r>
            <a:r>
              <a:rPr lang="tr-TR" dirty="0" err="1"/>
              <a:t>objects</a:t>
            </a:r>
            <a:r>
              <a:rPr lang="en-US" dirty="0"/>
              <a:t> with</a:t>
            </a:r>
            <a:r>
              <a:rPr lang="tr-TR" dirty="0"/>
              <a:t> </a:t>
            </a:r>
            <a:r>
              <a:rPr lang="en-US" dirty="0"/>
              <a:t>your bare hands is obviously dangerous. While there are special gloves with excellent insulation that</a:t>
            </a:r>
            <a:r>
              <a:rPr lang="tr-TR" dirty="0"/>
              <a:t> </a:t>
            </a:r>
            <a:r>
              <a:rPr lang="en-US" dirty="0"/>
              <a:t>are available in most research labs, these are quite expensive and not generally available in </a:t>
            </a:r>
            <a:r>
              <a:rPr lang="tr-TR" dirty="0" err="1"/>
              <a:t>student</a:t>
            </a:r>
            <a:r>
              <a:rPr lang="tr-TR" dirty="0"/>
              <a:t> </a:t>
            </a:r>
            <a:r>
              <a:rPr lang="en-US" dirty="0"/>
              <a:t>labs. To handle hot objects, it is best to use beaker tongs and forceps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r="46136"/>
          <a:stretch/>
        </p:blipFill>
        <p:spPr>
          <a:xfrm>
            <a:off x="4735127" y="1774422"/>
            <a:ext cx="3392129" cy="1639843"/>
          </a:xfrm>
          <a:prstGeom prst="rect">
            <a:avLst/>
          </a:prstGeom>
        </p:spPr>
      </p:pic>
      <p:pic>
        <p:nvPicPr>
          <p:cNvPr id="2050" name="Picture 2" descr="https://assets.fishersci.com/TFS-Assets/CCG/product-images/F588745~p.eps-650.jpg">
            <a:extLst>
              <a:ext uri="{FF2B5EF4-FFF2-40B4-BE49-F238E27FC236}">
                <a16:creationId xmlns:a16="http://schemas.microsoft.com/office/drawing/2014/main" id="{D8EF8B9F-FB17-45A1-B9FF-9711C460E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30" y="1589032"/>
            <a:ext cx="2135467" cy="201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716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2484" y="1038123"/>
            <a:ext cx="9314796" cy="736710"/>
          </a:xfrm>
        </p:spPr>
        <p:txBody>
          <a:bodyPr/>
          <a:lstStyle/>
          <a:p>
            <a:r>
              <a:rPr lang="tr-TR" dirty="0"/>
              <a:t>CHEMICAL HOODS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1634A41-D2D4-45E6-B2EF-34289B701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98" y="2207423"/>
            <a:ext cx="3086563" cy="2963976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0462AF4D-83A8-4646-B11F-939243E2D337}"/>
              </a:ext>
            </a:extLst>
          </p:cNvPr>
          <p:cNvSpPr/>
          <p:nvPr/>
        </p:nvSpPr>
        <p:spPr>
          <a:xfrm>
            <a:off x="312098" y="5355315"/>
            <a:ext cx="53975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231F20"/>
                </a:solidFill>
                <a:latin typeface="Times-Roman"/>
              </a:rPr>
              <a:t>Laboratory Hood with a</a:t>
            </a:r>
          </a:p>
          <a:p>
            <a:r>
              <a:rPr lang="en-US" sz="1400" dirty="0">
                <a:solidFill>
                  <a:srgbClr val="231F20"/>
                </a:solidFill>
                <a:latin typeface="Times-Roman"/>
              </a:rPr>
              <a:t>Vertical Sash. Sashes should always be closed</a:t>
            </a:r>
          </a:p>
          <a:p>
            <a:r>
              <a:rPr lang="en-US" sz="1400" dirty="0">
                <a:solidFill>
                  <a:srgbClr val="231F20"/>
                </a:solidFill>
                <a:latin typeface="Times-Roman"/>
              </a:rPr>
              <a:t>except when arms and hands need to be accessing</a:t>
            </a:r>
          </a:p>
          <a:p>
            <a:r>
              <a:rPr lang="en-US" sz="1400" dirty="0">
                <a:solidFill>
                  <a:srgbClr val="231F20"/>
                </a:solidFill>
                <a:latin typeface="Times-Roman"/>
              </a:rPr>
              <a:t>something inside the chemical hood. This both</a:t>
            </a:r>
          </a:p>
          <a:p>
            <a:r>
              <a:rPr lang="en-US" sz="1400" dirty="0">
                <a:solidFill>
                  <a:srgbClr val="231F20"/>
                </a:solidFill>
                <a:latin typeface="Times-Roman"/>
              </a:rPr>
              <a:t>saves energy (for many modern hoods) and</a:t>
            </a:r>
          </a:p>
          <a:p>
            <a:r>
              <a:rPr lang="en-US" sz="1400" dirty="0">
                <a:solidFill>
                  <a:srgbClr val="231F20"/>
                </a:solidFill>
                <a:latin typeface="Times-Roman"/>
              </a:rPr>
              <a:t>provides a shield against explosions and fires.</a:t>
            </a:r>
            <a:endParaRPr lang="en-US" sz="14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0A1D9D50-03C0-4CC9-82E3-595DCEA28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880" y="2365960"/>
            <a:ext cx="3596635" cy="2926820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F7B4E352-31FD-4564-B82F-D3EC970BC9ED}"/>
              </a:ext>
            </a:extLst>
          </p:cNvPr>
          <p:cNvSpPr/>
          <p:nvPr/>
        </p:nvSpPr>
        <p:spPr>
          <a:xfrm>
            <a:off x="5402263" y="5339686"/>
            <a:ext cx="53975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231F20"/>
                </a:solidFill>
                <a:latin typeface="Times-Roman"/>
              </a:rPr>
              <a:t>Laboratory Hood with</a:t>
            </a:r>
          </a:p>
          <a:p>
            <a:r>
              <a:rPr lang="en-US" sz="1400" dirty="0">
                <a:solidFill>
                  <a:srgbClr val="231F20"/>
                </a:solidFill>
                <a:latin typeface="Times-Roman"/>
              </a:rPr>
              <a:t>Horizontal Sashes. These hoods are less frequently</a:t>
            </a:r>
          </a:p>
          <a:p>
            <a:r>
              <a:rPr lang="en-US" sz="1400" dirty="0">
                <a:solidFill>
                  <a:srgbClr val="231F20"/>
                </a:solidFill>
                <a:latin typeface="Times-Roman"/>
              </a:rPr>
              <a:t>used but can offer similar protection as the vertical</a:t>
            </a:r>
          </a:p>
          <a:p>
            <a:r>
              <a:rPr lang="en-US" sz="1400" dirty="0">
                <a:solidFill>
                  <a:srgbClr val="231F20"/>
                </a:solidFill>
                <a:latin typeface="Times-Roman"/>
              </a:rPr>
              <a:t>sash as long as they are not removed and the</a:t>
            </a:r>
          </a:p>
          <a:p>
            <a:r>
              <a:rPr lang="en-US" sz="1400" dirty="0">
                <a:solidFill>
                  <a:srgbClr val="231F20"/>
                </a:solidFill>
                <a:latin typeface="Times-Roman"/>
              </a:rPr>
              <a:t>openings are kept to minimum size during</a:t>
            </a:r>
          </a:p>
          <a:p>
            <a:r>
              <a:rPr lang="en-US" sz="1400" dirty="0">
                <a:solidFill>
                  <a:srgbClr val="231F20"/>
                </a:solidFill>
                <a:latin typeface="Times-Roman"/>
              </a:rPr>
              <a:t>operations and use.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43254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2484" y="1061883"/>
            <a:ext cx="9314796" cy="712949"/>
          </a:xfrm>
        </p:spPr>
        <p:txBody>
          <a:bodyPr>
            <a:normAutofit fontScale="90000"/>
          </a:bodyPr>
          <a:lstStyle/>
          <a:p>
            <a:r>
              <a:rPr lang="tr-TR" dirty="0"/>
              <a:t>CHEMICAL HOODS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F560A01-8241-4E60-9AD6-136096E61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57" y="1984788"/>
            <a:ext cx="4315362" cy="3229735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2614912E-5236-4F7A-8002-5BBE3D5B47FB}"/>
              </a:ext>
            </a:extLst>
          </p:cNvPr>
          <p:cNvSpPr/>
          <p:nvPr/>
        </p:nvSpPr>
        <p:spPr>
          <a:xfrm>
            <a:off x="2381" y="5282827"/>
            <a:ext cx="431536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31F20"/>
                </a:solidFill>
                <a:latin typeface="Times-Roman"/>
              </a:rPr>
              <a:t>Features of a Laboratory Hood.</a:t>
            </a:r>
          </a:p>
          <a:p>
            <a:r>
              <a:rPr lang="en-US" sz="1400" dirty="0">
                <a:solidFill>
                  <a:srgbClr val="231F20"/>
                </a:solidFill>
                <a:latin typeface="Times-Roman"/>
              </a:rPr>
              <a:t>It is important to understand the function of the</a:t>
            </a:r>
          </a:p>
          <a:p>
            <a:r>
              <a:rPr lang="en-US" sz="1400" dirty="0">
                <a:solidFill>
                  <a:srgbClr val="231F20"/>
                </a:solidFill>
                <a:latin typeface="Times-Roman"/>
              </a:rPr>
              <a:t>various parts of a chemical hood to use a hood</a:t>
            </a:r>
          </a:p>
          <a:p>
            <a:r>
              <a:rPr lang="en-US" sz="1400" dirty="0">
                <a:solidFill>
                  <a:srgbClr val="231F20"/>
                </a:solidFill>
                <a:latin typeface="Times-Roman"/>
              </a:rPr>
              <a:t>effectively. If the chemical hood is used without</a:t>
            </a:r>
          </a:p>
          <a:p>
            <a:r>
              <a:rPr lang="en-US" sz="1400" dirty="0">
                <a:solidFill>
                  <a:srgbClr val="231F20"/>
                </a:solidFill>
                <a:latin typeface="Times-Roman"/>
              </a:rPr>
              <a:t>understanding the dynamics of airflow, you may think</a:t>
            </a:r>
          </a:p>
          <a:p>
            <a:r>
              <a:rPr lang="en-US" sz="1400" dirty="0">
                <a:solidFill>
                  <a:srgbClr val="231F20"/>
                </a:solidFill>
                <a:latin typeface="Times-Roman"/>
              </a:rPr>
              <a:t>you are protected from exposure to the interior</a:t>
            </a:r>
          </a:p>
          <a:p>
            <a:r>
              <a:rPr lang="en-US" sz="1400" dirty="0">
                <a:solidFill>
                  <a:srgbClr val="231F20"/>
                </a:solidFill>
                <a:latin typeface="Times-Roman"/>
              </a:rPr>
              <a:t>atmosphere of the chemical hood when you are not.</a:t>
            </a:r>
            <a:endParaRPr lang="en-US" sz="1400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63B645E8-8F47-4EFA-ABB2-FC59059C8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945" y="2143108"/>
            <a:ext cx="2937347" cy="2913094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id="{569BCFB3-0F0D-4522-A9ED-DCC4A696E682}"/>
              </a:ext>
            </a:extLst>
          </p:cNvPr>
          <p:cNvSpPr/>
          <p:nvPr/>
        </p:nvSpPr>
        <p:spPr>
          <a:xfrm>
            <a:off x="5974480" y="5214523"/>
            <a:ext cx="4315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31F20"/>
                </a:solidFill>
                <a:latin typeface="Times-Roman"/>
              </a:rPr>
              <a:t>Airflow in a Laboratory Hood. This</a:t>
            </a:r>
            <a:r>
              <a:rPr lang="tr-TR" sz="1400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sz="1400" dirty="0">
                <a:solidFill>
                  <a:srgbClr val="231F20"/>
                </a:solidFill>
                <a:latin typeface="Times-Roman"/>
              </a:rPr>
              <a:t>idealized situation can be compromised by inappropriate materials</a:t>
            </a:r>
            <a:r>
              <a:rPr lang="tr-TR" sz="1400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sz="1400" dirty="0">
                <a:solidFill>
                  <a:srgbClr val="231F20"/>
                </a:solidFill>
                <a:latin typeface="Times-Roman"/>
              </a:rPr>
              <a:t>in the hood, poor airflow, or rapid arm movement that can allow</a:t>
            </a:r>
            <a:r>
              <a:rPr lang="tr-TR" sz="1400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sz="1400" dirty="0">
                <a:solidFill>
                  <a:srgbClr val="231F20"/>
                </a:solidFill>
                <a:latin typeface="Times-Roman"/>
              </a:rPr>
              <a:t>the interior atmosphere to flow back into the laboratory.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52210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80968" y="1153119"/>
            <a:ext cx="9314796" cy="875181"/>
          </a:xfrm>
        </p:spPr>
        <p:txBody>
          <a:bodyPr/>
          <a:lstStyle/>
          <a:p>
            <a:r>
              <a:rPr lang="tr-TR" dirty="0"/>
              <a:t>CHEMICAL HOODS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AB84B80-559A-47CE-B5B8-11A627C45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968" y="2026605"/>
            <a:ext cx="3173482" cy="3472399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ED6E3A3A-E324-48E6-98E2-002064BD8869}"/>
              </a:ext>
            </a:extLst>
          </p:cNvPr>
          <p:cNvSpPr/>
          <p:nvPr/>
        </p:nvSpPr>
        <p:spPr>
          <a:xfrm>
            <a:off x="0" y="1864372"/>
            <a:ext cx="2580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231F20"/>
                </a:solidFill>
                <a:latin typeface="Times-Roman"/>
              </a:rPr>
              <a:t>Glovebox. Gloveboxes are </a:t>
            </a:r>
            <a:r>
              <a:rPr lang="en-US" sz="1400" dirty="0" err="1">
                <a:solidFill>
                  <a:srgbClr val="231F20"/>
                </a:solidFill>
                <a:latin typeface="Times-Roman"/>
              </a:rPr>
              <a:t>usuall</a:t>
            </a:r>
            <a:r>
              <a:rPr lang="tr-TR" sz="1400" dirty="0">
                <a:solidFill>
                  <a:srgbClr val="231F20"/>
                </a:solidFill>
                <a:latin typeface="Times-Roman"/>
              </a:rPr>
              <a:t>y </a:t>
            </a:r>
            <a:r>
              <a:rPr lang="en-US" sz="1400" dirty="0">
                <a:solidFill>
                  <a:srgbClr val="231F20"/>
                </a:solidFill>
                <a:latin typeface="Times-Roman"/>
              </a:rPr>
              <a:t>used in chemistry laboratories more for the protection of</a:t>
            </a:r>
            <a:r>
              <a:rPr lang="tr-TR" sz="1400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sz="1400" dirty="0">
                <a:solidFill>
                  <a:srgbClr val="231F20"/>
                </a:solidFill>
                <a:latin typeface="Times-Roman"/>
              </a:rPr>
              <a:t>chemicals than lab personnel. Chemicals that are </a:t>
            </a:r>
            <a:r>
              <a:rPr lang="en-US" sz="1400" dirty="0" err="1">
                <a:solidFill>
                  <a:srgbClr val="231F20"/>
                </a:solidFill>
                <a:latin typeface="Times-Roman"/>
              </a:rPr>
              <a:t>airand</a:t>
            </a:r>
            <a:r>
              <a:rPr lang="en-US" sz="1400" dirty="0">
                <a:solidFill>
                  <a:srgbClr val="231F20"/>
                </a:solidFill>
                <a:latin typeface="Times-Roman"/>
              </a:rPr>
              <a:t>/or water-sensitive can be used in these closed</a:t>
            </a:r>
            <a:r>
              <a:rPr lang="tr-TR" sz="1400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sz="1400" dirty="0">
                <a:solidFill>
                  <a:srgbClr val="231F20"/>
                </a:solidFill>
                <a:latin typeface="Times-Roman"/>
              </a:rPr>
              <a:t>environments. This picture does not show a tank of</a:t>
            </a:r>
            <a:r>
              <a:rPr lang="tr-TR" sz="1400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sz="1400" dirty="0">
                <a:solidFill>
                  <a:srgbClr val="231F20"/>
                </a:solidFill>
                <a:latin typeface="Times-Roman"/>
              </a:rPr>
              <a:t>nitrogen or argon that would usually be used for the</a:t>
            </a:r>
            <a:r>
              <a:rPr lang="tr-TR" sz="1400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sz="1400" dirty="0">
                <a:solidFill>
                  <a:srgbClr val="231F20"/>
                </a:solidFill>
                <a:latin typeface="Times-Roman"/>
              </a:rPr>
              <a:t>interior atmosphere or various pumps and recirculating</a:t>
            </a:r>
          </a:p>
          <a:p>
            <a:pPr algn="just"/>
            <a:r>
              <a:rPr lang="en-US" sz="1400" dirty="0">
                <a:solidFill>
                  <a:srgbClr val="231F20"/>
                </a:solidFill>
                <a:latin typeface="Times-Roman"/>
              </a:rPr>
              <a:t>systems. The antechamber on the right is used to transfer</a:t>
            </a:r>
            <a:r>
              <a:rPr lang="tr-TR" sz="1400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sz="1400" dirty="0">
                <a:solidFill>
                  <a:srgbClr val="231F20"/>
                </a:solidFill>
                <a:latin typeface="Times-Roman"/>
              </a:rPr>
              <a:t>materials in and out of the glovebox </a:t>
            </a:r>
            <a:r>
              <a:rPr lang="tr-TR" sz="1400" dirty="0">
                <a:solidFill>
                  <a:srgbClr val="231F20"/>
                </a:solidFill>
                <a:latin typeface="Times-Roman"/>
              </a:rPr>
              <a:t> w</a:t>
            </a:r>
            <a:r>
              <a:rPr lang="en-US" sz="1400" dirty="0" err="1">
                <a:solidFill>
                  <a:srgbClr val="231F20"/>
                </a:solidFill>
                <a:latin typeface="Times-Roman"/>
              </a:rPr>
              <a:t>ithout</a:t>
            </a:r>
            <a:r>
              <a:rPr lang="en-US" sz="1400" dirty="0">
                <a:solidFill>
                  <a:srgbClr val="231F20"/>
                </a:solidFill>
                <a:latin typeface="Times-Roman"/>
              </a:rPr>
              <a:t> allowing the</a:t>
            </a:r>
            <a:r>
              <a:rPr lang="tr-TR" sz="1400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sz="1400" dirty="0">
                <a:solidFill>
                  <a:srgbClr val="231F20"/>
                </a:solidFill>
                <a:latin typeface="Times-Roman"/>
              </a:rPr>
              <a:t>laboratory atmosphere to enter the interior of the</a:t>
            </a:r>
            <a:r>
              <a:rPr lang="tr-TR" sz="1400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sz="1400" dirty="0">
                <a:solidFill>
                  <a:srgbClr val="231F20"/>
                </a:solidFill>
                <a:latin typeface="Times-Roman"/>
              </a:rPr>
              <a:t>glovebox.</a:t>
            </a:r>
            <a:endParaRPr lang="en-US" sz="14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AC3B6F6-288B-4680-999C-A48B546EA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172" y="2026605"/>
            <a:ext cx="3451858" cy="3472399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261276E6-F5CF-425E-B3F1-14712A6F8183}"/>
              </a:ext>
            </a:extLst>
          </p:cNvPr>
          <p:cNvSpPr/>
          <p:nvPr/>
        </p:nvSpPr>
        <p:spPr>
          <a:xfrm>
            <a:off x="9379913" y="2029995"/>
            <a:ext cx="13547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231F20"/>
                </a:solidFill>
                <a:latin typeface="Times-Roman"/>
              </a:rPr>
              <a:t>Laboratory Balance in</a:t>
            </a:r>
            <a:r>
              <a:rPr lang="tr-TR" sz="1400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sz="1400" dirty="0">
                <a:solidFill>
                  <a:srgbClr val="231F20"/>
                </a:solidFill>
                <a:latin typeface="Times-Roman"/>
              </a:rPr>
              <a:t>Plastic</a:t>
            </a:r>
            <a:r>
              <a:rPr lang="tr-TR" sz="1400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sz="1400" dirty="0">
                <a:solidFill>
                  <a:srgbClr val="231F20"/>
                </a:solidFill>
                <a:latin typeface="Times-Roman"/>
              </a:rPr>
              <a:t>Box. Some boxes can </a:t>
            </a:r>
            <a:r>
              <a:rPr lang="tr-TR" sz="1400" dirty="0">
                <a:solidFill>
                  <a:srgbClr val="231F20"/>
                </a:solidFill>
                <a:latin typeface="Times-Roman"/>
              </a:rPr>
              <a:t> b</a:t>
            </a:r>
            <a:r>
              <a:rPr lang="en-US" sz="1400" dirty="0">
                <a:solidFill>
                  <a:srgbClr val="231F20"/>
                </a:solidFill>
                <a:latin typeface="Times-Roman"/>
              </a:rPr>
              <a:t>e constructed</a:t>
            </a:r>
            <a:r>
              <a:rPr lang="tr-TR" sz="1400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sz="1400" dirty="0">
                <a:solidFill>
                  <a:srgbClr val="231F20"/>
                </a:solidFill>
                <a:latin typeface="Times-Roman"/>
              </a:rPr>
              <a:t>to allow</a:t>
            </a:r>
            <a:r>
              <a:rPr lang="tr-TR" sz="1400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sz="1400" dirty="0">
                <a:solidFill>
                  <a:srgbClr val="231F20"/>
                </a:solidFill>
                <a:latin typeface="Times-Roman"/>
              </a:rPr>
              <a:t>equipment to be used inside.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542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1" y="1061725"/>
            <a:ext cx="10799763" cy="735048"/>
          </a:xfrm>
        </p:spPr>
        <p:txBody>
          <a:bodyPr/>
          <a:lstStyle/>
          <a:p>
            <a:pPr algn="ctr"/>
            <a:r>
              <a:rPr lang="en-US" b="1" dirty="0"/>
              <a:t>RESPIRATORS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29C8F06-9FB6-440A-B68E-3E048E808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1" y="1796773"/>
            <a:ext cx="2973611" cy="2949281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AB58B3FB-7B10-4643-B559-E24D804010F4}"/>
              </a:ext>
            </a:extLst>
          </p:cNvPr>
          <p:cNvSpPr/>
          <p:nvPr/>
        </p:nvSpPr>
        <p:spPr>
          <a:xfrm>
            <a:off x="2380" y="4931415"/>
            <a:ext cx="3419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31F20"/>
                </a:solidFill>
                <a:latin typeface="Times-Roman"/>
              </a:rPr>
              <a:t>Disposable Mask Respirator. These disposable</a:t>
            </a:r>
            <a:r>
              <a:rPr lang="tr-TR" sz="1400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sz="1400" dirty="0">
                <a:solidFill>
                  <a:srgbClr val="231F20"/>
                </a:solidFill>
                <a:latin typeface="Times-Roman"/>
              </a:rPr>
              <a:t>masks are easy to use but do not provide a tight seal against the face.</a:t>
            </a:r>
            <a:r>
              <a:rPr lang="tr-TR" sz="1400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sz="1400" dirty="0">
                <a:solidFill>
                  <a:srgbClr val="231F20"/>
                </a:solidFill>
                <a:latin typeface="Times-Roman"/>
              </a:rPr>
              <a:t>Hospital personnel often wear these kinds of masks to protect the patient;</a:t>
            </a:r>
            <a:r>
              <a:rPr lang="tr-TR" sz="1400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sz="1400" dirty="0">
                <a:solidFill>
                  <a:srgbClr val="231F20"/>
                </a:solidFill>
                <a:latin typeface="Times-Roman"/>
              </a:rPr>
              <a:t>they are not used to protect health care personnel (such as in surgery).</a:t>
            </a:r>
            <a:r>
              <a:rPr lang="tr-TR" sz="1400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sz="1400" dirty="0">
                <a:solidFill>
                  <a:srgbClr val="231F20"/>
                </a:solidFill>
                <a:latin typeface="Times-Roman"/>
              </a:rPr>
              <a:t>These masks should rarely be considered for use in a laboratory.</a:t>
            </a:r>
            <a:endParaRPr lang="en-US" sz="14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A5798E8-769B-4D94-B7B7-2A4A47DD6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880" y="1686571"/>
            <a:ext cx="3630721" cy="3378691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989FA893-C2BF-40C6-8837-E7864637B5DE}"/>
              </a:ext>
            </a:extLst>
          </p:cNvPr>
          <p:cNvSpPr/>
          <p:nvPr/>
        </p:nvSpPr>
        <p:spPr>
          <a:xfrm>
            <a:off x="5284072" y="5143410"/>
            <a:ext cx="39336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31F20"/>
                </a:solidFill>
                <a:latin typeface="Times-Roman"/>
              </a:rPr>
              <a:t>Cartridge Respirators. As</a:t>
            </a:r>
            <a:r>
              <a:rPr lang="tr-TR" sz="1400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sz="1400" dirty="0">
                <a:solidFill>
                  <a:srgbClr val="231F20"/>
                </a:solidFill>
                <a:latin typeface="Times-Roman"/>
              </a:rPr>
              <a:t>with disposable masks, these respirators should</a:t>
            </a:r>
            <a:r>
              <a:rPr lang="tr-TR" sz="1400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sz="1400" dirty="0">
                <a:solidFill>
                  <a:srgbClr val="231F20"/>
                </a:solidFill>
                <a:latin typeface="Times-Roman"/>
              </a:rPr>
              <a:t>rarely be considered for use in a laboratory.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6899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7317" y="839581"/>
            <a:ext cx="10730936" cy="1391534"/>
          </a:xfrm>
        </p:spPr>
        <p:txBody>
          <a:bodyPr>
            <a:normAutofit/>
          </a:bodyPr>
          <a:lstStyle/>
          <a:p>
            <a:r>
              <a:rPr lang="tr-TR" sz="2800" i="1" dirty="0"/>
              <a:t>MINIMIZING, CONTROLLING, AND MANAGING HAZARDS</a:t>
            </a:r>
            <a:endParaRPr lang="en-US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7316" y="1902542"/>
            <a:ext cx="10485129" cy="5296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Managing Risk—Making Decisions About Safety</a:t>
            </a:r>
            <a:endParaRPr lang="tr-TR" sz="2000" dirty="0"/>
          </a:p>
          <a:p>
            <a:r>
              <a:rPr lang="en-US" sz="2000" dirty="0"/>
              <a:t>Scientists are constantly estimating risks, either thoughtfully or casually, and then making decisions</a:t>
            </a:r>
            <a:r>
              <a:rPr lang="tr-TR" sz="2000" dirty="0"/>
              <a:t> </a:t>
            </a:r>
            <a:r>
              <a:rPr lang="en-US" sz="2000" dirty="0"/>
              <a:t>about how to proceed with particular experiments with appropriate cautions. Th</a:t>
            </a:r>
            <a:r>
              <a:rPr lang="tr-TR" sz="2000" dirty="0"/>
              <a:t>ey </a:t>
            </a:r>
            <a:r>
              <a:rPr lang="tr-TR" sz="2000" dirty="0" err="1"/>
              <a:t>have</a:t>
            </a:r>
            <a:r>
              <a:rPr lang="tr-TR" sz="2000" dirty="0"/>
              <a:t> </a:t>
            </a:r>
            <a:r>
              <a:rPr lang="en-US" sz="2000" dirty="0"/>
              <a:t>to decide how much risk to accept. This is the process of </a:t>
            </a:r>
            <a:r>
              <a:rPr lang="en-US" sz="2000" i="1" dirty="0"/>
              <a:t>risk management</a:t>
            </a:r>
            <a:r>
              <a:rPr lang="en-US" sz="2000" dirty="0"/>
              <a:t>.</a:t>
            </a:r>
            <a:endParaRPr lang="tr-TR" sz="2000" dirty="0"/>
          </a:p>
          <a:p>
            <a:pPr>
              <a:lnSpc>
                <a:spcPct val="100000"/>
              </a:lnSpc>
            </a:pPr>
            <a:r>
              <a:rPr lang="tr-TR" sz="2000" dirty="0"/>
              <a:t>Zero risk </a:t>
            </a:r>
            <a:r>
              <a:rPr lang="tr-TR" sz="2000" dirty="0" err="1"/>
              <a:t>vs</a:t>
            </a:r>
            <a:r>
              <a:rPr lang="tr-TR" sz="2000" dirty="0"/>
              <a:t> </a:t>
            </a:r>
            <a:r>
              <a:rPr lang="en-US" sz="2000" dirty="0"/>
              <a:t>Acceptable Risk</a:t>
            </a:r>
            <a:endParaRPr lang="tr-TR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People often come to different conclusions regarding whether a given level of risk is either acceptable</a:t>
            </a:r>
            <a:r>
              <a:rPr lang="tr-TR" sz="2000" dirty="0"/>
              <a:t> </a:t>
            </a:r>
            <a:r>
              <a:rPr lang="en-US" sz="2000" dirty="0"/>
              <a:t>or unacceptable. Otherwise stated, we differ on deciding “what is safe.”</a:t>
            </a:r>
            <a:endParaRPr lang="tr-TR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Laws and Regulations</a:t>
            </a:r>
            <a:endParaRPr lang="tr-TR" sz="2000" dirty="0"/>
          </a:p>
          <a:p>
            <a:pPr lvl="1">
              <a:lnSpc>
                <a:spcPct val="100000"/>
              </a:lnSpc>
            </a:pPr>
            <a:r>
              <a:rPr lang="en-US" sz="2000" dirty="0"/>
              <a:t>Zero-risk</a:t>
            </a:r>
            <a:r>
              <a:rPr lang="tr-TR" sz="2000" dirty="0"/>
              <a:t> </a:t>
            </a:r>
            <a:r>
              <a:rPr lang="tr-TR" sz="2000" dirty="0" err="1"/>
              <a:t>laws</a:t>
            </a:r>
            <a:r>
              <a:rPr lang="tr-TR" sz="2000" dirty="0"/>
              <a:t>: </a:t>
            </a:r>
            <a:r>
              <a:rPr lang="en-US" sz="2000" dirty="0"/>
              <a:t>“perfect” safety is required</a:t>
            </a:r>
            <a:endParaRPr lang="tr-TR" sz="2000" dirty="0"/>
          </a:p>
          <a:p>
            <a:pPr lvl="1">
              <a:lnSpc>
                <a:spcPct val="100000"/>
              </a:lnSpc>
            </a:pPr>
            <a:r>
              <a:rPr lang="tr-TR" sz="2000" dirty="0" err="1"/>
              <a:t>Balancing</a:t>
            </a:r>
            <a:r>
              <a:rPr lang="tr-TR" sz="2000" dirty="0"/>
              <a:t> </a:t>
            </a:r>
            <a:r>
              <a:rPr lang="tr-TR" sz="2000" dirty="0" err="1"/>
              <a:t>laws</a:t>
            </a:r>
            <a:r>
              <a:rPr lang="tr-TR" sz="2000" dirty="0"/>
              <a:t> : </a:t>
            </a:r>
            <a:r>
              <a:rPr lang="en-US" sz="2000" dirty="0">
                <a:solidFill>
                  <a:srgbClr val="231F20"/>
                </a:solidFill>
                <a:latin typeface="Times-Roman"/>
              </a:rPr>
              <a:t>weighing</a:t>
            </a:r>
            <a:r>
              <a:rPr lang="tr-TR" sz="2000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sz="2000" dirty="0"/>
              <a:t>some level of acceptable risk </a:t>
            </a:r>
            <a:endParaRPr lang="tr-TR" sz="2000" dirty="0"/>
          </a:p>
          <a:p>
            <a:pPr lvl="1">
              <a:lnSpc>
                <a:spcPct val="100000"/>
              </a:lnSpc>
            </a:pPr>
            <a:r>
              <a:rPr lang="tr-TR" sz="2000" dirty="0" err="1"/>
              <a:t>Technology</a:t>
            </a:r>
            <a:r>
              <a:rPr lang="tr-TR" sz="2000" dirty="0"/>
              <a:t> </a:t>
            </a:r>
            <a:r>
              <a:rPr lang="tr-TR" sz="2000" dirty="0" err="1"/>
              <a:t>based</a:t>
            </a:r>
            <a:r>
              <a:rPr lang="tr-TR" sz="2000" dirty="0"/>
              <a:t> </a:t>
            </a:r>
            <a:r>
              <a:rPr lang="tr-TR" sz="2000" dirty="0" err="1"/>
              <a:t>laws</a:t>
            </a:r>
            <a:r>
              <a:rPr lang="tr-TR" sz="2000" dirty="0"/>
              <a:t>: </a:t>
            </a:r>
            <a:r>
              <a:rPr lang="en-US" sz="2000" dirty="0"/>
              <a:t>the zero or reasonable risk cannot be attained due to the</a:t>
            </a:r>
            <a:r>
              <a:rPr lang="tr-TR" sz="2000" dirty="0"/>
              <a:t> </a:t>
            </a:r>
            <a:r>
              <a:rPr lang="en-US" sz="2000" dirty="0"/>
              <a:t>limits of some technology. The regulated level of exposure is based on the lowest feasible level</a:t>
            </a:r>
            <a:r>
              <a:rPr lang="tr-TR" sz="2000" dirty="0"/>
              <a:t> </a:t>
            </a:r>
            <a:r>
              <a:rPr lang="en-US" sz="2000" dirty="0"/>
              <a:t>that some technological solution can produce.</a:t>
            </a:r>
          </a:p>
        </p:txBody>
      </p:sp>
    </p:spTree>
    <p:extLst>
      <p:ext uri="{BB962C8B-B14F-4D97-AF65-F5344CB8AC3E}">
        <p14:creationId xmlns:p14="http://schemas.microsoft.com/office/powerpoint/2010/main" val="772520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96D464E-668C-4406-88E6-CC8F9541E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484" y="1916484"/>
            <a:ext cx="9758368" cy="456789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Color Coding for Selected Respirator Cartridges and Canisters</a:t>
            </a:r>
            <a:endParaRPr lang="en-US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A6EB897-70C3-4186-97F4-6630B493D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731" y="2782417"/>
            <a:ext cx="7850299" cy="370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4518" y="1032228"/>
            <a:ext cx="10555245" cy="1391534"/>
          </a:xfrm>
        </p:spPr>
        <p:txBody>
          <a:bodyPr>
            <a:normAutofit/>
          </a:bodyPr>
          <a:lstStyle/>
          <a:p>
            <a:r>
              <a:rPr lang="en-US" sz="2800" dirty="0"/>
              <a:t>Common Laboratory Operations and Equipment——Safety Considerations</a:t>
            </a:r>
            <a:endParaRPr lang="tr-TR" sz="2800" dirty="0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53B3D7B-4CB5-4113-BEBE-2297B075BFD7}"/>
              </a:ext>
            </a:extLst>
          </p:cNvPr>
          <p:cNvSpPr/>
          <p:nvPr/>
        </p:nvSpPr>
        <p:spPr>
          <a:xfrm>
            <a:off x="1" y="2324372"/>
            <a:ext cx="107997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231F20"/>
                </a:solidFill>
                <a:latin typeface="Optima-BlackItalic"/>
              </a:rPr>
              <a:t>Working Alone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You should not work alone in a laboratory. Use the buddy system. If you are separated by a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wall or out of direct observation, then you must devise a system to periodically check your buddy. Your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buddy should know what you are doing, particularly if this involves hazardous operations. Someone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should always be in the near vicinity so that if something happens, an explosion or incident, your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buddy can have an opportunity to get you assistance. Explosions, fires, splashes, spills, or contact with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chemical or physical hazards could result in life-threatening incidents that require immediate action. If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you are alone you are putting yourself at high an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d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 unnecessary risk.</a:t>
            </a:r>
            <a:endParaRPr lang="en-US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4E53EB44-41EF-4704-B3CE-4B828D8A7304}"/>
              </a:ext>
            </a:extLst>
          </p:cNvPr>
          <p:cNvSpPr/>
          <p:nvPr/>
        </p:nvSpPr>
        <p:spPr>
          <a:xfrm>
            <a:off x="-1" y="4632178"/>
            <a:ext cx="107997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231F20"/>
                </a:solidFill>
                <a:latin typeface="Optima-BlackItalic"/>
              </a:rPr>
              <a:t>Glassware, Needles, Scalpels, and Other ‘‘Sharps’’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Perhaps the most common incidents in laboratories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involve cuts and punctures from broken glassware, needles, or cutting tools. “Sharps” is a generic term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often used in the medical field to describe needles or other items that can puncture skin. This term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has also been adopted in many chemical labs to refer to needles, broken glass, and other lab materials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that can puncture skin. It is important that you dispose of them in containers specifically designed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for that purpose; do not put sharps in the normal trash can. Custodial personnel have been injured by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inappropriate disposal of these materials. Furthermore, should you be working with biological organisms,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these sharps could become a source of infection.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10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7801" y="1164963"/>
            <a:ext cx="9314796" cy="1391534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Common Laboratory Operations and Equipment——Safety Considerations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5787" y="2771891"/>
            <a:ext cx="9314796" cy="45678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dirty="0"/>
              <a:t>Weighing </a:t>
            </a:r>
            <a:r>
              <a:rPr lang="en-US" dirty="0"/>
              <a:t>Since the process of weighing a solid or liquid involves the transfer of the substance from a</a:t>
            </a:r>
            <a:r>
              <a:rPr lang="tr-TR" dirty="0"/>
              <a:t> </a:t>
            </a:r>
            <a:r>
              <a:rPr lang="en-US" dirty="0"/>
              <a:t>container to some holding device on a balance, this can easily result in contamination of a surface</a:t>
            </a:r>
            <a:r>
              <a:rPr lang="tr-TR" dirty="0"/>
              <a:t> </a:t>
            </a:r>
            <a:r>
              <a:rPr lang="en-US" dirty="0"/>
              <a:t>near the vicinity of the transfer. Surface contamination presents an opportunity for exposure. This</a:t>
            </a:r>
            <a:r>
              <a:rPr lang="tr-TR" dirty="0"/>
              <a:t> </a:t>
            </a:r>
            <a:r>
              <a:rPr lang="en-US" dirty="0"/>
              <a:t>can be significant if the chemical being weighed is very toxic and can be absorbed through the skin.</a:t>
            </a:r>
            <a:r>
              <a:rPr lang="tr-TR" dirty="0"/>
              <a:t> </a:t>
            </a:r>
            <a:r>
              <a:rPr lang="en-US" dirty="0"/>
              <a:t>Prudent measures include covering the area with plastic-backed absorbent paper and decontaminating</a:t>
            </a:r>
            <a:r>
              <a:rPr lang="tr-TR" dirty="0"/>
              <a:t> </a:t>
            </a:r>
            <a:r>
              <a:rPr lang="en-US" dirty="0"/>
              <a:t>the area after each weighing, especially if the contamination is visible. Plastic-backed absorbent paper</a:t>
            </a:r>
            <a:r>
              <a:rPr lang="tr-TR" dirty="0"/>
              <a:t> </a:t>
            </a:r>
            <a:r>
              <a:rPr lang="en-US" dirty="0"/>
              <a:t>is frequently used in many laboratory operations to prevent the spread o</a:t>
            </a:r>
            <a:r>
              <a:rPr lang="tr-TR" dirty="0"/>
              <a:t>f</a:t>
            </a:r>
            <a:r>
              <a:rPr lang="en-US" dirty="0"/>
              <a:t> contamination and prevent the</a:t>
            </a:r>
            <a:r>
              <a:rPr lang="tr-TR" dirty="0"/>
              <a:t> </a:t>
            </a:r>
            <a:r>
              <a:rPr lang="en-US" dirty="0"/>
              <a:t>formation of aerosols that might be produced from liquid spills or splashes. Appropriate gloves should</a:t>
            </a:r>
            <a:r>
              <a:rPr lang="tr-TR" dirty="0"/>
              <a:t> </a:t>
            </a:r>
            <a:r>
              <a:rPr lang="en-US" dirty="0"/>
              <a:t>be worn to prevent skin contact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8540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9528" y="1076473"/>
            <a:ext cx="10333555" cy="13915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Common Laboratory Operations and</a:t>
            </a:r>
            <a:r>
              <a:rPr lang="tr-TR" sz="4800" dirty="0"/>
              <a:t> </a:t>
            </a:r>
            <a:r>
              <a:rPr lang="en-US" sz="4800" dirty="0"/>
              <a:t>Equipment——Safety Considerations</a:t>
            </a:r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D123468-91C2-4F90-9824-18F7AB2356C7}"/>
              </a:ext>
            </a:extLst>
          </p:cNvPr>
          <p:cNvSpPr/>
          <p:nvPr/>
        </p:nvSpPr>
        <p:spPr>
          <a:xfrm>
            <a:off x="113835" y="5852183"/>
            <a:ext cx="10764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31F20"/>
                </a:solidFill>
                <a:latin typeface="Times-Roman"/>
              </a:rPr>
              <a:t>Ovens are often used to dry glassware or some chemicals such as drying agents. You should not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put any glassware that has been washed with a flammable solvent, like acetone, into a drying oven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until the solvent has completely evaporated and the “air” inside the glassware has been flushed with air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or nitrogen. You should never use ovens to treat or dry a volatile or flammable chemical.</a:t>
            </a:r>
            <a:endParaRPr lang="en-US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4B2973E8-5C3A-474F-B7F9-139FCBA71A3F}"/>
              </a:ext>
            </a:extLst>
          </p:cNvPr>
          <p:cNvSpPr/>
          <p:nvPr/>
        </p:nvSpPr>
        <p:spPr>
          <a:xfrm>
            <a:off x="136680" y="2193978"/>
            <a:ext cx="10764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231F20"/>
                </a:solidFill>
                <a:latin typeface="Optima-BlackItalic"/>
              </a:rPr>
              <a:t>Heating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This is an essential part of laboratory work. Wherever possible, you should use steam heating for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your operations since this is much safer than hot plates. However, steam heating is limited to a maximum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temperature of 100 </a:t>
            </a:r>
            <a:r>
              <a:rPr lang="en-US" sz="800" dirty="0">
                <a:solidFill>
                  <a:srgbClr val="231F20"/>
                </a:solidFill>
                <a:latin typeface="MTSY"/>
              </a:rPr>
              <a:t>◦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C. Some heating devices can be potential ignition sources and it is important that you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recognize this and prevent contact of flammable vapors with these devices.</a:t>
            </a:r>
            <a:endParaRPr lang="en-US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DEBC5C9-C1BF-4453-8E54-569FB0386589}"/>
              </a:ext>
            </a:extLst>
          </p:cNvPr>
          <p:cNvSpPr/>
          <p:nvPr/>
        </p:nvSpPr>
        <p:spPr>
          <a:xfrm>
            <a:off x="136680" y="3564206"/>
            <a:ext cx="10799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31F20"/>
                </a:solidFill>
                <a:latin typeface="Times-Roman"/>
              </a:rPr>
              <a:t>Oil baths used for heating vessels should utilize oils that do not smoke, such as silicone oil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. </a:t>
            </a:r>
            <a:r>
              <a:rPr lang="en-US" dirty="0"/>
              <a:t>There are several potential</a:t>
            </a:r>
            <a:r>
              <a:rPr lang="tr-TR" dirty="0"/>
              <a:t> </a:t>
            </a:r>
            <a:r>
              <a:rPr lang="en-US" dirty="0"/>
              <a:t>hazards from these: burns from touching hot surfaces or splatters of hot oil, potential for fires if the</a:t>
            </a:r>
          </a:p>
          <a:p>
            <a:r>
              <a:rPr lang="en-US" dirty="0"/>
              <a:t>flash point of the oil is exceeded, and potential for electrical shock from unguarded terminals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DB203C2-B42E-4865-B6F7-228C18E22083}"/>
              </a:ext>
            </a:extLst>
          </p:cNvPr>
          <p:cNvSpPr/>
          <p:nvPr/>
        </p:nvSpPr>
        <p:spPr>
          <a:xfrm>
            <a:off x="136680" y="4657435"/>
            <a:ext cx="103199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31F20"/>
                </a:solidFill>
                <a:latin typeface="Times-Roman"/>
              </a:rPr>
              <a:t>Heat guns (the scientific version of a high-powered “blow drier”) have a motor that draws in air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and passes it over a heating coil that easily becomes red-hot. These are potential sources of ignition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and they should never be used around flammables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65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5186C6FD-E769-4056-98E4-8E4297BF6897}"/>
              </a:ext>
            </a:extLst>
          </p:cNvPr>
          <p:cNvSpPr txBox="1">
            <a:spLocks/>
          </p:cNvSpPr>
          <p:nvPr/>
        </p:nvSpPr>
        <p:spPr>
          <a:xfrm>
            <a:off x="742483" y="973234"/>
            <a:ext cx="931479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59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Common Laboratory Operations and Equipment——Safety Considerations</a:t>
            </a:r>
            <a:endParaRPr lang="tr-TR" dirty="0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D1717707-B491-4012-95E7-E6A27798F42E}"/>
              </a:ext>
            </a:extLst>
          </p:cNvPr>
          <p:cNvSpPr/>
          <p:nvPr/>
        </p:nvSpPr>
        <p:spPr>
          <a:xfrm>
            <a:off x="0" y="2166428"/>
            <a:ext cx="10455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231F20"/>
                </a:solidFill>
                <a:latin typeface="Optima-BlackItalic"/>
              </a:rPr>
              <a:t>Microwave Ovens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Microwave ovens have become a popular tool in many laboratories, but while they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can be very useful their misuse can have serious consequences. Explosions, burns, and microwave and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chemical exposures have occurred from inappropriate use of microwave ovens. Below is a list of safety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measurements for microwave ovens in the laboratory.</a:t>
            </a:r>
            <a:endParaRPr lang="en-US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348E421A-0E81-4A4A-8E77-B648F25D613B}"/>
              </a:ext>
            </a:extLst>
          </p:cNvPr>
          <p:cNvSpPr/>
          <p:nvPr/>
        </p:nvSpPr>
        <p:spPr>
          <a:xfrm>
            <a:off x="0" y="3228995"/>
            <a:ext cx="107997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31F20"/>
                </a:solidFill>
                <a:latin typeface="MTSY"/>
              </a:rPr>
              <a:t>•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Do not heat flammable liquids in a microwave oven. Domestic ovens are not spark-proof, and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laboratory ovens may or may not be spark-proof. Look for labels indicating “spark-proof.”</a:t>
            </a:r>
          </a:p>
          <a:p>
            <a:r>
              <a:rPr lang="en-US" sz="1400" dirty="0">
                <a:solidFill>
                  <a:srgbClr val="231F20"/>
                </a:solidFill>
                <a:latin typeface="MTSY"/>
              </a:rPr>
              <a:t>•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Do not heat radioactive or other hazardous chemicals in microwave ovens since any incident or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release will contaminate the oven.</a:t>
            </a:r>
          </a:p>
          <a:p>
            <a:r>
              <a:rPr lang="en-US" sz="1400" dirty="0">
                <a:solidFill>
                  <a:srgbClr val="231F20"/>
                </a:solidFill>
                <a:latin typeface="MTSY"/>
              </a:rPr>
              <a:t>•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Do not override or modify safety interlocks or switches or other mechanical or electrical systems.</a:t>
            </a:r>
          </a:p>
          <a:p>
            <a:r>
              <a:rPr lang="en-US" sz="1400" dirty="0">
                <a:solidFill>
                  <a:srgbClr val="231F20"/>
                </a:solidFill>
                <a:latin typeface="MTSY"/>
              </a:rPr>
              <a:t>•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Do not put wires or tubing between the door and its sealing gasket; always ensure the door is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properly sealed when closed.</a:t>
            </a:r>
          </a:p>
          <a:p>
            <a:r>
              <a:rPr lang="en-US" sz="1400" dirty="0">
                <a:solidFill>
                  <a:srgbClr val="231F20"/>
                </a:solidFill>
                <a:latin typeface="MTSY"/>
              </a:rPr>
              <a:t>•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Never heat food or drink in microwave ovens being used in laboratory operations.</a:t>
            </a:r>
          </a:p>
          <a:p>
            <a:r>
              <a:rPr lang="en-US" sz="1400" dirty="0">
                <a:solidFill>
                  <a:srgbClr val="231F20"/>
                </a:solidFill>
                <a:latin typeface="MTSY"/>
              </a:rPr>
              <a:t>•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Do not put metal objects such as aluminum foil or magnetic stirring bars in the oven.</a:t>
            </a:r>
          </a:p>
          <a:p>
            <a:r>
              <a:rPr lang="en-US" sz="1400" dirty="0">
                <a:solidFill>
                  <a:srgbClr val="231F20"/>
                </a:solidFill>
                <a:latin typeface="MTSY"/>
              </a:rPr>
              <a:t>•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Do not heat sealed or loosely sealed containers. Screw cap containers with loose caps have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exploded. Use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laboratory wipes to cover the containers during heating.</a:t>
            </a:r>
          </a:p>
          <a:p>
            <a:r>
              <a:rPr lang="en-US" sz="1400" dirty="0">
                <a:solidFill>
                  <a:srgbClr val="231F20"/>
                </a:solidFill>
                <a:latin typeface="MTSY"/>
              </a:rPr>
              <a:t>•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Do not overheat solutions and remember that solutions and containers can be very hot. Use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protective face/eye equipment and protective gloves. Superheated water can “explode” when the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container is moved, causing severe burns.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41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2483" y="1238705"/>
            <a:ext cx="9314796" cy="1391534"/>
          </a:xfrm>
        </p:spPr>
        <p:txBody>
          <a:bodyPr/>
          <a:lstStyle/>
          <a:p>
            <a:r>
              <a:rPr lang="en-US" sz="4400" dirty="0"/>
              <a:t>Common Laboratory Operations and</a:t>
            </a:r>
            <a:r>
              <a:rPr lang="tr-TR" sz="4400" dirty="0"/>
              <a:t> </a:t>
            </a:r>
            <a:r>
              <a:rPr lang="en-US" sz="4400" dirty="0"/>
              <a:t>Equipment——Safety Considerations</a:t>
            </a:r>
            <a:endParaRPr lang="tr-TR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1139B241-E7F9-4E87-9A8C-C325EAA90FAB}"/>
              </a:ext>
            </a:extLst>
          </p:cNvPr>
          <p:cNvSpPr/>
          <p:nvPr/>
        </p:nvSpPr>
        <p:spPr>
          <a:xfrm>
            <a:off x="0" y="3476253"/>
            <a:ext cx="107997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231F20"/>
                </a:solidFill>
                <a:latin typeface="Optima-BlackItalic"/>
              </a:rPr>
              <a:t>Ultrasonic Cleaners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Ultrasonic cleaners are used in many laboratories for cleaning small parts. While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the high-frequency noise (16–100 kHz) can be very irritating, it has not been reported to produce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permanent damage through airborne transmission. However, it has been reported to cause fatigue,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headaches, nausea, and tinnitus (ringing in the ears).</a:t>
            </a:r>
            <a:r>
              <a:rPr lang="en-US" sz="800" dirty="0">
                <a:solidFill>
                  <a:srgbClr val="231F20"/>
                </a:solidFill>
                <a:latin typeface="Times-Roman"/>
              </a:rPr>
              <a:t>8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You should not come in direct body contact wit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h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solutions undergoing ultrasonic cleaning since this could damage tissues; don’t put your fingers in these</a:t>
            </a:r>
            <a:r>
              <a:rPr lang="tr-TR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vibrating solutions.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05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BBA80C4-0D5D-4B7C-8012-6B3724E7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84" y="1097279"/>
            <a:ext cx="9314796" cy="677553"/>
          </a:xfrm>
        </p:spPr>
        <p:txBody>
          <a:bodyPr>
            <a:normAutofit fontScale="90000"/>
          </a:bodyPr>
          <a:lstStyle/>
          <a:p>
            <a:r>
              <a:rPr lang="tr-TR" dirty="0"/>
              <a:t>Is </a:t>
            </a:r>
            <a:r>
              <a:rPr lang="tr-TR" dirty="0" err="1"/>
              <a:t>zero</a:t>
            </a:r>
            <a:r>
              <a:rPr lang="tr-TR" dirty="0"/>
              <a:t> risk </a:t>
            </a:r>
            <a:r>
              <a:rPr lang="tr-TR" dirty="0" err="1"/>
              <a:t>possible</a:t>
            </a:r>
            <a:r>
              <a:rPr lang="tr-TR" dirty="0"/>
              <a:t>?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B0E174-305C-428D-B44D-EC363202D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28" y="2177089"/>
            <a:ext cx="9314796" cy="45678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“Zero-based” laws are uncommon</a:t>
            </a:r>
            <a:endParaRPr lang="tr-TR" dirty="0"/>
          </a:p>
          <a:p>
            <a:pPr marL="0" indent="0">
              <a:buNone/>
            </a:pPr>
            <a:r>
              <a:rPr lang="en-US" dirty="0"/>
              <a:t>the Delaney Clause (1958)</a:t>
            </a:r>
            <a:r>
              <a:rPr lang="tr-TR" dirty="0"/>
              <a:t>: </a:t>
            </a:r>
            <a:r>
              <a:rPr lang="en-US" dirty="0"/>
              <a:t>“shall not approve for use</a:t>
            </a:r>
            <a:r>
              <a:rPr lang="tr-TR" dirty="0"/>
              <a:t> </a:t>
            </a:r>
            <a:r>
              <a:rPr lang="en-US" dirty="0"/>
              <a:t>in food any chemical additive found to induce cancer in man, or, after tests, found to induce cancer in</a:t>
            </a:r>
            <a:r>
              <a:rPr lang="tr-TR" dirty="0"/>
              <a:t> </a:t>
            </a:r>
            <a:r>
              <a:rPr lang="en-US" dirty="0"/>
              <a:t>animals.” This is a very “extreme” condition since it completely bans the use of any (natural </a:t>
            </a:r>
            <a:r>
              <a:rPr lang="en-US" i="1" dirty="0"/>
              <a:t>or </a:t>
            </a:r>
            <a:r>
              <a:rPr lang="en-US" dirty="0"/>
              <a:t>synthetic)</a:t>
            </a:r>
            <a:r>
              <a:rPr lang="tr-TR" dirty="0"/>
              <a:t> </a:t>
            </a:r>
            <a:r>
              <a:rPr lang="en-US" dirty="0"/>
              <a:t>chemical that is believed to cause cancer at </a:t>
            </a:r>
            <a:r>
              <a:rPr lang="en-US" i="1" dirty="0"/>
              <a:t>any </a:t>
            </a:r>
            <a:r>
              <a:rPr lang="en-US" dirty="0"/>
              <a:t>dose in </a:t>
            </a:r>
            <a:r>
              <a:rPr lang="en-US" i="1" dirty="0"/>
              <a:t>any </a:t>
            </a:r>
            <a:r>
              <a:rPr lang="en-US" dirty="0"/>
              <a:t>species. In 1988 the Environmental</a:t>
            </a:r>
            <a:r>
              <a:rPr lang="tr-TR" dirty="0"/>
              <a:t> </a:t>
            </a:r>
            <a:r>
              <a:rPr lang="en-US" dirty="0"/>
              <a:t>Protection Agency changed its policy in interpreting the Delaney Clause to include the criterion of “</a:t>
            </a:r>
            <a:r>
              <a:rPr lang="en-US" i="1" dirty="0"/>
              <a:t>de</a:t>
            </a:r>
            <a:r>
              <a:rPr lang="tr-TR" i="1" dirty="0"/>
              <a:t> </a:t>
            </a:r>
            <a:r>
              <a:rPr lang="en-US" i="1" dirty="0" err="1"/>
              <a:t>minimus</a:t>
            </a:r>
            <a:r>
              <a:rPr lang="en-US" dirty="0"/>
              <a:t>,” which refers to a risk level “too small to be concerned with.” That is, minimal or negligible</a:t>
            </a:r>
            <a:r>
              <a:rPr lang="tr-TR" dirty="0"/>
              <a:t> </a:t>
            </a:r>
            <a:r>
              <a:rPr lang="en-US" dirty="0"/>
              <a:t>risks are acceptable.</a:t>
            </a:r>
          </a:p>
        </p:txBody>
      </p:sp>
      <p:pic>
        <p:nvPicPr>
          <p:cNvPr id="2050" name="Picture 2" descr="http://www.framingthedialogue.com/wp-content/uploads/2010/04/zero-risk.jpg">
            <a:extLst>
              <a:ext uri="{FF2B5EF4-FFF2-40B4-BE49-F238E27FC236}">
                <a16:creationId xmlns:a16="http://schemas.microsoft.com/office/drawing/2014/main" id="{CF210F11-9780-44D9-B363-0961C2107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960" y="1097279"/>
            <a:ext cx="1958975" cy="164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943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5A9D13F-06C0-4ABF-924D-3BAC5C43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84" y="1088135"/>
            <a:ext cx="9314796" cy="714129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BHOPAL TRAGEDY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B2F91B-07B2-40F0-9E78-6DFA85E47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70764"/>
            <a:ext cx="10607040" cy="539871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December 1984 in Bhopal, India</a:t>
            </a:r>
            <a:endParaRPr lang="tr-TR" dirty="0"/>
          </a:p>
          <a:p>
            <a:r>
              <a:rPr lang="tr-TR" dirty="0"/>
              <a:t>3800 </a:t>
            </a:r>
            <a:r>
              <a:rPr lang="tr-TR" dirty="0" err="1"/>
              <a:t>died</a:t>
            </a:r>
            <a:r>
              <a:rPr lang="tr-TR" dirty="0"/>
              <a:t>, i</a:t>
            </a:r>
            <a:r>
              <a:rPr lang="en-US" dirty="0" err="1"/>
              <a:t>njured</a:t>
            </a:r>
            <a:r>
              <a:rPr lang="en-US" dirty="0"/>
              <a:t> as many as 500,000 people with 100,000 of those injuries</a:t>
            </a:r>
            <a:r>
              <a:rPr lang="tr-TR" dirty="0"/>
              <a:t> </a:t>
            </a:r>
            <a:r>
              <a:rPr lang="en-US" dirty="0"/>
              <a:t>being permanent</a:t>
            </a:r>
            <a:endParaRPr lang="tr-TR" dirty="0"/>
          </a:p>
          <a:p>
            <a:r>
              <a:rPr lang="en-US" dirty="0"/>
              <a:t>Methylisocyanate</a:t>
            </a:r>
            <a:r>
              <a:rPr lang="tr-TR" dirty="0"/>
              <a:t> (BP </a:t>
            </a:r>
            <a:r>
              <a:rPr lang="en-US" dirty="0"/>
              <a:t>39 ◦C</a:t>
            </a:r>
            <a:r>
              <a:rPr lang="tr-TR" dirty="0"/>
              <a:t>,</a:t>
            </a:r>
            <a:r>
              <a:rPr lang="en-US" dirty="0"/>
              <a:t> vapor pressure 348 mm Hg at 20 ◦C</a:t>
            </a:r>
            <a:r>
              <a:rPr lang="tr-TR" dirty="0"/>
              <a:t>,</a:t>
            </a:r>
            <a:r>
              <a:rPr lang="en-US" dirty="0"/>
              <a:t> Hazard Class 1</a:t>
            </a:r>
            <a:r>
              <a:rPr lang="tr-TR" dirty="0"/>
              <a:t>)</a:t>
            </a:r>
            <a:r>
              <a:rPr lang="en-US" dirty="0"/>
              <a:t> </a:t>
            </a:r>
            <a:endParaRPr lang="tr-TR" dirty="0"/>
          </a:p>
          <a:p>
            <a:r>
              <a:rPr lang="tr-TR" dirty="0"/>
              <a:t>A </a:t>
            </a:r>
            <a:r>
              <a:rPr lang="en-US" dirty="0"/>
              <a:t>safety valve failed and released 40 tons of MIC.</a:t>
            </a:r>
            <a:endParaRPr lang="tr-TR" dirty="0"/>
          </a:p>
          <a:p>
            <a:pPr lvl="1"/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storage</a:t>
            </a:r>
            <a:r>
              <a:rPr lang="tr-TR" dirty="0"/>
              <a:t> </a:t>
            </a:r>
            <a:r>
              <a:rPr lang="tr-TR" dirty="0" err="1"/>
              <a:t>neccesary</a:t>
            </a:r>
            <a:r>
              <a:rPr lang="tr-TR" dirty="0"/>
              <a:t>?</a:t>
            </a:r>
          </a:p>
          <a:p>
            <a:pPr lvl="1"/>
            <a:r>
              <a:rPr lang="tr-TR" dirty="0"/>
              <a:t>E</a:t>
            </a:r>
            <a:r>
              <a:rPr lang="en-US" dirty="0" err="1"/>
              <a:t>lectricity</a:t>
            </a:r>
            <a:r>
              <a:rPr lang="en-US" dirty="0"/>
              <a:t> to the refrigeration units had been turned off to save money</a:t>
            </a:r>
            <a:endParaRPr lang="tr-TR" dirty="0"/>
          </a:p>
          <a:p>
            <a:pPr lvl="1"/>
            <a:r>
              <a:rPr lang="en-US" sz="2500" dirty="0"/>
              <a:t>A backup system to prevent water from entering</a:t>
            </a:r>
            <a:r>
              <a:rPr lang="tr-TR" sz="2500" dirty="0"/>
              <a:t> </a:t>
            </a:r>
            <a:r>
              <a:rPr lang="en-US" sz="2500" dirty="0"/>
              <a:t>even if the valve fails was not in place.</a:t>
            </a:r>
            <a:endParaRPr lang="tr-TR" sz="2500" dirty="0"/>
          </a:p>
          <a:p>
            <a:pPr lvl="1"/>
            <a:r>
              <a:rPr lang="en-US" dirty="0"/>
              <a:t>A scrubber system to neutralize any escaping gas with a </a:t>
            </a:r>
            <a:r>
              <a:rPr lang="en-US" dirty="0" err="1"/>
              <a:t>NaOH</a:t>
            </a:r>
            <a:r>
              <a:rPr lang="en-US" dirty="0"/>
              <a:t> solution had been turned off.</a:t>
            </a:r>
            <a:endParaRPr lang="tr-TR" dirty="0"/>
          </a:p>
          <a:p>
            <a:pPr lvl="1"/>
            <a:r>
              <a:rPr lang="en-US" dirty="0"/>
              <a:t>A system to ignite any escaping gas using a burning flare had been turned off to save fuel.</a:t>
            </a:r>
            <a:endParaRPr lang="tr-TR" dirty="0"/>
          </a:p>
          <a:p>
            <a:pPr lvl="1"/>
            <a:r>
              <a:rPr lang="en-US" dirty="0"/>
              <a:t>A water-jet system that is used to capture/dissolve any escaping gas had insufficient pressure</a:t>
            </a:r>
            <a:endParaRPr lang="tr-TR" dirty="0"/>
          </a:p>
          <a:p>
            <a:pPr lvl="1"/>
            <a:r>
              <a:rPr lang="en-US" dirty="0"/>
              <a:t>An alarm system was turned off soon after the release “to avoid causing panic.”</a:t>
            </a:r>
            <a:endParaRPr lang="tr-TR" dirty="0"/>
          </a:p>
          <a:p>
            <a:pPr lvl="1"/>
            <a:r>
              <a:rPr lang="en-US" dirty="0"/>
              <a:t>The plant did not have many of the safety equipment and procedures</a:t>
            </a:r>
            <a:endParaRPr lang="en-US" sz="2500" dirty="0"/>
          </a:p>
        </p:txBody>
      </p:sp>
      <p:pic>
        <p:nvPicPr>
          <p:cNvPr id="1026" name="Picture 2" descr="Image result for bhopal tragedy">
            <a:extLst>
              <a:ext uri="{FF2B5EF4-FFF2-40B4-BE49-F238E27FC236}">
                <a16:creationId xmlns:a16="http://schemas.microsoft.com/office/drawing/2014/main" id="{C1185F26-C93E-417B-9B88-03B835675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059" y="1088135"/>
            <a:ext cx="1569795" cy="117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80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6989-004">
            <a:extLst>
              <a:ext uri="{FF2B5EF4-FFF2-40B4-BE49-F238E27FC236}">
                <a16:creationId xmlns:a16="http://schemas.microsoft.com/office/drawing/2014/main" id="{4D5CB419-371B-4146-B733-706B12830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7" r="9379" b="-2"/>
          <a:stretch/>
        </p:blipFill>
        <p:spPr bwMode="auto">
          <a:xfrm>
            <a:off x="7246415" y="1377568"/>
            <a:ext cx="3350650" cy="550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vy1">
            <a:extLst>
              <a:ext uri="{FF2B5EF4-FFF2-40B4-BE49-F238E27FC236}">
                <a16:creationId xmlns:a16="http://schemas.microsoft.com/office/drawing/2014/main" id="{A6912CFC-B2F8-4080-9107-38A254323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9" r="531" b="-2"/>
          <a:stretch/>
        </p:blipFill>
        <p:spPr bwMode="auto">
          <a:xfrm>
            <a:off x="92970" y="1377568"/>
            <a:ext cx="3345716" cy="550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skarlwi">
            <a:extLst>
              <a:ext uri="{FF2B5EF4-FFF2-40B4-BE49-F238E27FC236}">
                <a16:creationId xmlns:a16="http://schemas.microsoft.com/office/drawing/2014/main" id="{1D94CEB9-2984-42BB-BF9A-2394D701F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r="-2" b="-2"/>
          <a:stretch/>
        </p:blipFill>
        <p:spPr bwMode="auto">
          <a:xfrm>
            <a:off x="3608215" y="1377568"/>
            <a:ext cx="3386374" cy="550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630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714" y="870687"/>
            <a:ext cx="10805798" cy="1391534"/>
          </a:xfrm>
        </p:spPr>
        <p:txBody>
          <a:bodyPr/>
          <a:lstStyle/>
          <a:p>
            <a:pPr algn="ctr"/>
            <a:r>
              <a:rPr lang="tr-TR" dirty="0" err="1"/>
              <a:t>Controlling</a:t>
            </a:r>
            <a:r>
              <a:rPr lang="tr-TR" dirty="0"/>
              <a:t> Risk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714" y="1953958"/>
            <a:ext cx="9314796" cy="4567898"/>
          </a:xfrm>
        </p:spPr>
        <p:txBody>
          <a:bodyPr/>
          <a:lstStyle/>
          <a:p>
            <a:r>
              <a:rPr lang="tr-TR" dirty="0" err="1"/>
              <a:t>Eye</a:t>
            </a:r>
            <a:r>
              <a:rPr lang="tr-TR" dirty="0"/>
              <a:t> </a:t>
            </a:r>
            <a:r>
              <a:rPr lang="tr-TR" dirty="0" err="1"/>
              <a:t>protection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0445"/>
            <a:ext cx="3889629" cy="4799542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BEAE469E-EEDE-435C-811C-05A63D641D46}"/>
              </a:ext>
            </a:extLst>
          </p:cNvPr>
          <p:cNvSpPr/>
          <p:nvPr/>
        </p:nvSpPr>
        <p:spPr>
          <a:xfrm>
            <a:off x="3660010" y="2077555"/>
            <a:ext cx="4303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231F20"/>
                </a:solidFill>
                <a:latin typeface="Times-Italic"/>
              </a:rPr>
              <a:t>wear appropriate eye protection at all times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.</a:t>
            </a:r>
            <a:endParaRPr lang="en-US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04F1AE3-912A-4E07-AEEE-A7D902537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116" y="2446887"/>
            <a:ext cx="3981917" cy="150733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16EF2C34-D43B-415F-A963-7E18F2834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300" y="4953722"/>
            <a:ext cx="3981917" cy="1254800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850B5B22-ABCC-4F2E-8AB4-53880A5E893B}"/>
              </a:ext>
            </a:extLst>
          </p:cNvPr>
          <p:cNvSpPr/>
          <p:nvPr/>
        </p:nvSpPr>
        <p:spPr>
          <a:xfrm>
            <a:off x="4925955" y="3935730"/>
            <a:ext cx="4194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31F20"/>
                </a:solidFill>
                <a:latin typeface="Times-Roman"/>
              </a:rPr>
              <a:t>Various Safety Glasses.</a:t>
            </a:r>
          </a:p>
          <a:p>
            <a:r>
              <a:rPr lang="en-US" sz="1200" dirty="0">
                <a:solidFill>
                  <a:srgbClr val="231F20"/>
                </a:solidFill>
                <a:latin typeface="Times-Roman"/>
              </a:rPr>
              <a:t>Safety glasses with side shields can provide some</a:t>
            </a:r>
            <a:r>
              <a:rPr lang="tr-TR" sz="1200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sz="1200" dirty="0">
                <a:solidFill>
                  <a:srgbClr val="231F20"/>
                </a:solidFill>
                <a:latin typeface="Times-Roman"/>
              </a:rPr>
              <a:t>protection against flying shrapnel but are</a:t>
            </a:r>
            <a:r>
              <a:rPr lang="tr-TR" sz="1200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sz="1200" dirty="0">
                <a:solidFill>
                  <a:srgbClr val="231F20"/>
                </a:solidFill>
                <a:latin typeface="Times-Roman"/>
              </a:rPr>
              <a:t>ineffective against chemical splashes.</a:t>
            </a:r>
            <a:endParaRPr lang="en-US" sz="1200" dirty="0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684EABC3-8E24-43AF-863A-58FD491682AC}"/>
              </a:ext>
            </a:extLst>
          </p:cNvPr>
          <p:cNvSpPr/>
          <p:nvPr/>
        </p:nvSpPr>
        <p:spPr>
          <a:xfrm>
            <a:off x="4925955" y="6255570"/>
            <a:ext cx="4194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31F20"/>
                </a:solidFill>
                <a:latin typeface="Times-Roman"/>
              </a:rPr>
              <a:t>Chemical Splash Goggles.</a:t>
            </a:r>
          </a:p>
          <a:p>
            <a:r>
              <a:rPr lang="en-US" sz="1200" dirty="0">
                <a:solidFill>
                  <a:srgbClr val="231F20"/>
                </a:solidFill>
                <a:latin typeface="Times-Roman"/>
              </a:rPr>
              <a:t>These goggles provide excellent splash protection</a:t>
            </a:r>
            <a:r>
              <a:rPr lang="tr-TR" sz="1200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sz="1200" dirty="0">
                <a:solidFill>
                  <a:srgbClr val="231F20"/>
                </a:solidFill>
                <a:latin typeface="Times-Roman"/>
              </a:rPr>
              <a:t>and are relatively comfortable to wear, if sized</a:t>
            </a:r>
            <a:r>
              <a:rPr lang="tr-TR" sz="1200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sz="1200" dirty="0">
                <a:solidFill>
                  <a:srgbClr val="231F20"/>
                </a:solidFill>
                <a:latin typeface="Times-Roman"/>
              </a:rPr>
              <a:t>properly.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32153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A6DC1E2-672C-4A11-928E-F3730CEC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84" y="1572767"/>
            <a:ext cx="9314796" cy="202065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Eye</a:t>
            </a:r>
            <a:r>
              <a:rPr lang="tr-TR" dirty="0"/>
              <a:t> </a:t>
            </a:r>
            <a:r>
              <a:rPr lang="tr-TR" dirty="0" err="1"/>
              <a:t>protection</a:t>
            </a:r>
            <a:br>
              <a:rPr lang="tr-TR" dirty="0"/>
            </a:b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1DDA39-D2E9-41CD-A4B9-A888EFD29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 err="1"/>
              <a:t>Contact</a:t>
            </a:r>
            <a:r>
              <a:rPr lang="tr-TR" dirty="0"/>
              <a:t> </a:t>
            </a:r>
            <a:r>
              <a:rPr lang="tr-TR" dirty="0" err="1"/>
              <a:t>lenses</a:t>
            </a:r>
            <a:r>
              <a:rPr lang="tr-TR" dirty="0"/>
              <a:t> – a </a:t>
            </a:r>
            <a:r>
              <a:rPr lang="tr-TR" dirty="0" err="1"/>
              <a:t>matter</a:t>
            </a:r>
            <a:r>
              <a:rPr lang="tr-TR" dirty="0"/>
              <a:t> of </a:t>
            </a:r>
            <a:r>
              <a:rPr lang="tr-TR" dirty="0" err="1"/>
              <a:t>choice</a:t>
            </a:r>
            <a:endParaRPr lang="tr-TR" dirty="0"/>
          </a:p>
          <a:p>
            <a:r>
              <a:rPr lang="en-US" dirty="0"/>
              <a:t>The main concern was that</a:t>
            </a:r>
            <a:r>
              <a:rPr lang="tr-TR" dirty="0"/>
              <a:t> </a:t>
            </a:r>
            <a:r>
              <a:rPr lang="en-US" dirty="0"/>
              <a:t>chemicals would get trapped behind the contact lens and attempts to wash the eyes with water would</a:t>
            </a:r>
            <a:r>
              <a:rPr lang="tr-TR" dirty="0"/>
              <a:t> </a:t>
            </a:r>
            <a:r>
              <a:rPr lang="en-US" dirty="0"/>
              <a:t>be much less effective. However, in 2005 after considering available scientific evidence, workers be permitted to wear contact lenses, as long as there were no regulations or other</a:t>
            </a:r>
            <a:r>
              <a:rPr lang="tr-TR" dirty="0"/>
              <a:t> </a:t>
            </a:r>
            <a:r>
              <a:rPr lang="en-US" dirty="0"/>
              <a:t>medical/safety recommendations against wearing contact lenses.</a:t>
            </a:r>
            <a:r>
              <a:rPr lang="en-US" i="1" dirty="0"/>
              <a:t> Wearing contact lenses does not reduce</a:t>
            </a:r>
            <a:r>
              <a:rPr lang="tr-TR" i="1" dirty="0"/>
              <a:t> </a:t>
            </a:r>
            <a:r>
              <a:rPr lang="en-US" i="1" dirty="0"/>
              <a:t>the requirement to wear eye protection—you should still wear chemical splash goggles in the laboratory</a:t>
            </a:r>
            <a:r>
              <a:rPr lang="tr-TR" i="1" dirty="0"/>
              <a:t> </a:t>
            </a:r>
            <a:r>
              <a:rPr lang="en-US" i="1" dirty="0"/>
              <a:t>over your eyes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Some safety professionals recommend that students who are wearing contact lenses place some</a:t>
            </a:r>
            <a:r>
              <a:rPr lang="tr-TR" dirty="0"/>
              <a:t> </a:t>
            </a:r>
            <a:r>
              <a:rPr lang="en-US" dirty="0"/>
              <a:t>mark on the side of the safety goggles (such as a red dot or sticker) to indicate the presence of contact</a:t>
            </a:r>
            <a:r>
              <a:rPr lang="tr-TR" dirty="0"/>
              <a:t> </a:t>
            </a:r>
            <a:r>
              <a:rPr lang="en-US" dirty="0"/>
              <a:t>lenses. This can remind anyone assisting the victim in some exposure to the eye(s) that the contacts are</a:t>
            </a:r>
            <a:r>
              <a:rPr lang="tr-TR" dirty="0"/>
              <a:t> </a:t>
            </a:r>
            <a:r>
              <a:rPr lang="en-US" dirty="0"/>
              <a:t>present and should be removed. However, others must know that this special designation, a sticker or</a:t>
            </a:r>
            <a:r>
              <a:rPr lang="tr-TR" dirty="0"/>
              <a:t> </a:t>
            </a:r>
            <a:r>
              <a:rPr lang="en-US" dirty="0"/>
              <a:t>red dot, means that you are wearing contacts.</a:t>
            </a:r>
          </a:p>
        </p:txBody>
      </p:sp>
    </p:spTree>
    <p:extLst>
      <p:ext uri="{BB962C8B-B14F-4D97-AF65-F5344CB8AC3E}">
        <p14:creationId xmlns:p14="http://schemas.microsoft.com/office/powerpoint/2010/main" val="3080688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2484" y="1024127"/>
            <a:ext cx="9314796" cy="750705"/>
          </a:xfrm>
        </p:spPr>
        <p:txBody>
          <a:bodyPr/>
          <a:lstStyle/>
          <a:p>
            <a:r>
              <a:rPr lang="tr-TR" dirty="0"/>
              <a:t>Advanced </a:t>
            </a:r>
            <a:r>
              <a:rPr lang="tr-TR" dirty="0" err="1"/>
              <a:t>eye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face</a:t>
            </a:r>
            <a:r>
              <a:rPr lang="tr-TR" dirty="0"/>
              <a:t> </a:t>
            </a:r>
            <a:r>
              <a:rPr lang="tr-TR" dirty="0" err="1"/>
              <a:t>protection</a:t>
            </a:r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A7A977A-3CCD-4E0D-A0A1-FA8F0DAAF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3" y="2226856"/>
            <a:ext cx="2214153" cy="2844409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E7DA9C88-A325-45A0-8BC3-585DF66D8783}"/>
              </a:ext>
            </a:extLst>
          </p:cNvPr>
          <p:cNvSpPr/>
          <p:nvPr/>
        </p:nvSpPr>
        <p:spPr>
          <a:xfrm>
            <a:off x="1" y="5207921"/>
            <a:ext cx="2368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31F20"/>
                </a:solidFill>
                <a:latin typeface="Times-Roman"/>
              </a:rPr>
              <a:t>Face Shield. A face shield can be used to</a:t>
            </a:r>
            <a:r>
              <a:rPr lang="tr-TR" sz="1200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sz="1200" dirty="0">
                <a:solidFill>
                  <a:srgbClr val="231F20"/>
                </a:solidFill>
                <a:latin typeface="Times-Roman"/>
              </a:rPr>
              <a:t>get even more and better protection for the face and neck.</a:t>
            </a:r>
            <a:r>
              <a:rPr lang="tr-TR" sz="1200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sz="1200" dirty="0">
                <a:solidFill>
                  <a:srgbClr val="231F20"/>
                </a:solidFill>
                <a:latin typeface="Times-Roman"/>
              </a:rPr>
              <a:t>Chemical splash goggles must still be worn under the face shield.</a:t>
            </a:r>
            <a:endParaRPr lang="en-US" sz="12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02713A3C-D289-4DDE-A49B-A0A63C3DF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26" y="2255019"/>
            <a:ext cx="2657999" cy="251888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4C6B9B81-95D2-44D8-A31E-32F9656B4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656" y="2226856"/>
            <a:ext cx="4259613" cy="2518880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id="{F9EDCF91-1B97-4443-BA93-0C1EB05E37C9}"/>
              </a:ext>
            </a:extLst>
          </p:cNvPr>
          <p:cNvSpPr/>
          <p:nvPr/>
        </p:nvSpPr>
        <p:spPr>
          <a:xfrm>
            <a:off x="2836426" y="5023253"/>
            <a:ext cx="7327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31F20"/>
                </a:solidFill>
                <a:latin typeface="Times-Roman"/>
              </a:rPr>
              <a:t>Safety Shields. Parts (a) and (b) show different styles of portable safety shields. These are</a:t>
            </a:r>
            <a:r>
              <a:rPr lang="tr-TR" sz="1200" dirty="0">
                <a:solidFill>
                  <a:srgbClr val="231F20"/>
                </a:solidFill>
                <a:latin typeface="Times-Roman"/>
              </a:rPr>
              <a:t> </a:t>
            </a:r>
            <a:r>
              <a:rPr lang="en-US" sz="1200" dirty="0">
                <a:solidFill>
                  <a:srgbClr val="231F20"/>
                </a:solidFill>
                <a:latin typeface="Times-Roman"/>
              </a:rPr>
              <a:t>designed to withstand impacts without shattering or easily falling over.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19699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2483" y="1088135"/>
            <a:ext cx="9314796" cy="750705"/>
          </a:xfrm>
        </p:spPr>
        <p:txBody>
          <a:bodyPr>
            <a:normAutofit fontScale="90000"/>
          </a:bodyPr>
          <a:lstStyle/>
          <a:p>
            <a:r>
              <a:rPr lang="tr-TR" dirty="0"/>
              <a:t>Advanced </a:t>
            </a:r>
            <a:r>
              <a:rPr lang="tr-TR" dirty="0" err="1"/>
              <a:t>eye</a:t>
            </a:r>
            <a:r>
              <a:rPr lang="tr-TR" dirty="0"/>
              <a:t> </a:t>
            </a:r>
            <a:r>
              <a:rPr lang="tr-TR" dirty="0" err="1"/>
              <a:t>protection</a:t>
            </a:r>
            <a:r>
              <a:rPr lang="tr-TR" dirty="0"/>
              <a:t> </a:t>
            </a:r>
            <a:r>
              <a:rPr lang="tr-TR" sz="4700" dirty="0"/>
              <a:t>- </a:t>
            </a:r>
            <a:r>
              <a:rPr lang="en-US" sz="4700" dirty="0"/>
              <a:t>LASER </a:t>
            </a:r>
            <a:r>
              <a:rPr lang="tr-TR" sz="4700" dirty="0" err="1"/>
              <a:t>safety</a:t>
            </a:r>
            <a:endParaRPr lang="tr-TR" sz="4700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C8CBD0B-76D2-45CF-9165-43AB0BC1B6F0}"/>
              </a:ext>
            </a:extLst>
          </p:cNvPr>
          <p:cNvSpPr txBox="1"/>
          <p:nvPr/>
        </p:nvSpPr>
        <p:spPr>
          <a:xfrm>
            <a:off x="192024" y="1838840"/>
            <a:ext cx="9445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Laser</a:t>
            </a:r>
            <a:r>
              <a:rPr lang="tr-TR" dirty="0"/>
              <a:t>: </a:t>
            </a:r>
            <a:r>
              <a:rPr lang="tr-TR" dirty="0" err="1"/>
              <a:t>Light</a:t>
            </a:r>
            <a:r>
              <a:rPr lang="tr-TR" dirty="0"/>
              <a:t> </a:t>
            </a:r>
            <a:r>
              <a:rPr lang="tr-TR" dirty="0" err="1"/>
              <a:t>Amplification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Stimulated</a:t>
            </a:r>
            <a:r>
              <a:rPr lang="tr-TR" dirty="0"/>
              <a:t> </a:t>
            </a:r>
            <a:r>
              <a:rPr lang="tr-TR" dirty="0" err="1"/>
              <a:t>Emission</a:t>
            </a:r>
            <a:r>
              <a:rPr lang="tr-TR" dirty="0"/>
              <a:t> of </a:t>
            </a:r>
            <a:r>
              <a:rPr lang="tr-TR" dirty="0" err="1"/>
              <a:t>Radiation</a:t>
            </a:r>
            <a:endParaRPr lang="tr-TR" dirty="0"/>
          </a:p>
          <a:p>
            <a:r>
              <a:rPr lang="tr-TR" dirty="0" err="1"/>
              <a:t>Monochromatic</a:t>
            </a:r>
            <a:r>
              <a:rPr lang="tr-TR" dirty="0"/>
              <a:t> </a:t>
            </a:r>
            <a:r>
              <a:rPr lang="tr-TR" dirty="0" err="1"/>
              <a:t>beam</a:t>
            </a:r>
            <a:r>
              <a:rPr lang="tr-TR" dirty="0"/>
              <a:t> of </a:t>
            </a:r>
            <a:r>
              <a:rPr lang="tr-TR" dirty="0" err="1"/>
              <a:t>light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in </a:t>
            </a:r>
            <a:r>
              <a:rPr lang="tr-TR" dirty="0" err="1"/>
              <a:t>phase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moving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same</a:t>
            </a:r>
            <a:r>
              <a:rPr lang="tr-TR" dirty="0"/>
              <a:t> </a:t>
            </a:r>
            <a:r>
              <a:rPr lang="tr-TR" dirty="0" err="1"/>
              <a:t>direction</a:t>
            </a:r>
            <a:endParaRPr lang="tr-TR" dirty="0"/>
          </a:p>
          <a:p>
            <a:r>
              <a:rPr lang="tr-TR" dirty="0"/>
              <a:t>Bar </a:t>
            </a:r>
            <a:r>
              <a:rPr lang="tr-TR" dirty="0" err="1"/>
              <a:t>codes</a:t>
            </a:r>
            <a:r>
              <a:rPr lang="tr-TR" dirty="0"/>
              <a:t>, CD / DVD </a:t>
            </a:r>
            <a:r>
              <a:rPr lang="tr-TR" dirty="0" err="1"/>
              <a:t>players</a:t>
            </a:r>
            <a:r>
              <a:rPr lang="tr-TR" dirty="0"/>
              <a:t>, </a:t>
            </a:r>
            <a:r>
              <a:rPr lang="tr-TR" dirty="0" err="1"/>
              <a:t>laser</a:t>
            </a:r>
            <a:r>
              <a:rPr lang="tr-TR" dirty="0"/>
              <a:t> </a:t>
            </a:r>
            <a:r>
              <a:rPr lang="tr-TR" dirty="0" err="1"/>
              <a:t>printers</a:t>
            </a:r>
            <a:r>
              <a:rPr lang="tr-TR" dirty="0"/>
              <a:t>, </a:t>
            </a:r>
            <a:r>
              <a:rPr lang="tr-TR" dirty="0" err="1"/>
              <a:t>laser</a:t>
            </a:r>
            <a:r>
              <a:rPr lang="tr-TR" dirty="0"/>
              <a:t> </a:t>
            </a:r>
            <a:r>
              <a:rPr lang="tr-TR" dirty="0" err="1"/>
              <a:t>light</a:t>
            </a:r>
            <a:r>
              <a:rPr lang="tr-TR" dirty="0"/>
              <a:t> </a:t>
            </a:r>
            <a:r>
              <a:rPr lang="tr-TR" dirty="0" err="1"/>
              <a:t>shows</a:t>
            </a:r>
            <a:r>
              <a:rPr lang="tr-TR" dirty="0"/>
              <a:t> </a:t>
            </a:r>
            <a:r>
              <a:rPr lang="tr-TR" dirty="0" err="1"/>
              <a:t>etc</a:t>
            </a:r>
            <a:endParaRPr lang="tr-TR" dirty="0"/>
          </a:p>
          <a:p>
            <a:r>
              <a:rPr lang="tr-TR" dirty="0"/>
              <a:t>High </a:t>
            </a:r>
            <a:r>
              <a:rPr lang="tr-TR" dirty="0" err="1"/>
              <a:t>powered</a:t>
            </a:r>
            <a:r>
              <a:rPr lang="tr-TR" dirty="0"/>
              <a:t> </a:t>
            </a:r>
            <a:r>
              <a:rPr lang="tr-TR" dirty="0" err="1"/>
              <a:t>lasers</a:t>
            </a:r>
            <a:r>
              <a:rPr lang="tr-TR" dirty="0"/>
              <a:t> has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potential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serious</a:t>
            </a:r>
            <a:r>
              <a:rPr lang="tr-TR" dirty="0"/>
              <a:t> </a:t>
            </a:r>
            <a:r>
              <a:rPr lang="tr-TR" dirty="0" err="1"/>
              <a:t>eye</a:t>
            </a:r>
            <a:r>
              <a:rPr lang="tr-TR" dirty="0"/>
              <a:t> </a:t>
            </a:r>
            <a:r>
              <a:rPr lang="tr-TR" dirty="0" err="1"/>
              <a:t>damage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skin </a:t>
            </a:r>
            <a:r>
              <a:rPr lang="tr-TR" dirty="0" err="1"/>
              <a:t>damage</a:t>
            </a:r>
            <a:endParaRPr lang="tr-TR" dirty="0"/>
          </a:p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57A1C52-6987-4F7D-88F4-C770199A9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87" y="3125041"/>
            <a:ext cx="6474259" cy="2098489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4F4868BB-1733-410E-AFF2-98D0756806A0}"/>
              </a:ext>
            </a:extLst>
          </p:cNvPr>
          <p:cNvSpPr/>
          <p:nvPr/>
        </p:nvSpPr>
        <p:spPr>
          <a:xfrm>
            <a:off x="192024" y="5380675"/>
            <a:ext cx="10451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most important safety measure that you must remember for all lasers is never stare directly into the</a:t>
            </a:r>
            <a:r>
              <a:rPr lang="tr-TR" dirty="0"/>
              <a:t> </a:t>
            </a:r>
            <a:r>
              <a:rPr lang="en-US" dirty="0"/>
              <a:t>beam. You must always avoid eye exposure to lasers. Eye injuries, including permanent eye damage,</a:t>
            </a:r>
            <a:r>
              <a:rPr lang="tr-TR" dirty="0"/>
              <a:t> </a:t>
            </a:r>
            <a:r>
              <a:rPr lang="en-US" dirty="0"/>
              <a:t>are the most common serious result from laser exposure. If you are working with Class 3B or Class</a:t>
            </a:r>
            <a:r>
              <a:rPr lang="tr-TR" dirty="0"/>
              <a:t> </a:t>
            </a:r>
            <a:r>
              <a:rPr lang="en-US" dirty="0"/>
              <a:t>4 lasers, you must make a conscious effort to wear eye protection. All persons working in this area</a:t>
            </a:r>
            <a:r>
              <a:rPr lang="tr-TR" dirty="0"/>
              <a:t> </a:t>
            </a:r>
            <a:r>
              <a:rPr lang="en-US" dirty="0"/>
              <a:t>should also be wearing laser eye protection</a:t>
            </a:r>
            <a:r>
              <a:rPr lang="tr-TR" dirty="0"/>
              <a:t>.</a:t>
            </a:r>
            <a:endParaRPr lang="en-US" dirty="0"/>
          </a:p>
        </p:txBody>
      </p:sp>
      <p:pic>
        <p:nvPicPr>
          <p:cNvPr id="11" name="Picture 2" descr="AASeller">
            <a:extLst>
              <a:ext uri="{FF2B5EF4-FFF2-40B4-BE49-F238E27FC236}">
                <a16:creationId xmlns:a16="http://schemas.microsoft.com/office/drawing/2014/main" id="{A72F015D-8825-4886-9659-6559A7031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47" y="3089993"/>
            <a:ext cx="2133537" cy="21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49379"/>
      </p:ext>
    </p:extLst>
  </p:cSld>
  <p:clrMapOvr>
    <a:masterClrMapping/>
  </p:clrMapOvr>
</p:sld>
</file>

<file path=ppt/theme/theme1.xml><?xml version="1.0" encoding="utf-8"?>
<a:theme xmlns:a="http://schemas.openxmlformats.org/drawingml/2006/main" name="analytical chemistry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1" id="{6511BB7C-BE21-4839-B1BC-CCFC11A77037}" vid="{F7225C23-A7F1-4D10-954C-2A81AB0C750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analytical chemistry</Template>
  <TotalTime>841</TotalTime>
  <Words>3291</Words>
  <Application>Microsoft Office PowerPoint</Application>
  <PresentationFormat>Özel</PresentationFormat>
  <Paragraphs>130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MTSY</vt:lpstr>
      <vt:lpstr>Optima-BlackItalic</vt:lpstr>
      <vt:lpstr>Times-Italic</vt:lpstr>
      <vt:lpstr>Times-Roman</vt:lpstr>
      <vt:lpstr>analytical chemistry</vt:lpstr>
      <vt:lpstr>PHA 297 Laboratory Safety Week 11-12</vt:lpstr>
      <vt:lpstr>MINIMIZING, CONTROLLING, AND MANAGING HAZARDS</vt:lpstr>
      <vt:lpstr>Is zero risk possible?</vt:lpstr>
      <vt:lpstr>BHOPAL TRAGEDY</vt:lpstr>
      <vt:lpstr>PowerPoint Sunusu</vt:lpstr>
      <vt:lpstr>Controlling Risk</vt:lpstr>
      <vt:lpstr>Eye protection </vt:lpstr>
      <vt:lpstr>Advanced eye and face protection</vt:lpstr>
      <vt:lpstr>Advanced eye protection - LASER safety</vt:lpstr>
      <vt:lpstr>Advanced eye protection - LASER safety</vt:lpstr>
      <vt:lpstr>PowerPoint Sunusu</vt:lpstr>
      <vt:lpstr>Gloves</vt:lpstr>
      <vt:lpstr>PowerPoint Sunusu</vt:lpstr>
      <vt:lpstr>Gloves</vt:lpstr>
      <vt:lpstr>PowerPoint Sunusu</vt:lpstr>
      <vt:lpstr>CHEMICAL HOODS</vt:lpstr>
      <vt:lpstr>CHEMICAL HOODS</vt:lpstr>
      <vt:lpstr>CHEMICAL HOODS</vt:lpstr>
      <vt:lpstr>RESPIRATORS</vt:lpstr>
      <vt:lpstr>PowerPoint Sunusu</vt:lpstr>
      <vt:lpstr>Common Laboratory Operations and Equipment——Safety Considerations</vt:lpstr>
      <vt:lpstr>Common Laboratory Operations and Equipment——Safety Considerations</vt:lpstr>
      <vt:lpstr>Common Laboratory Operations and Equipment——Safety Considerations</vt:lpstr>
      <vt:lpstr>PowerPoint Sunusu</vt:lpstr>
      <vt:lpstr>Common Laboratory Operations and Equipment——Safety Considerations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sevinc</dc:creator>
  <cp:lastModifiedBy>Mehmet Gokhan Caglayan</cp:lastModifiedBy>
  <cp:revision>70</cp:revision>
  <dcterms:created xsi:type="dcterms:W3CDTF">2016-10-03T18:10:26Z</dcterms:created>
  <dcterms:modified xsi:type="dcterms:W3CDTF">2017-12-04T20:09:40Z</dcterms:modified>
</cp:coreProperties>
</file>