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8" r:id="rId3"/>
    <p:sldId id="277" r:id="rId4"/>
    <p:sldId id="288" r:id="rId5"/>
    <p:sldId id="279" r:id="rId6"/>
    <p:sldId id="280" r:id="rId7"/>
    <p:sldId id="281" r:id="rId8"/>
    <p:sldId id="282" r:id="rId9"/>
    <p:sldId id="283" r:id="rId10"/>
    <p:sldId id="284" r:id="rId11"/>
    <p:sldId id="285" r:id="rId12"/>
    <p:sldId id="286" r:id="rId13"/>
    <p:sldId id="28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2095748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193488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3017207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673396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1267329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D2AF645-318D-4A00-8768-89EC2EF6902B}"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085915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D2AF645-318D-4A00-8768-89EC2EF6902B}"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2730466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D2AF645-318D-4A00-8768-89EC2EF6902B}"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17479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AF645-318D-4A00-8768-89EC2EF6902B}"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1448742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143369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D2AF645-318D-4A00-8768-89EC2EF6902B}"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043448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9467A5F-3CBC-46AB-B830-FC32EA1C5948}"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0866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D5840AC-2CDA-4735-B707-D75F4FE0F986}"/>
              </a:ext>
            </a:extLst>
          </p:cNvPr>
          <p:cNvSpPr>
            <a:spLocks noGrp="1"/>
          </p:cNvSpPr>
          <p:nvPr>
            <p:ph type="title"/>
          </p:nvPr>
        </p:nvSpPr>
        <p:spPr>
          <a:xfrm>
            <a:off x="581191" y="896120"/>
            <a:ext cx="11029616" cy="849553"/>
          </a:xfrm>
        </p:spPr>
        <p:txBody>
          <a:bodyPr>
            <a:normAutofit fontScale="90000"/>
          </a:bodyPr>
          <a:lstStyle/>
          <a:p>
            <a:r>
              <a:rPr lang="tr-TR" sz="3600" b="1" dirty="0"/>
              <a:t>SOSYO-KÜLTÜREL ÇEVRE </a:t>
            </a:r>
            <a:r>
              <a:rPr lang="tr-TR" sz="3600" b="1" dirty="0" err="1"/>
              <a:t>ÜZERiNE</a:t>
            </a:r>
            <a:r>
              <a:rPr lang="tr-TR" sz="3600" b="1" dirty="0"/>
              <a:t> OLAN </a:t>
            </a:r>
            <a:r>
              <a:rPr lang="tr-TR" sz="3600" b="1" dirty="0" err="1"/>
              <a:t>ETKiLER</a:t>
            </a:r>
            <a:r>
              <a:rPr lang="tr-TR" sz="36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9452EE1A-4690-4E26-8764-4BDA53798615}"/>
              </a:ext>
            </a:extLst>
          </p:cNvPr>
          <p:cNvSpPr>
            <a:spLocks noGrp="1"/>
          </p:cNvSpPr>
          <p:nvPr>
            <p:ph idx="1"/>
          </p:nvPr>
        </p:nvSpPr>
        <p:spPr>
          <a:xfrm>
            <a:off x="581192" y="2064327"/>
            <a:ext cx="11029615" cy="4447309"/>
          </a:xfrm>
        </p:spPr>
        <p:txBody>
          <a:bodyPr/>
          <a:lstStyle/>
          <a:p>
            <a:pPr lvl="0" fontAlgn="base"/>
            <a:r>
              <a:rPr lang="tr-TR" sz="2000" dirty="0"/>
              <a:t>Sosyal yapının ve geleneksel ekonomik ilişkiler sisteminin değişmesine bağ-</a:t>
            </a:r>
            <a:r>
              <a:rPr lang="tr-TR" sz="2000" dirty="0" err="1"/>
              <a:t>lı</a:t>
            </a:r>
            <a:r>
              <a:rPr lang="tr-TR" sz="2000" dirty="0"/>
              <a:t> olarak yerel toplulukların kimlik ve geleneksel kültürlerinde birtakım sorunların yaşanması kaçınılmazdır. Yerel topluluklar kolaylıkla turist kültürünün çekiciliğine kapıldığından kendi toplumsal ve kültürel değerlerini zamanla kaybetme eğilimine girerler. </a:t>
            </a:r>
          </a:p>
          <a:p>
            <a:pPr lvl="0" fontAlgn="base"/>
            <a:r>
              <a:rPr lang="tr-TR" sz="2000" dirty="0"/>
              <a:t>Turizmin gelişmesiyle birlikte geleneksel zanaatların kaybolması da kaçınıl-</a:t>
            </a:r>
            <a:r>
              <a:rPr lang="tr-TR" sz="2000" dirty="0" err="1"/>
              <a:t>mazdır</a:t>
            </a:r>
            <a:r>
              <a:rPr lang="tr-TR" sz="2000" dirty="0"/>
              <a:t>. Turizmin gelişmesiyle birlikte ekonomi hızlı bir şekilde parasallaşır ve yoğun emek, buna karşın daha az katma değer üreten geleneksel el zanaatları giderek yok olma sürecine girer. Her şeyden önce geleneksel olarak üretilen mallara olan talepte bir azalma görülür. Çünkü geleneksel olarak üretilen ürünler ağırlıklı olarak tarımsal ekonomilerde kullanılır. Halbuki, turizmin gelişmesiyle birlikte tarım ana ekonomik faaliyet olmaktan çıkmıştır. Bunun yanında turizmin gelişmesiyle birlikte, pazar mekanizmalarında da değişimler ortaya çıkar. Geleneksel olarak uzun sürede ve daha yüksek değerlere mal olan ürünlerin yerini; kısa sürede, çok sayıda ve çok daha ucuza üretilen mallar alır. Bu değişim de geleneksel el zanaatlarının ortadan kalkmasına yol açar. </a:t>
            </a:r>
          </a:p>
          <a:p>
            <a:endParaRPr lang="tr-TR" dirty="0"/>
          </a:p>
        </p:txBody>
      </p:sp>
    </p:spTree>
    <p:extLst>
      <p:ext uri="{BB962C8B-B14F-4D97-AF65-F5344CB8AC3E}">
        <p14:creationId xmlns:p14="http://schemas.microsoft.com/office/powerpoint/2010/main" val="407773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E88DF02-AB0A-4991-AD17-B993F0ED083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41EBC8AB-0FAA-40E4-AB49-BD045A73F8F3}"/>
              </a:ext>
            </a:extLst>
          </p:cNvPr>
          <p:cNvSpPr>
            <a:spLocks noGrp="1"/>
          </p:cNvSpPr>
          <p:nvPr>
            <p:ph idx="1"/>
          </p:nvPr>
        </p:nvSpPr>
        <p:spPr>
          <a:xfrm>
            <a:off x="401083" y="1898073"/>
            <a:ext cx="11029615" cy="4710545"/>
          </a:xfrm>
        </p:spPr>
        <p:txBody>
          <a:bodyPr/>
          <a:lstStyle/>
          <a:p>
            <a:r>
              <a:rPr lang="tr-TR" sz="2400" i="1" dirty="0"/>
              <a:t>Turizmin </a:t>
            </a:r>
            <a:r>
              <a:rPr lang="tr-TR" sz="2400" i="1" dirty="0" err="1"/>
              <a:t>sosyo</a:t>
            </a:r>
            <a:r>
              <a:rPr lang="tr-TR" sz="2400" i="1" dirty="0"/>
              <a:t>-kültürel çevre üzerine olan etkilerini açıklamak.</a:t>
            </a:r>
            <a:endParaRPr lang="tr-TR" sz="2400" dirty="0"/>
          </a:p>
          <a:p>
            <a:r>
              <a:rPr lang="tr-TR" sz="2400" dirty="0"/>
              <a:t>Turizmin gelişmesiyle birlikte ortaya çıkan olumsuz </a:t>
            </a:r>
            <a:r>
              <a:rPr lang="tr-TR" sz="2400" dirty="0" err="1"/>
              <a:t>sosyo</a:t>
            </a:r>
            <a:r>
              <a:rPr lang="tr-TR" sz="2400" dirty="0"/>
              <a:t>-kültürel etkilere özellikle dikkat çekmek gerekmektedir. Bunların </a:t>
            </a:r>
            <a:r>
              <a:rPr lang="tr-TR" sz="2400" dirty="0" err="1"/>
              <a:t>başlıcaları</a:t>
            </a:r>
            <a:r>
              <a:rPr lang="tr-TR" sz="2400" dirty="0"/>
              <a:t>, geleneksel </a:t>
            </a:r>
            <a:r>
              <a:rPr lang="tr-TR" sz="2400" dirty="0" err="1"/>
              <a:t>sosyo</a:t>
            </a:r>
            <a:r>
              <a:rPr lang="tr-TR" sz="2400" dirty="0"/>
              <a:t>-kültürel değer ve normların </a:t>
            </a:r>
            <a:r>
              <a:rPr lang="tr-TR" sz="2400" dirty="0" err="1"/>
              <a:t>zayışayarak</a:t>
            </a:r>
            <a:r>
              <a:rPr lang="tr-TR" sz="2400" dirty="0"/>
              <a:t> yok olma yoluna girmesidir. Bunun ötesinde genel olarak toplumun geleneksel toplumsal ve kültürel yaşantısında bir bozulma ve gerileme görülür. Geleneksel toplumsal ilişkiler bozulmaya, bunun yerine bir dejenerasyon, bozulma, normsuzluk, kuralsızlık görülmeye başlanır. Geleneksel toplumsal ve aile ilişkileri bozulmaya başlar, aile içi ilişkilerde saygı ve sevginin yerini normsuzluk ve kuralsızlık alır. Kadın, erkek ilişkilerinde geleneksel norm ve kurallar ortadan kalkar. Genel bir ifade ile ifade etmek gerekirse turizmin gelişmesiyle birlikte, turizmin geliştiği yörelerde bir kültürel dejenerasyon ve bozulma görülür.</a:t>
            </a:r>
          </a:p>
          <a:p>
            <a:endParaRPr lang="tr-TR" dirty="0"/>
          </a:p>
        </p:txBody>
      </p:sp>
    </p:spTree>
    <p:extLst>
      <p:ext uri="{BB962C8B-B14F-4D97-AF65-F5344CB8AC3E}">
        <p14:creationId xmlns:p14="http://schemas.microsoft.com/office/powerpoint/2010/main" val="2718199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C06A2DB-D609-4E13-9C95-B4901137F02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23BB6030-A208-476C-B00C-6828795FEE79}"/>
              </a:ext>
            </a:extLst>
          </p:cNvPr>
          <p:cNvSpPr>
            <a:spLocks noGrp="1"/>
          </p:cNvSpPr>
          <p:nvPr>
            <p:ph idx="1"/>
          </p:nvPr>
        </p:nvSpPr>
        <p:spPr>
          <a:xfrm>
            <a:off x="581192" y="2180496"/>
            <a:ext cx="11029615" cy="4386559"/>
          </a:xfrm>
        </p:spPr>
        <p:txBody>
          <a:bodyPr/>
          <a:lstStyle/>
          <a:p>
            <a:r>
              <a:rPr lang="tr-TR" sz="2800" i="1" dirty="0"/>
              <a:t>Turizm gelişmesinin kentsel çevre üzerinde yarattığı etkileri analiz etmek.</a:t>
            </a:r>
            <a:endParaRPr lang="tr-TR" sz="2800" dirty="0"/>
          </a:p>
          <a:p>
            <a:r>
              <a:rPr lang="tr-TR" sz="2800" dirty="0"/>
              <a:t>Turizmin gelişmesiyle birlikte kentsel çevrede görülen en önemli etkiler plansız ve aşırı yapılaşma, illegal yapılar, yol ve trafik sorunu, altyapı yetersizliği ve estetik kirliliktir. Turizmin geliştiği yörelerde arazi rantının kısa sürelerde aşırı yükselmesi sonucunda küçük alanlara taşıma kapasitesinin üstünde yapılar inşa edilmesi eğilimleri ortaya çıkar. Bu aşırı, plansız ve yasa dışı yapılaşma eğilimleri sürecinde kent estetiği bozulur. </a:t>
            </a:r>
          </a:p>
          <a:p>
            <a:endParaRPr lang="tr-TR" dirty="0"/>
          </a:p>
        </p:txBody>
      </p:sp>
    </p:spTree>
    <p:extLst>
      <p:ext uri="{BB962C8B-B14F-4D97-AF65-F5344CB8AC3E}">
        <p14:creationId xmlns:p14="http://schemas.microsoft.com/office/powerpoint/2010/main" val="496091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4A5A9A-0376-4089-B227-20C7ADC5D2A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731C74A2-00A0-4A6D-875F-C1BF9C58B5B7}"/>
              </a:ext>
            </a:extLst>
          </p:cNvPr>
          <p:cNvSpPr>
            <a:spLocks noGrp="1"/>
          </p:cNvSpPr>
          <p:nvPr>
            <p:ph idx="1"/>
          </p:nvPr>
        </p:nvSpPr>
        <p:spPr>
          <a:xfrm>
            <a:off x="581192" y="1995056"/>
            <a:ext cx="11029615" cy="4682836"/>
          </a:xfrm>
        </p:spPr>
        <p:txBody>
          <a:bodyPr/>
          <a:lstStyle/>
          <a:p>
            <a:r>
              <a:rPr lang="tr-TR" sz="2800" i="1" dirty="0"/>
              <a:t>Turizmin rekabet koşullarını etkileyen </a:t>
            </a:r>
            <a:r>
              <a:rPr lang="tr-TR" sz="2800" i="1" dirty="0" err="1"/>
              <a:t>faktörleriaçıklamak</a:t>
            </a:r>
            <a:r>
              <a:rPr lang="tr-TR" sz="2800" i="1" dirty="0"/>
              <a:t>.</a:t>
            </a:r>
            <a:endParaRPr lang="tr-TR" sz="2800" dirty="0"/>
          </a:p>
          <a:p>
            <a:r>
              <a:rPr lang="tr-TR" sz="2800" dirty="0"/>
              <a:t>Turizmin hızlı gelişimi ile birlikte ortaya çıkan olumsuz etkiler, zamanla turizmin rekabet gücünü yitirmesine yol açar. Rekabet gücünü yitiren turizm yöresinin yeniden rekabet gücünü kazanabilmesi için ortaya çıkan olumsuz etkileri ortadan kaldırmaya yönelik tedbirler alınırsa turizm yöresi yeniden rekabet gücü kazanabilir. Hızlı turizm gelişmesinin sonucunda </a:t>
            </a:r>
            <a:r>
              <a:rPr lang="tr-TR" sz="2800" dirty="0" err="1"/>
              <a:t>sosyo</a:t>
            </a:r>
            <a:r>
              <a:rPr lang="tr-TR" sz="2800" dirty="0"/>
              <a:t>-kültürel, doğal ve kentsel çevrede ortaya çıkan bozulmaların düzeltilmesiyle turizm kenti yenden rekabet gücü kazanabilir. </a:t>
            </a:r>
          </a:p>
          <a:p>
            <a:endParaRPr lang="tr-TR" dirty="0"/>
          </a:p>
        </p:txBody>
      </p:sp>
    </p:spTree>
    <p:extLst>
      <p:ext uri="{BB962C8B-B14F-4D97-AF65-F5344CB8AC3E}">
        <p14:creationId xmlns:p14="http://schemas.microsoft.com/office/powerpoint/2010/main" val="2634584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E80D602-6555-4294-BB0B-27A589EE03EA}"/>
              </a:ext>
            </a:extLst>
          </p:cNvPr>
          <p:cNvSpPr>
            <a:spLocks noGrp="1"/>
          </p:cNvSpPr>
          <p:nvPr>
            <p:ph idx="1"/>
          </p:nvPr>
        </p:nvSpPr>
        <p:spPr>
          <a:xfrm>
            <a:off x="581192" y="2180496"/>
            <a:ext cx="11029615" cy="4483540"/>
          </a:xfrm>
        </p:spPr>
        <p:txBody>
          <a:bodyPr>
            <a:normAutofit fontScale="85000" lnSpcReduction="20000"/>
          </a:bodyPr>
          <a:lstStyle/>
          <a:p>
            <a:pPr lvl="0" fontAlgn="base"/>
            <a:r>
              <a:rPr lang="tr-TR" dirty="0"/>
              <a:t>Turizmin egemen ekonomik özelliğine bağlı olarak profesyonel </a:t>
            </a:r>
            <a:r>
              <a:rPr lang="tr-TR" dirty="0" err="1"/>
              <a:t>fırsatlardasınırlanmalar</a:t>
            </a:r>
            <a:r>
              <a:rPr lang="tr-TR" dirty="0"/>
              <a:t> ortaya çıkar. Geleneksel olarak var olan iş ve meslek alanlarına olan talepler giderek azaldığından bu alandaki iş ve meslek alanlarında da gerileme görülür. </a:t>
            </a:r>
          </a:p>
          <a:p>
            <a:pPr lvl="0" fontAlgn="base"/>
            <a:r>
              <a:rPr lang="tr-TR" dirty="0"/>
              <a:t>Turizmden kolay kazanç elde etme düşüncesi profesyonel yaklaşımlar </a:t>
            </a:r>
            <a:r>
              <a:rPr lang="tr-TR" dirty="0" err="1"/>
              <a:t>ko-nusunda</a:t>
            </a:r>
            <a:r>
              <a:rPr lang="tr-TR" dirty="0"/>
              <a:t> motivasyon düşüklüğüne yol açar. Turizmin geliştiği yörelerde turizmden hızlı ve kolay para kazanma düşüncesi, görece daha zor ve uzun bir zaman süreci, çaba ve sabır gerektiren belirli bir meslek elde ederek ekonomik kazanç elde etme yolunda bir isteksizliğe yol açar. Bunun sonucunda turizm yörelerinde yerli halka iş ve meslek öğrenmeye karşı oluşan bu isteksizlik, bu yörelerde iş ve meslek sahipliğinin dışarıdan göç edenler tarafından doldurulmasına yol açar. Bu da giderek iş ve meslek sahibi olmayan yerli halkın görece yoksullaşmasına yol açar.</a:t>
            </a:r>
          </a:p>
          <a:p>
            <a:pPr lvl="0" fontAlgn="base"/>
            <a:r>
              <a:rPr lang="tr-TR" dirty="0"/>
              <a:t>Turizmin gelişmesiyle birlikte turizm yöresinde, ulusal ve uluslararası </a:t>
            </a:r>
            <a:r>
              <a:rPr lang="tr-TR" dirty="0" err="1"/>
              <a:t>büyüksermaye</a:t>
            </a:r>
            <a:r>
              <a:rPr lang="tr-TR" dirty="0"/>
              <a:t> gruplarının yatırımları giderek artar. Bunun sonucunda bu sermaye grupları, turizm yöresinin geleceği konusunda giderek daha artan oranda söz sahibi olurlarken yerli halk giderek daha az söz sahibi olmaya başlar ve alan dışından karar vericiler karar verme sürecinde öncelik kazanırlar. </a:t>
            </a:r>
          </a:p>
          <a:p>
            <a:pPr lvl="0" fontAlgn="base"/>
            <a:r>
              <a:rPr lang="tr-TR" dirty="0"/>
              <a:t>Yerleşimciler ile turistler arasında ev satın alma veya ev kiralama konusun-da rekabet oluşur. Turizmin gelişmesiyle birlikte gayrimenkul rantı hızla artar. Ev arazi ve iş yeri fiyatları yükselir ve bunun sonucunda özellikle ev ve iş yeri fiyatları yerli halkın satın alma gücünün üstüne çıkar. Gayrimenkule sahip olmak konusunda yerli halk ile rekabet ortaya çıkar ve bu rekabette yerli halkın turistler ile rekabet edebilmesi zordur. </a:t>
            </a:r>
          </a:p>
          <a:p>
            <a:pPr lvl="0" fontAlgn="base"/>
            <a:r>
              <a:rPr lang="tr-TR" dirty="0"/>
              <a:t>Turizmin gelişmesiyle birlikte, turizm alanlarına doğru göçün arttığına daha önce değinilmişti. Bu bağlamda yasal yollardan göçün yanı sıra yasa dışı yollardan göçte de bir artış görülür. Yasa dışı göçün yanı sıra, özellikle mafya, kara para ticareti yasa dışı işler ve faaliyet alanlarında artış gözlenir. </a:t>
            </a:r>
          </a:p>
          <a:p>
            <a:r>
              <a:rPr lang="tr-TR" dirty="0"/>
              <a:t>Turizmin gelişmesiyle birlikte ortaya çıkan bir diğer sosyal sorun, sosyal </a:t>
            </a:r>
            <a:r>
              <a:rPr lang="tr-TR" dirty="0" err="1"/>
              <a:t>gü-venlik</a:t>
            </a:r>
            <a:r>
              <a:rPr lang="tr-TR" dirty="0"/>
              <a:t> sorunudur. Turizmin mevsimselliğinden dolayı, turizm sektöründe sosyal güvencesiz çalışma oldukça yaygındır.</a:t>
            </a:r>
          </a:p>
        </p:txBody>
      </p:sp>
    </p:spTree>
    <p:extLst>
      <p:ext uri="{BB962C8B-B14F-4D97-AF65-F5344CB8AC3E}">
        <p14:creationId xmlns:p14="http://schemas.microsoft.com/office/powerpoint/2010/main" val="2839459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10F06F1-95A1-454D-840B-C8A03D5FC1EA}"/>
              </a:ext>
            </a:extLst>
          </p:cNvPr>
          <p:cNvSpPr>
            <a:spLocks noGrp="1"/>
          </p:cNvSpPr>
          <p:nvPr>
            <p:ph idx="1"/>
          </p:nvPr>
        </p:nvSpPr>
        <p:spPr>
          <a:xfrm>
            <a:off x="581192" y="1953492"/>
            <a:ext cx="11029615" cy="4738254"/>
          </a:xfrm>
        </p:spPr>
        <p:txBody>
          <a:bodyPr>
            <a:normAutofit/>
          </a:bodyPr>
          <a:lstStyle/>
          <a:p>
            <a:pPr lvl="0" fontAlgn="base"/>
            <a:r>
              <a:rPr lang="tr-TR" dirty="0"/>
              <a:t>Yerleşimcilerin gelir seviyesinin yükselmesi: Turizmin gelişmesiyle birlikte turizm yörelerinde yaşayanların gelir düzeylerinde genel bir yükselme görülür. Bunun sonucunda refah düzeyi artar, yaşam ve satın alma düzeyi yükselir. </a:t>
            </a:r>
          </a:p>
          <a:p>
            <a:pPr lvl="0" fontAlgn="base"/>
            <a:r>
              <a:rPr lang="tr-TR" dirty="0"/>
              <a:t>Turizmin gelişimiyle bağlantılı olarak gereğinden fazla çalışma ve ticaret fırsatlarının ortaya çıkması: Turizmin gelişimine bağlı olarak, turizm ve bağlantılı sektörlerde iş olanaklarında artış gözlenir. Hem çalışmak açısından hem de küçük sermayeler ile iş kurmak açısından turizm ve bağlı sektörler büyük olanaklar sunar.</a:t>
            </a:r>
          </a:p>
          <a:p>
            <a:pPr lvl="0" fontAlgn="base"/>
            <a:r>
              <a:rPr lang="tr-TR" dirty="0"/>
              <a:t>Diğer kültürler ile temasın artması: Turizmin gelişimi ile birlikte yerli hal-kın diğer kültürlerle teması ve böylelikle kültürel alışveriş söz konusudur. Bu, kültürel anlamda zenginleşmeyi sağladığı gibi, daha önce de değinildiği gibi yerli kültürlerin yok olmasına yol açabilecek potansiyeli de içinde taşımaktadır. </a:t>
            </a:r>
          </a:p>
          <a:p>
            <a:pPr lvl="0" fontAlgn="base"/>
            <a:r>
              <a:rPr lang="tr-TR" dirty="0"/>
              <a:t>Kültürel ve eğitimsel standartların yükselmesi: Turizmin gelişmesiyle birlik-te eğitim ve okullaşma olanakları artar. Turizm yüksek nitelikli iş gücünü de gerekli kıldığından, yüksek düzeyde eğitim alma ve öğretim görme eğilimi artar. Eğitim alanına olan yatırımlarda genel olarak bir artış görülür.</a:t>
            </a:r>
          </a:p>
          <a:p>
            <a:r>
              <a:rPr lang="tr-TR" dirty="0"/>
              <a:t>Turizmin geç başladığı yerlerde sosyal çevredeki dengesizliğin/eşitsizliğin daha yaygın olduğu görülür. Turistik bölgelerde yaşayanlar yoğun bir şekilde farklı kültürlerden insanlarla -mevsimlik veya yıl boyunca- temas ve ilişki kurma şansına sahiptir. Bunun yanında turistik bölgenin, yeni iş alanları, gelir ve istihdam yaratması mümkündür.</a:t>
            </a:r>
          </a:p>
          <a:p>
            <a:endParaRPr lang="tr-TR" dirty="0"/>
          </a:p>
        </p:txBody>
      </p:sp>
    </p:spTree>
    <p:extLst>
      <p:ext uri="{BB962C8B-B14F-4D97-AF65-F5344CB8AC3E}">
        <p14:creationId xmlns:p14="http://schemas.microsoft.com/office/powerpoint/2010/main" val="4117115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BBA5747-9203-441A-84F7-E81423B06709}"/>
              </a:ext>
            </a:extLst>
          </p:cNvPr>
          <p:cNvSpPr>
            <a:spLocks noGrp="1"/>
          </p:cNvSpPr>
          <p:nvPr>
            <p:ph type="title"/>
          </p:nvPr>
        </p:nvSpPr>
        <p:spPr>
          <a:xfrm>
            <a:off x="581191" y="896120"/>
            <a:ext cx="11029616" cy="835699"/>
          </a:xfrm>
        </p:spPr>
        <p:txBody>
          <a:bodyPr>
            <a:normAutofit fontScale="90000"/>
          </a:bodyPr>
          <a:lstStyle/>
          <a:p>
            <a:r>
              <a:rPr lang="tr-TR" sz="4000" b="1" dirty="0"/>
              <a:t>KENTSEL ÇEVRE </a:t>
            </a:r>
            <a:r>
              <a:rPr lang="tr-TR" sz="4000" b="1" dirty="0" err="1"/>
              <a:t>ÜZERiNE</a:t>
            </a:r>
            <a:r>
              <a:rPr lang="tr-TR" sz="4000" b="1" dirty="0"/>
              <a:t> OLAN </a:t>
            </a:r>
            <a:r>
              <a:rPr lang="tr-TR" sz="4000" b="1" dirty="0" err="1"/>
              <a:t>ETKiLER</a:t>
            </a:r>
            <a:r>
              <a:rPr lang="tr-TR" sz="40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68FC6B96-7899-4FE8-98A6-FDA1BD86EDF5}"/>
              </a:ext>
            </a:extLst>
          </p:cNvPr>
          <p:cNvSpPr>
            <a:spLocks noGrp="1"/>
          </p:cNvSpPr>
          <p:nvPr>
            <p:ph idx="1"/>
          </p:nvPr>
        </p:nvSpPr>
        <p:spPr>
          <a:xfrm>
            <a:off x="581192" y="2008910"/>
            <a:ext cx="11029615" cy="4613564"/>
          </a:xfrm>
        </p:spPr>
        <p:txBody>
          <a:bodyPr>
            <a:normAutofit/>
          </a:bodyPr>
          <a:lstStyle/>
          <a:p>
            <a:pPr lvl="0" fontAlgn="base"/>
            <a:r>
              <a:rPr lang="tr-TR" sz="2000" dirty="0"/>
              <a:t>Aşırı kentleşme: Turizmin gelişmesinin kentsel çevre üzerinde görülen </a:t>
            </a:r>
            <a:r>
              <a:rPr lang="tr-TR" sz="2000" dirty="0" err="1"/>
              <a:t>enönemli</a:t>
            </a:r>
            <a:r>
              <a:rPr lang="tr-TR" sz="2000" dirty="0"/>
              <a:t> olumsuz etkisi aşırı kentleşmedir. Turizm gelişimi öncesinde çoğunlukla kırsal, ormanlık ya da tarımsal alanlar olan turizm bölgeleri, turizmin gelişmesiyle birlikte oluşan hızlı yapılaşma ile birlikte hızla kentsel alanlara dönüşür. Bunun sonucunda kırsal, ormanlık ve tarımsal alanlar hızla yok olur. Doğal ortamlar ve doğal güzellikler ortadan kalkarak bozulmuş kentsel alanlara dönüşür. Genel olarak çevre doğal niteliğini kaybeder. </a:t>
            </a:r>
          </a:p>
          <a:p>
            <a:pPr lvl="0" fontAlgn="base"/>
            <a:r>
              <a:rPr lang="tr-TR" sz="2000" dirty="0"/>
              <a:t/>
            </a:r>
            <a:br>
              <a:rPr lang="tr-TR" sz="2000" dirty="0"/>
            </a:br>
            <a:r>
              <a:rPr lang="tr-TR" sz="2000" dirty="0"/>
              <a:t>En büyük turizm bölgelerinin durağanlığı/</a:t>
            </a:r>
            <a:r>
              <a:rPr lang="tr-TR" sz="2000" dirty="0" err="1"/>
              <a:t>anonimliği</a:t>
            </a:r>
            <a:r>
              <a:rPr lang="tr-TR" sz="2000" dirty="0"/>
              <a:t>: Turizm </a:t>
            </a:r>
            <a:r>
              <a:rPr lang="tr-TR" sz="2000" dirty="0" err="1"/>
              <a:t>bölgelerindeyerel</a:t>
            </a:r>
            <a:r>
              <a:rPr lang="tr-TR" sz="2000" dirty="0"/>
              <a:t> mimariler ortadan kalkarak mimari anlamda bir anonimleşme, tek tipleşme görülmeye başlanır. Turizm bölgelerindeki yerel mimari standartlaşmaya ve yabancı modellerden örnekler alınarak yapılar inşa edilmeye başlanır. </a:t>
            </a:r>
          </a:p>
          <a:p>
            <a:pPr lvl="0" fontAlgn="base"/>
            <a:r>
              <a:rPr lang="tr-TR" sz="2000" dirty="0"/>
              <a:t>Bölgenin kapasitesinin aşılması: Turizm bölgelerinden, çok sınırlı </a:t>
            </a:r>
            <a:r>
              <a:rPr lang="tr-TR" sz="2000" dirty="0" err="1"/>
              <a:t>alanlaraçok</a:t>
            </a:r>
            <a:r>
              <a:rPr lang="tr-TR" sz="2000" dirty="0"/>
              <a:t> fazla bina inşa edilerek çok fazla kapasite yaratılmaya çalışılır. Ancak bu, fiziksel taşıma kapasitesinin artmasına yol açar. Taşıma kapasitesinin artması ise çok ciddi çevresel risklerin ortaya çıkmasına yol açar. </a:t>
            </a:r>
          </a:p>
          <a:p>
            <a:endParaRPr lang="tr-TR" dirty="0"/>
          </a:p>
        </p:txBody>
      </p:sp>
    </p:spTree>
    <p:extLst>
      <p:ext uri="{BB962C8B-B14F-4D97-AF65-F5344CB8AC3E}">
        <p14:creationId xmlns:p14="http://schemas.microsoft.com/office/powerpoint/2010/main" val="2922564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8F79D63-BE7D-4E21-934A-B1BE1F7E4724}"/>
              </a:ext>
            </a:extLst>
          </p:cNvPr>
          <p:cNvSpPr>
            <a:spLocks noGrp="1"/>
          </p:cNvSpPr>
          <p:nvPr>
            <p:ph idx="1"/>
          </p:nvPr>
        </p:nvSpPr>
        <p:spPr>
          <a:xfrm>
            <a:off x="581192" y="1911927"/>
            <a:ext cx="11029615" cy="4696691"/>
          </a:xfrm>
        </p:spPr>
        <p:txBody>
          <a:bodyPr>
            <a:normAutofit/>
          </a:bodyPr>
          <a:lstStyle/>
          <a:p>
            <a:pPr lvl="0" fontAlgn="base"/>
            <a:r>
              <a:rPr lang="tr-TR" dirty="0"/>
              <a:t>Ana yollardaki yoğun trafik yoğunluğu ve park alanları sorunu: Aşırı yapı-</a:t>
            </a:r>
            <a:r>
              <a:rPr lang="tr-TR" dirty="0" err="1"/>
              <a:t>laşma</a:t>
            </a:r>
            <a:r>
              <a:rPr lang="tr-TR" dirty="0"/>
              <a:t> sonucunda aşırı trafik yoğunluğu yol ve park alanlarının yetersizliği sorunu ortaya çıkar.</a:t>
            </a:r>
          </a:p>
          <a:p>
            <a:pPr lvl="0" fontAlgn="base"/>
            <a:r>
              <a:rPr lang="tr-TR" dirty="0"/>
              <a:t>illegal yapılar: Turizm bölgelerinden yüksek arazi rantından dolayı yasa </a:t>
            </a:r>
            <a:r>
              <a:rPr lang="tr-TR" dirty="0" err="1"/>
              <a:t>dı-şı</a:t>
            </a:r>
            <a:r>
              <a:rPr lang="tr-TR" dirty="0"/>
              <a:t> yapılaşma sorunu ortaya çıkar. Daha küçük alanlara, daha büyük oranda yapı inşa etme eğilimi artar. Bu eğilimler yasa dışı olmasına rağmen, yerel yönetimler bu eğilimlere göz yumarlar ve bundan dolayı yasadışı yapılaşmayı kontrol altına almak oldukça zordur. </a:t>
            </a:r>
          </a:p>
          <a:p>
            <a:pPr lvl="0" fontAlgn="base"/>
            <a:r>
              <a:rPr lang="tr-TR" dirty="0"/>
              <a:t>Kentsel çevrenin ayrışması ve kullanım azlığından dolayı turistik </a:t>
            </a:r>
            <a:r>
              <a:rPr lang="tr-TR" dirty="0" err="1"/>
              <a:t>yapılarınçürümesi</a:t>
            </a:r>
            <a:r>
              <a:rPr lang="tr-TR" dirty="0"/>
              <a:t>: Kentsel çevre ile turizm alanlarının ayrışmasından dolayı, kentsel çevrede kalan bazı turizm yapıları kullanılmaz duruma gelir ve zamanla çürümeye terk edilir.</a:t>
            </a:r>
          </a:p>
          <a:p>
            <a:pPr lvl="0" fontAlgn="base"/>
            <a:r>
              <a:rPr lang="tr-TR" dirty="0"/>
              <a:t>Estetik bakımdan bozulma: Özellikle mimari alanda, ekonomik ve </a:t>
            </a:r>
            <a:r>
              <a:rPr lang="tr-TR" dirty="0" err="1"/>
              <a:t>ticarikaygılarla</a:t>
            </a:r>
            <a:r>
              <a:rPr lang="tr-TR" dirty="0"/>
              <a:t> estetik değerlerin göz ardı edilmesi estetik bozulmaya yol açar. Estetik değerden yoksun çirkin yapıların sayısı giderek artar ve bu da kentsel görünümün bozulmasına yol açar.</a:t>
            </a:r>
          </a:p>
          <a:p>
            <a:pPr lvl="0" fontAlgn="base"/>
            <a:r>
              <a:rPr lang="tr-TR" dirty="0"/>
              <a:t>Gürültü kirliliği: Özellikle eğlenceye yönelik turizm tipinin yaygın </a:t>
            </a:r>
            <a:r>
              <a:rPr lang="tr-TR" dirty="0" err="1"/>
              <a:t>olduğuturizm</a:t>
            </a:r>
            <a:r>
              <a:rPr lang="tr-TR" dirty="0"/>
              <a:t> yörelerinde, gürültü kirliliği büyük bir sorun olarak karşımıza çıkar. Gece geç saatlere kadar yüksek sesli müzik yayınının yapılması büyük gürültü kirliliği sorunu yaratmaktadır.</a:t>
            </a:r>
          </a:p>
          <a:p>
            <a:endParaRPr lang="tr-TR" dirty="0"/>
          </a:p>
        </p:txBody>
      </p:sp>
    </p:spTree>
    <p:extLst>
      <p:ext uri="{BB962C8B-B14F-4D97-AF65-F5344CB8AC3E}">
        <p14:creationId xmlns:p14="http://schemas.microsoft.com/office/powerpoint/2010/main" val="3406320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049BAC4-EE57-4DB7-8455-5E39D656FB8B}"/>
              </a:ext>
            </a:extLst>
          </p:cNvPr>
          <p:cNvSpPr>
            <a:spLocks noGrp="1"/>
          </p:cNvSpPr>
          <p:nvPr>
            <p:ph idx="1"/>
          </p:nvPr>
        </p:nvSpPr>
        <p:spPr>
          <a:xfrm>
            <a:off x="581192" y="1842655"/>
            <a:ext cx="11029615" cy="4904509"/>
          </a:xfrm>
        </p:spPr>
        <p:txBody>
          <a:bodyPr>
            <a:normAutofit fontScale="92500" lnSpcReduction="10000"/>
          </a:bodyPr>
          <a:lstStyle/>
          <a:p>
            <a:pPr lvl="0" fontAlgn="base"/>
            <a:r>
              <a:rPr lang="tr-TR" dirty="0"/>
              <a:t>Aynı büyüklükte fakat turizm ile ilgili olmayan kentlere göre, turizm kentle-</a:t>
            </a:r>
            <a:r>
              <a:rPr lang="tr-TR" dirty="0" err="1"/>
              <a:t>ri</a:t>
            </a:r>
            <a:r>
              <a:rPr lang="tr-TR" dirty="0"/>
              <a:t>, daha kaliteli özel ve kamusal hizmetler alma şansına sahiptirler. Turizm alanına yapılan yatırımlardan sadece turistler yararlanmaz, yerli halk da bu yatırım ve hizmetlerden yararlanabilir. Bu da turizm alanlarında yaşayan yerli halk için mukayeseli bir avantaj ortaya koyabilmektedir.</a:t>
            </a:r>
          </a:p>
          <a:p>
            <a:pPr lvl="0" fontAlgn="base"/>
            <a:r>
              <a:rPr lang="tr-TR" dirty="0"/>
              <a:t>Kentsel görünüme ilgi artar. Bu, değişik biçimlerde olabilir: örneğin atıkların toplanması, yerleşimcilerin kullandığı üst yapı ve ekipmanlarının artması yoluyla daha kaliteli kamusal hizmetler alınabilir. </a:t>
            </a:r>
          </a:p>
          <a:p>
            <a:r>
              <a:rPr lang="tr-TR" dirty="0"/>
              <a:t/>
            </a:r>
            <a:br>
              <a:rPr lang="tr-TR" dirty="0"/>
            </a:br>
            <a:r>
              <a:rPr lang="tr-TR" dirty="0"/>
              <a:t>Turizmin gelişmesiyle birlikte, yerel kültürler uluslararası egemen kültürün baskısı altında kalır ve bu baskı giderek yerel kültürlerin yok olmasına kadar gidebilecek olan bir sürecin başlangıcı olabilir.</a:t>
            </a:r>
          </a:p>
          <a:p>
            <a:pPr lvl="0" fontAlgn="base"/>
            <a:r>
              <a:rPr lang="tr-TR" dirty="0"/>
              <a:t>Yerel mimari özelliklerin çoğunun muhafaza edilmesi yolunda önlemler alı-</a:t>
            </a:r>
            <a:r>
              <a:rPr lang="tr-TR" dirty="0" err="1"/>
              <a:t>nır</a:t>
            </a:r>
            <a:r>
              <a:rPr lang="tr-TR" dirty="0"/>
              <a:t>. Yerel mimarinin korunması turizmin gelişmesi açısından önemi doğrultusunda, bu yapıların korunmasına yönelik önlemler alınır.</a:t>
            </a:r>
          </a:p>
          <a:p>
            <a:pPr lvl="0" fontAlgn="base"/>
            <a:r>
              <a:rPr lang="tr-TR" dirty="0"/>
              <a:t>Sağlam olmayan binaların ve ayrışmış kentsel alanların yeniden düzenlen-</a:t>
            </a:r>
            <a:r>
              <a:rPr lang="tr-TR" dirty="0" err="1"/>
              <a:t>mesi</a:t>
            </a:r>
            <a:r>
              <a:rPr lang="tr-TR" dirty="0"/>
              <a:t> için gerekli önlemler alınır. Yıkılmaya yüz tutmuş eski binaların restorasyonuna yönelik gerekli önlemler alınır.</a:t>
            </a:r>
          </a:p>
          <a:p>
            <a:r>
              <a:rPr lang="tr-TR" dirty="0"/>
              <a:t>Turizmin gereksinimlerinden dolayı turizm kentlerine daha fazla altyapı yatırımları yapılır. Aynı büyüklükteki kent merkezleri ile karşılaştırıldığında, turizm kentleri, turist ve yerleşimcilerin harcamaları, kamu ve özel hizmetlerin genişlemesinde etkili olur. Turizm sezonunun yüksek olduğu dönemlerde dahi, bazı turistik hizmetler yerleşimcilere verilir ve ayrıca turizm faaliyetlerinin olmadığı zamanlarda da bu hizmetler yerleşimcilere verilmeye devam edilir. Genellikle kamu sektöründen ziyade özel sektör daha fazla kazançlıdır</a:t>
            </a:r>
          </a:p>
        </p:txBody>
      </p:sp>
    </p:spTree>
    <p:extLst>
      <p:ext uri="{BB962C8B-B14F-4D97-AF65-F5344CB8AC3E}">
        <p14:creationId xmlns:p14="http://schemas.microsoft.com/office/powerpoint/2010/main" val="2617900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5FA8B6A-1725-4307-8D07-C997A382F142}"/>
              </a:ext>
            </a:extLst>
          </p:cNvPr>
          <p:cNvSpPr>
            <a:spLocks noGrp="1"/>
          </p:cNvSpPr>
          <p:nvPr>
            <p:ph type="title"/>
          </p:nvPr>
        </p:nvSpPr>
        <p:spPr>
          <a:xfrm>
            <a:off x="581191" y="1284046"/>
            <a:ext cx="11029616" cy="572463"/>
          </a:xfrm>
        </p:spPr>
        <p:txBody>
          <a:bodyPr>
            <a:normAutofit fontScale="90000"/>
          </a:bodyPr>
          <a:lstStyle/>
          <a:p>
            <a:r>
              <a:rPr lang="tr-TR" sz="4000" b="1" dirty="0" err="1"/>
              <a:t>TURiZM</a:t>
            </a:r>
            <a:r>
              <a:rPr lang="tr-TR" sz="4000" b="1" dirty="0"/>
              <a:t> </a:t>
            </a:r>
            <a:r>
              <a:rPr lang="tr-TR" sz="4000" b="1" dirty="0" err="1"/>
              <a:t>REKABETiNi</a:t>
            </a:r>
            <a:r>
              <a:rPr lang="tr-TR" sz="4000" b="1" dirty="0"/>
              <a:t> </a:t>
            </a:r>
            <a:r>
              <a:rPr lang="tr-TR" sz="4000" b="1" dirty="0" err="1"/>
              <a:t>ETKiLEYEN</a:t>
            </a:r>
            <a:r>
              <a:rPr lang="tr-TR" sz="4000" b="1" dirty="0"/>
              <a:t> FAKTÖRLER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3A804DAC-41C8-401A-8286-212A6F4B209F}"/>
              </a:ext>
            </a:extLst>
          </p:cNvPr>
          <p:cNvSpPr>
            <a:spLocks noGrp="1"/>
          </p:cNvSpPr>
          <p:nvPr>
            <p:ph idx="1"/>
          </p:nvPr>
        </p:nvSpPr>
        <p:spPr>
          <a:xfrm>
            <a:off x="581192" y="1856509"/>
            <a:ext cx="11029615" cy="4890655"/>
          </a:xfrm>
        </p:spPr>
        <p:txBody>
          <a:bodyPr>
            <a:normAutofit fontScale="70000" lnSpcReduction="20000"/>
          </a:bodyPr>
          <a:lstStyle/>
          <a:p>
            <a:pPr lvl="0" fontAlgn="base"/>
            <a:r>
              <a:rPr lang="tr-TR" dirty="0"/>
              <a:t>Doğal güzellikleri olan alanların geliştirilmesi, korunması ve </a:t>
            </a:r>
            <a:r>
              <a:rPr lang="tr-TR" dirty="0" err="1"/>
              <a:t>bunlardanyararlanmak</a:t>
            </a:r>
            <a:r>
              <a:rPr lang="tr-TR" dirty="0"/>
              <a:t> için gerekli önlemlerin alınması gerekir. • iletişim ve ulaşım ağlarının geliştirilmesi gerekir</a:t>
            </a:r>
          </a:p>
          <a:p>
            <a:pPr lvl="0" fontAlgn="base"/>
            <a:r>
              <a:rPr lang="tr-TR" dirty="0"/>
              <a:t>Turistik limanların inşa edilmesi gerekir.</a:t>
            </a:r>
          </a:p>
          <a:p>
            <a:pPr lvl="0" fontAlgn="base"/>
            <a:r>
              <a:rPr lang="tr-TR" dirty="0"/>
              <a:t>Yerli halkın konukseverliğini ön plana çıkarmak gerekir. </a:t>
            </a:r>
          </a:p>
          <a:p>
            <a:pPr lvl="0" fontAlgn="base"/>
            <a:r>
              <a:rPr lang="tr-TR" dirty="0"/>
              <a:t>Pazar amaçlı </a:t>
            </a:r>
            <a:r>
              <a:rPr lang="tr-TR" dirty="0" err="1"/>
              <a:t>hedeşenen</a:t>
            </a:r>
            <a:r>
              <a:rPr lang="tr-TR" dirty="0"/>
              <a:t> yerleşim alanlarının varlığı ön plana çıkarılmalıdır.</a:t>
            </a:r>
          </a:p>
          <a:p>
            <a:pPr lvl="0" fontAlgn="base"/>
            <a:r>
              <a:rPr lang="tr-TR" dirty="0"/>
              <a:t>Kentsel çevrenin geliştirilmesi ve korunması (bahçeler, parklar, </a:t>
            </a:r>
            <a:r>
              <a:rPr lang="tr-TR" dirty="0" err="1"/>
              <a:t>temizlikve</a:t>
            </a:r>
            <a:r>
              <a:rPr lang="tr-TR" dirty="0"/>
              <a:t> tarihsel yerlerin yeniden canlandırılması) için gerekli olan önlemler alınmalıdır.</a:t>
            </a:r>
          </a:p>
          <a:p>
            <a:pPr lvl="0" fontAlgn="base"/>
            <a:r>
              <a:rPr lang="tr-TR" dirty="0"/>
              <a:t>Su arıtma sisteminin yeterince yapılandırılması gerekir.</a:t>
            </a:r>
          </a:p>
          <a:p>
            <a:r>
              <a:rPr lang="tr-TR" dirty="0"/>
              <a:t>Bu bağlamda, bir turistik yörenin yeniden canlandırılmasında, aşağıda belirtilen çevre ile ilgili faktörlerin deniz kenarındaki yerlerde rekabeti azalttığı ileri sürülmektedir:</a:t>
            </a:r>
          </a:p>
          <a:p>
            <a:pPr lvl="0" fontAlgn="base"/>
            <a:r>
              <a:rPr lang="tr-TR" dirty="0"/>
              <a:t>Deniz kirliliği</a:t>
            </a:r>
          </a:p>
          <a:p>
            <a:pPr lvl="0" fontAlgn="base"/>
            <a:r>
              <a:rPr lang="tr-TR" dirty="0"/>
              <a:t>Denizdeki alg ve ölü yosunlar</a:t>
            </a:r>
          </a:p>
          <a:p>
            <a:pPr lvl="0" fontAlgn="base"/>
            <a:r>
              <a:rPr lang="tr-TR" dirty="0"/>
              <a:t>Suç</a:t>
            </a:r>
          </a:p>
          <a:p>
            <a:pPr lvl="0" fontAlgn="base"/>
            <a:r>
              <a:rPr lang="tr-TR" dirty="0"/>
              <a:t>Kalabalık</a:t>
            </a:r>
          </a:p>
          <a:p>
            <a:pPr lvl="0" fontAlgn="base"/>
            <a:r>
              <a:rPr lang="tr-TR" dirty="0"/>
              <a:t>Gürültü kirliliği</a:t>
            </a:r>
          </a:p>
          <a:p>
            <a:pPr lvl="0" fontAlgn="base"/>
            <a:r>
              <a:rPr lang="tr-TR" dirty="0"/>
              <a:t>Turistik alanlara yakın yerlerin ayrışması</a:t>
            </a:r>
          </a:p>
          <a:p>
            <a:pPr lvl="0" fontAlgn="base"/>
            <a:r>
              <a:rPr lang="tr-TR" dirty="0"/>
              <a:t>Kırsal alanların ayrışması</a:t>
            </a:r>
          </a:p>
          <a:p>
            <a:pPr lvl="0" fontAlgn="base"/>
            <a:r>
              <a:rPr lang="tr-TR" dirty="0"/>
              <a:t>Bölgedeki yoğun yapılaşma </a:t>
            </a:r>
          </a:p>
          <a:p>
            <a:r>
              <a:rPr lang="tr-TR" dirty="0"/>
              <a:t>Kentsel mekanın kötü koşulları</a:t>
            </a:r>
          </a:p>
        </p:txBody>
      </p:sp>
    </p:spTree>
    <p:extLst>
      <p:ext uri="{BB962C8B-B14F-4D97-AF65-F5344CB8AC3E}">
        <p14:creationId xmlns:p14="http://schemas.microsoft.com/office/powerpoint/2010/main" val="381792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E16D05F-9CDE-4C96-8FA0-DA1798794C04}"/>
              </a:ext>
            </a:extLst>
          </p:cNvPr>
          <p:cNvSpPr>
            <a:spLocks noGrp="1"/>
          </p:cNvSpPr>
          <p:nvPr>
            <p:ph type="title"/>
          </p:nvPr>
        </p:nvSpPr>
        <p:spPr>
          <a:xfrm>
            <a:off x="581190" y="999201"/>
            <a:ext cx="11029616" cy="807989"/>
          </a:xfrm>
        </p:spPr>
        <p:txBody>
          <a:bodyPr>
            <a:normAutofit fontScale="90000"/>
          </a:bodyPr>
          <a:lstStyle/>
          <a:p>
            <a:r>
              <a:rPr lang="tr-TR" sz="4000" b="1" dirty="0"/>
              <a:t>Özet 4</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FB37AA57-0C34-4791-AA61-4FE347C160F2}"/>
              </a:ext>
            </a:extLst>
          </p:cNvPr>
          <p:cNvSpPr>
            <a:spLocks noGrp="1"/>
          </p:cNvSpPr>
          <p:nvPr>
            <p:ph idx="1"/>
          </p:nvPr>
        </p:nvSpPr>
        <p:spPr>
          <a:xfrm>
            <a:off x="581192" y="2022764"/>
            <a:ext cx="11029615" cy="4488872"/>
          </a:xfrm>
        </p:spPr>
        <p:txBody>
          <a:bodyPr>
            <a:normAutofit lnSpcReduction="10000"/>
          </a:bodyPr>
          <a:lstStyle/>
          <a:p>
            <a:r>
              <a:rPr lang="tr-TR" sz="2400" dirty="0"/>
              <a:t>Turizm öncelikle ekonomik katkıları ile dikkate alınan, yarattığı ekonomik katma değer, ve istihdam olanakları ile dikkat çeker. Bununla birlikte turizm aslında toplumsal bir ilişki, bir etkileşim ilişkisidir. Turizm faaliyeti, turistler ile turizm sektörü çalışanları arasındaki bir toplumsal ilişkidir. Turizmin gelişmesiyle birlikte, turizmin geliştiği yörede ekonomik iş olanakları artar, </a:t>
            </a:r>
            <a:r>
              <a:rPr lang="tr-TR" sz="2400" dirty="0" err="1"/>
              <a:t>sosyo</a:t>
            </a:r>
            <a:r>
              <a:rPr lang="tr-TR" sz="2400" dirty="0"/>
              <a:t>-ekonomik gelişme ve toplumsal refah düzeyi artar. Bununla birlikte yerli halkın </a:t>
            </a:r>
            <a:r>
              <a:rPr lang="tr-TR" sz="2400" dirty="0" err="1"/>
              <a:t>sosyo</a:t>
            </a:r>
            <a:r>
              <a:rPr lang="tr-TR" sz="2400" dirty="0"/>
              <a:t>-kültürel yapısı üzerinde bir baskı oluşur, geleneksel yapı ve geleneksel kültür </a:t>
            </a:r>
            <a:r>
              <a:rPr lang="tr-TR" sz="2400" dirty="0" err="1"/>
              <a:t>zayışamaya</a:t>
            </a:r>
            <a:r>
              <a:rPr lang="tr-TR" sz="2400" dirty="0"/>
              <a:t> ve giderek ortadan kalkmaya başlar. Geleneksel toplumsal yaşam biçimi değişmeye ve dejenere olmaya başlar. Geleneksel yaşam biçiminin yerine bir toplumsal </a:t>
            </a:r>
            <a:r>
              <a:rPr lang="tr-TR" sz="2400" dirty="0" err="1"/>
              <a:t>anonimlik</a:t>
            </a:r>
            <a:r>
              <a:rPr lang="tr-TR" sz="2400" dirty="0"/>
              <a:t>, belirsizlik, normsuzluk ortaya çıkar. Dolayısıyla turizmi sadece yarattığı ekonomik katma değer ve istihdam olanakları ile değerlendirmek yeterli değildir. Turizmi ortaya koyduğu olumlu ve olumsuz toplumsal etkileri ile birlikte değerlendirmek gerekmektedir. </a:t>
            </a:r>
          </a:p>
          <a:p>
            <a:endParaRPr lang="tr-TR" dirty="0"/>
          </a:p>
        </p:txBody>
      </p:sp>
    </p:spTree>
    <p:extLst>
      <p:ext uri="{BB962C8B-B14F-4D97-AF65-F5344CB8AC3E}">
        <p14:creationId xmlns:p14="http://schemas.microsoft.com/office/powerpoint/2010/main" val="2019992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6503703-C62A-48D1-8CC1-FB0D9B37B99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3FFB5655-8D55-4D81-BA9E-A46AFE7C6968}"/>
              </a:ext>
            </a:extLst>
          </p:cNvPr>
          <p:cNvSpPr>
            <a:spLocks noGrp="1"/>
          </p:cNvSpPr>
          <p:nvPr>
            <p:ph idx="1"/>
          </p:nvPr>
        </p:nvSpPr>
        <p:spPr>
          <a:xfrm>
            <a:off x="581192" y="2180496"/>
            <a:ext cx="11029615" cy="4455831"/>
          </a:xfrm>
        </p:spPr>
        <p:txBody>
          <a:bodyPr/>
          <a:lstStyle/>
          <a:p>
            <a:r>
              <a:rPr lang="tr-TR" sz="2400" i="1" dirty="0"/>
              <a:t>Turizmin toplumsal etkilerini tanımlamak </a:t>
            </a:r>
            <a:r>
              <a:rPr lang="tr-TR" sz="2400" dirty="0"/>
              <a:t>Turizmin olumlu ve olumsuz toplumsal etkileri söz konusudur. Ekonomik anlamda ortaya çıkan yeni olanaklarla birlikte, yeni iş ve çalışma şartları ortaya çıkar. Bununla birlikte gelir ve refah düzeyinde bir artış ortaya çıkar. Olumsuz etkiler olarak iş mesleklerde gerileme görülür. Turizmden kolay para kazanma eğilimi ortaya çıkarak iş ve profesyonel mesleklere karşı bir motivasyonsuzluk ve isteksizlik ortaya çıkar Bu bağlamda turizmin gelişmesiyle birlikte birçok olumlu ve olumsuz etkiyi bir arada görmek mümkündür. Olumlu ekonomik etkilerin yanı sıra, olumsuz toplumsal etkilerin de dikkate alınması gerekir. Bunu sonucunda turizmin olumlu ekonomik etkilerini göz önüne alarak olumsuz toplumsal etkilerinin göz ardı edilmemesi gerekir. </a:t>
            </a:r>
          </a:p>
          <a:p>
            <a:endParaRPr lang="tr-TR" dirty="0"/>
          </a:p>
        </p:txBody>
      </p:sp>
    </p:spTree>
    <p:extLst>
      <p:ext uri="{BB962C8B-B14F-4D97-AF65-F5344CB8AC3E}">
        <p14:creationId xmlns:p14="http://schemas.microsoft.com/office/powerpoint/2010/main" val="3667610458"/>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67</TotalTime>
  <Words>1720</Words>
  <Application>Microsoft Office PowerPoint</Application>
  <PresentationFormat>Özel</PresentationFormat>
  <Paragraphs>57</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Kar Payı</vt:lpstr>
      <vt:lpstr>SOSYO-KÜLTÜREL ÇEVRE ÜZERiNE OLAN ETKiLER  </vt:lpstr>
      <vt:lpstr>PowerPoint Sunusu</vt:lpstr>
      <vt:lpstr>PowerPoint Sunusu</vt:lpstr>
      <vt:lpstr>KENTSEL ÇEVRE ÜZERiNE OLAN ETKiLER  </vt:lpstr>
      <vt:lpstr>PowerPoint Sunusu</vt:lpstr>
      <vt:lpstr>PowerPoint Sunusu</vt:lpstr>
      <vt:lpstr>TURiZM REKABETiNi ETKiLEYEN FAKTÖRLER  </vt:lpstr>
      <vt:lpstr>Özet 4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Turizmin Geliflmesinin Sosyo-Kültürel Etkileri</dc:title>
  <dc:creator>eceats35@gmail.com</dc:creator>
  <cp:lastModifiedBy>kumsaal</cp:lastModifiedBy>
  <cp:revision>9</cp:revision>
  <dcterms:created xsi:type="dcterms:W3CDTF">2018-12-25T12:43:25Z</dcterms:created>
  <dcterms:modified xsi:type="dcterms:W3CDTF">2019-03-16T21:14:17Z</dcterms:modified>
</cp:coreProperties>
</file>