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6" r:id="rId2"/>
    <p:sldId id="267" r:id="rId3"/>
    <p:sldId id="268" r:id="rId4"/>
    <p:sldId id="269" r:id="rId5"/>
    <p:sldId id="270" r:id="rId6"/>
    <p:sldId id="271" r:id="rId7"/>
    <p:sldId id="272" r:id="rId8"/>
    <p:sldId id="27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656" autoAdjust="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6D4E2-D563-44D9-83F4-7B6DF88FB10A}" type="datetimeFigureOut">
              <a:rPr lang="tr-TR" smtClean="0"/>
              <a:pPr/>
              <a:t>24.04.2020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6180E0-81F0-4D54-8D26-8F0D14C919F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2011</a:t>
            </a:r>
            <a:r>
              <a:rPr lang="tr-TR" baseline="0" dirty="0"/>
              <a:t> yılına kadar 40-50 bin yıl önce </a:t>
            </a:r>
            <a:r>
              <a:rPr lang="tr-TR" baseline="0" dirty="0" err="1"/>
              <a:t>afrikadan</a:t>
            </a:r>
            <a:r>
              <a:rPr lang="tr-TR" baseline="0" dirty="0"/>
              <a:t>  tek bir büyük göç hareketinin olduğu ve bu göç  hareketinin </a:t>
            </a:r>
            <a:r>
              <a:rPr lang="tr-TR" baseline="0" dirty="0" err="1"/>
              <a:t>avustralyaya</a:t>
            </a:r>
            <a:r>
              <a:rPr lang="tr-TR" baseline="0" dirty="0"/>
              <a:t> kadar devam ettiği düşünülüyordu</a:t>
            </a:r>
            <a:endParaRPr lang="tr-TR" dirty="0"/>
          </a:p>
        </p:txBody>
      </p:sp>
      <p:sp>
        <p:nvSpPr>
          <p:cNvPr id="4" name="3 Slayt Numarası Yer Tutucusu"/>
          <p:cNvSpPr>
            <a:spLocks noGrp="1"/>
          </p:cNvSpPr>
          <p:nvPr>
            <p:ph type="sldNum" sz="quarter" idx="10"/>
          </p:nvPr>
        </p:nvSpPr>
        <p:spPr/>
        <p:txBody>
          <a:bodyPr/>
          <a:lstStyle/>
          <a:p>
            <a:fld id="{03AC861E-41C5-49E8-A770-40696BA10125}" type="slidenum">
              <a:rPr lang="tr-TR" smtClean="0"/>
              <a:pPr/>
              <a:t>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2011 yılında yapılan bir genetik çalışma Avustralyalıların 62-75bin yıl önce </a:t>
            </a:r>
            <a:r>
              <a:rPr lang="tr-TR" dirty="0" err="1"/>
              <a:t>afrikadan</a:t>
            </a:r>
            <a:r>
              <a:rPr lang="tr-TR" dirty="0"/>
              <a:t> göç ederek </a:t>
            </a:r>
            <a:r>
              <a:rPr lang="tr-TR" dirty="0" err="1"/>
              <a:t>asya</a:t>
            </a:r>
            <a:r>
              <a:rPr lang="tr-TR" dirty="0"/>
              <a:t> kıtasını aşıp </a:t>
            </a:r>
            <a:r>
              <a:rPr lang="tr-TR" dirty="0" err="1"/>
              <a:t>avustralyaya</a:t>
            </a:r>
            <a:r>
              <a:rPr lang="tr-TR" dirty="0"/>
              <a:t> yerleştiklerini göstermiştir.</a:t>
            </a:r>
          </a:p>
          <a:p>
            <a:r>
              <a:rPr lang="tr-TR" dirty="0"/>
              <a:t>Daha sonra </a:t>
            </a:r>
            <a:r>
              <a:rPr lang="tr-TR" dirty="0" err="1"/>
              <a:t>asya</a:t>
            </a:r>
            <a:r>
              <a:rPr lang="tr-TR" dirty="0"/>
              <a:t> kıtasında bu göçmenlerin genetik</a:t>
            </a:r>
            <a:r>
              <a:rPr lang="tr-TR" baseline="0" dirty="0"/>
              <a:t> izleri tamamen silinmiş 25-38 bin yıl önce </a:t>
            </a:r>
            <a:r>
              <a:rPr lang="tr-TR" baseline="0" dirty="0" err="1"/>
              <a:t>afrikadan</a:t>
            </a:r>
            <a:r>
              <a:rPr lang="tr-TR" baseline="0" dirty="0"/>
              <a:t> başlayan ikinci bir göç hareketi ise </a:t>
            </a:r>
            <a:r>
              <a:rPr lang="tr-TR" baseline="0" dirty="0" err="1"/>
              <a:t>asya</a:t>
            </a:r>
            <a:r>
              <a:rPr lang="tr-TR" baseline="0" dirty="0"/>
              <a:t> ve </a:t>
            </a:r>
            <a:r>
              <a:rPr lang="tr-TR" baseline="0" dirty="0" err="1"/>
              <a:t>avrupa</a:t>
            </a:r>
            <a:r>
              <a:rPr lang="tr-TR" baseline="0" dirty="0"/>
              <a:t> halklarını oluşturmuştur.</a:t>
            </a:r>
            <a:endParaRPr lang="tr-TR" dirty="0"/>
          </a:p>
        </p:txBody>
      </p:sp>
      <p:sp>
        <p:nvSpPr>
          <p:cNvPr id="4" name="3 Slayt Numarası Yer Tutucusu"/>
          <p:cNvSpPr>
            <a:spLocks noGrp="1"/>
          </p:cNvSpPr>
          <p:nvPr>
            <p:ph type="sldNum" sz="quarter" idx="10"/>
          </p:nvPr>
        </p:nvSpPr>
        <p:spPr/>
        <p:txBody>
          <a:bodyPr/>
          <a:lstStyle/>
          <a:p>
            <a:fld id="{03AC861E-41C5-49E8-A770-40696BA10125}" type="slidenum">
              <a:rPr lang="tr-TR" smtClean="0"/>
              <a:pPr/>
              <a:t>4</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'İlk göç' dalgası eğer </a:t>
            </a:r>
            <a:r>
              <a:rPr lang="tr-TR" dirty="0" err="1"/>
              <a:t>Denisovalılarla</a:t>
            </a:r>
            <a:r>
              <a:rPr lang="tr-TR" dirty="0"/>
              <a:t> orta-kuzey Asya'da karışmış olsaydı, ardından Avustralya-Pasifik bölgesine indiklerinde, tüm grupların eşit miktarda </a:t>
            </a:r>
            <a:r>
              <a:rPr lang="tr-TR" dirty="0" err="1"/>
              <a:t>Denisovalı</a:t>
            </a:r>
            <a:r>
              <a:rPr lang="tr-TR" dirty="0"/>
              <a:t> DNA'sı taşıması beklenirdi. Ancak yalnız bazı gruplar </a:t>
            </a:r>
            <a:r>
              <a:rPr lang="tr-TR" dirty="0" err="1"/>
              <a:t>Denisovalı</a:t>
            </a:r>
            <a:r>
              <a:rPr lang="tr-TR" dirty="0"/>
              <a:t> DNA'sı taşıyor. Araştırmacıların önerdikleri olası bir açıklama şu: </a:t>
            </a:r>
            <a:r>
              <a:rPr lang="tr-TR" dirty="0" err="1"/>
              <a:t>Denisovalılar</a:t>
            </a:r>
            <a:r>
              <a:rPr lang="tr-TR" dirty="0"/>
              <a:t>, yalnızca Sibirya'da değil, Güneydoğu Asya ve Pasifik'te geniş bir coğrafyaya dağılmışlardı, buraya yayılan gruplar da </a:t>
            </a:r>
            <a:r>
              <a:rPr lang="tr-TR" dirty="0" err="1"/>
              <a:t>Denisovalılarla</a:t>
            </a:r>
            <a:r>
              <a:rPr lang="tr-TR" dirty="0"/>
              <a:t> ayrı ayrı karıştılar. </a:t>
            </a:r>
          </a:p>
          <a:p>
            <a:endParaRPr lang="tr-TR" dirty="0"/>
          </a:p>
        </p:txBody>
      </p:sp>
      <p:sp>
        <p:nvSpPr>
          <p:cNvPr id="4" name="3 Slayt Numarası Yer Tutucusu"/>
          <p:cNvSpPr>
            <a:spLocks noGrp="1"/>
          </p:cNvSpPr>
          <p:nvPr>
            <p:ph type="sldNum" sz="quarter" idx="10"/>
          </p:nvPr>
        </p:nvSpPr>
        <p:spPr/>
        <p:txBody>
          <a:bodyPr/>
          <a:lstStyle/>
          <a:p>
            <a:fld id="{03AC861E-41C5-49E8-A770-40696BA10125}" type="slidenum">
              <a:rPr lang="tr-TR" smtClean="0"/>
              <a:pPr/>
              <a:t>6</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40-50 bin yıl önce başlayıp 1700’lerin sonuna</a:t>
            </a:r>
            <a:r>
              <a:rPr lang="tr-TR" baseline="0" dirty="0"/>
              <a:t> kadar devam etmiştir</a:t>
            </a:r>
            <a:endParaRPr lang="tr-TR" dirty="0"/>
          </a:p>
        </p:txBody>
      </p:sp>
      <p:sp>
        <p:nvSpPr>
          <p:cNvPr id="4" name="3 Slayt Numarası Yer Tutucusu"/>
          <p:cNvSpPr>
            <a:spLocks noGrp="1"/>
          </p:cNvSpPr>
          <p:nvPr>
            <p:ph type="sldNum" sz="quarter" idx="10"/>
          </p:nvPr>
        </p:nvSpPr>
        <p:spPr/>
        <p:txBody>
          <a:bodyPr/>
          <a:lstStyle/>
          <a:p>
            <a:fld id="{03AC861E-41C5-49E8-A770-40696BA10125}" type="slidenum">
              <a:rPr lang="tr-TR" smtClean="0"/>
              <a:pPr/>
              <a:t>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8" name="Date Placeholder 7"/>
          <p:cNvSpPr>
            <a:spLocks noGrp="1"/>
          </p:cNvSpPr>
          <p:nvPr>
            <p:ph type="dt" sz="half" idx="10"/>
          </p:nvPr>
        </p:nvSpPr>
        <p:spPr/>
        <p:txBody>
          <a:bodyPr/>
          <a:lstStyle/>
          <a:p>
            <a:fld id="{B4C71EC6-210F-42DE-9C53-41977AD35B3D}" type="datetimeFigureOut">
              <a:rPr lang="ru-RU" smtClean="0"/>
              <a:pPr/>
              <a:t>24.04.2020</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pPr/>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pPr/>
              <a:t>24.04.2020</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2636912"/>
            <a:ext cx="7620000" cy="1143000"/>
          </a:xfrm>
        </p:spPr>
        <p:txBody>
          <a:bodyPr/>
          <a:lstStyle/>
          <a:p>
            <a:r>
              <a:rPr lang="tr-TR" dirty="0" smtClean="0"/>
              <a:t/>
            </a:r>
            <a:br>
              <a:rPr lang="tr-TR" dirty="0" smtClean="0"/>
            </a:br>
            <a:r>
              <a:rPr lang="tr-TR" dirty="0" smtClean="0"/>
              <a:t>DÜNYA MUTFAĞI</a:t>
            </a:r>
            <a:br>
              <a:rPr lang="tr-TR" dirty="0" smtClean="0"/>
            </a:br>
            <a:endParaRPr lang="tr-TR" dirty="0"/>
          </a:p>
        </p:txBody>
      </p:sp>
      <p:sp>
        <p:nvSpPr>
          <p:cNvPr id="3" name="2 İçerik Yer Tutucusu"/>
          <p:cNvSpPr>
            <a:spLocks noGrp="1"/>
          </p:cNvSpPr>
          <p:nvPr>
            <p:ph idx="1"/>
          </p:nvPr>
        </p:nvSpPr>
        <p:spPr/>
        <p:txBody>
          <a:bodyPr/>
          <a:lstStyle/>
          <a:p>
            <a:pPr>
              <a:buNone/>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Avustralya mutfağı </a:t>
            </a:r>
            <a:endParaRPr lang="tr-TR" dirty="0"/>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1143000"/>
          </a:xfrm>
        </p:spPr>
        <p:txBody>
          <a:bodyPr>
            <a:normAutofit/>
          </a:bodyPr>
          <a:lstStyle/>
          <a:p>
            <a:r>
              <a:rPr lang="tr-TR" dirty="0"/>
              <a:t>AFRİKA KITASINDAN İLK GÖÇ </a:t>
            </a:r>
          </a:p>
        </p:txBody>
      </p:sp>
      <p:pic>
        <p:nvPicPr>
          <p:cNvPr id="2051" name="Picture 3" descr="C:\Users\DOKTORA\Desktop\australian cuisine\Y-Map2.jpg"/>
          <p:cNvPicPr>
            <a:picLocks noGrp="1" noChangeAspect="1" noChangeArrowheads="1"/>
          </p:cNvPicPr>
          <p:nvPr>
            <p:ph sz="quarter" idx="1"/>
          </p:nvPr>
        </p:nvPicPr>
        <p:blipFill>
          <a:blip r:embed="rId3" cstate="print"/>
          <a:stretch>
            <a:fillRect/>
          </a:stretch>
        </p:blipFill>
        <p:spPr bwMode="auto">
          <a:xfrm>
            <a:off x="467544" y="1124744"/>
            <a:ext cx="8229600" cy="3240360"/>
          </a:xfrm>
          <a:prstGeom prst="rect">
            <a:avLst/>
          </a:prstGeom>
          <a:noFill/>
        </p:spPr>
      </p:pic>
      <p:sp>
        <p:nvSpPr>
          <p:cNvPr id="8" name="7 Metin kutusu"/>
          <p:cNvSpPr txBox="1"/>
          <p:nvPr/>
        </p:nvSpPr>
        <p:spPr>
          <a:xfrm>
            <a:off x="4932040" y="2348880"/>
            <a:ext cx="2304256" cy="369332"/>
          </a:xfrm>
          <a:prstGeom prst="rect">
            <a:avLst/>
          </a:prstGeom>
          <a:noFill/>
        </p:spPr>
        <p:txBody>
          <a:bodyPr wrap="square" rtlCol="0">
            <a:spAutoFit/>
          </a:bodyPr>
          <a:lstStyle/>
          <a:p>
            <a:endParaRPr lang="tr-TR" dirty="0"/>
          </a:p>
        </p:txBody>
      </p:sp>
      <p:sp>
        <p:nvSpPr>
          <p:cNvPr id="5" name="4 Metin kutusu"/>
          <p:cNvSpPr txBox="1"/>
          <p:nvPr/>
        </p:nvSpPr>
        <p:spPr>
          <a:xfrm>
            <a:off x="611560" y="4437112"/>
            <a:ext cx="8208912" cy="1938992"/>
          </a:xfrm>
          <a:prstGeom prst="rect">
            <a:avLst/>
          </a:prstGeom>
          <a:noFill/>
        </p:spPr>
        <p:txBody>
          <a:bodyPr wrap="square" rtlCol="0">
            <a:spAutoFit/>
          </a:bodyPr>
          <a:lstStyle/>
          <a:p>
            <a:pPr algn="just"/>
            <a:r>
              <a:rPr lang="tr-TR" sz="2400" dirty="0">
                <a:latin typeface="Book Antiqua" pitchFamily="18" charset="0"/>
              </a:rPr>
              <a:t>Bugüne kadar bilinenin  aksine Afrika'dan çıkarak Asya ve Pasifik'e bir 'ilk göç' dalgası yayılmıştı. Bu göçmenler, bugünkü Avustralya yerlilerinin, aynı zamanda </a:t>
            </a:r>
            <a:r>
              <a:rPr lang="tr-TR" sz="2400" dirty="0" err="1">
                <a:latin typeface="Book Antiqua" pitchFamily="18" charset="0"/>
              </a:rPr>
              <a:t>Papua</a:t>
            </a:r>
            <a:r>
              <a:rPr lang="tr-TR" sz="2400" dirty="0">
                <a:latin typeface="Book Antiqua" pitchFamily="18" charset="0"/>
              </a:rPr>
              <a:t> Yeni Gine, </a:t>
            </a:r>
            <a:r>
              <a:rPr lang="tr-TR" sz="2400" dirty="0" err="1">
                <a:latin typeface="Book Antiqua" pitchFamily="18" charset="0"/>
              </a:rPr>
              <a:t>Solomon</a:t>
            </a:r>
            <a:r>
              <a:rPr lang="tr-TR" sz="2400" dirty="0">
                <a:latin typeface="Book Antiqua" pitchFamily="18" charset="0"/>
              </a:rPr>
              <a:t> Adaları, Filipinler gibi adalarda yaşayan halkların önemli bir kısmının ataları olacaktı. </a:t>
            </a:r>
          </a:p>
        </p:txBody>
      </p:sp>
      <p:sp>
        <p:nvSpPr>
          <p:cNvPr id="9" name="8 Dikdörtgen"/>
          <p:cNvSpPr/>
          <p:nvPr/>
        </p:nvSpPr>
        <p:spPr>
          <a:xfrm>
            <a:off x="5004048" y="2276872"/>
            <a:ext cx="2160240" cy="1938992"/>
          </a:xfrm>
          <a:prstGeom prst="rect">
            <a:avLst/>
          </a:prstGeom>
        </p:spPr>
        <p:txBody>
          <a:bodyPr wrap="square">
            <a:spAutoFit/>
          </a:bodyPr>
          <a:lstStyle/>
          <a:p>
            <a:r>
              <a:rPr lang="tr-TR" sz="2000" i="1" dirty="0">
                <a:latin typeface="Book Antiqua" pitchFamily="18" charset="0"/>
              </a:rPr>
              <a:t>2011 yılına kadar 40-50 bin yıl önce Afrika’dan  tek bir büyük göç hareketinin olduğu düşünülmekteydi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251520" y="3645024"/>
            <a:ext cx="8712968" cy="2952328"/>
          </a:xfrm>
        </p:spPr>
        <p:txBody>
          <a:bodyPr>
            <a:normAutofit/>
          </a:bodyPr>
          <a:lstStyle/>
          <a:p>
            <a:pPr algn="just"/>
            <a:r>
              <a:rPr lang="tr-TR" dirty="0">
                <a:latin typeface="Book Antiqua" pitchFamily="18" charset="0"/>
              </a:rPr>
              <a:t>Araştırmaların sonuçları, Avustralyalıların Avrasya anakarası halklarından 62-75 bin yıl önce genetik olarak ayrıştığını göstermektedir. Tarihteki bu ilk göçmenlerin Afrika’dan çıkıp Avustralya’ya ulaşmalarının 10-20 bin yıl sürmüş olduğu düşünülmekte. Yazarlar, modern insanın Afrika dışında en uzun süre yaşamış olduğu bölgenin Avustralya olduğuna işaret ediyorlar.</a:t>
            </a:r>
          </a:p>
        </p:txBody>
      </p:sp>
      <p:pic>
        <p:nvPicPr>
          <p:cNvPr id="2050" name="Picture 2" descr="C:\Users\DOKTORA\Desktop\australian cuisine\hqdefault.jpg"/>
          <p:cNvPicPr>
            <a:picLocks noChangeAspect="1" noChangeArrowheads="1"/>
          </p:cNvPicPr>
          <p:nvPr/>
        </p:nvPicPr>
        <p:blipFill>
          <a:blip r:embed="rId3" cstate="print"/>
          <a:srcRect/>
          <a:stretch>
            <a:fillRect/>
          </a:stretch>
        </p:blipFill>
        <p:spPr bwMode="auto">
          <a:xfrm>
            <a:off x="1547664" y="-216024"/>
            <a:ext cx="5976664" cy="37890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a:xfrm>
            <a:off x="0" y="5256584"/>
            <a:ext cx="9180512" cy="1628800"/>
          </a:xfrm>
        </p:spPr>
        <p:txBody>
          <a:bodyPr>
            <a:normAutofit lnSpcReduction="10000"/>
          </a:bodyPr>
          <a:lstStyle/>
          <a:p>
            <a:pPr algn="just">
              <a:buNone/>
            </a:pPr>
            <a:r>
              <a:rPr lang="tr-TR" dirty="0"/>
              <a:t>   	</a:t>
            </a:r>
            <a:r>
              <a:rPr lang="tr-TR" dirty="0">
                <a:latin typeface="Book Antiqua" pitchFamily="18" charset="0"/>
              </a:rPr>
              <a:t>Daha önce yapılan araştırmalar Afrikalılar dışındaki tüm popülasyonların, Afrika dışına göç ederken, o sırada Avrasya'da yerleşik bulunan </a:t>
            </a:r>
            <a:r>
              <a:rPr lang="tr-TR" dirty="0" err="1">
                <a:latin typeface="Book Antiqua" pitchFamily="18" charset="0"/>
              </a:rPr>
              <a:t>Neandertallerle</a:t>
            </a:r>
            <a:r>
              <a:rPr lang="tr-TR" dirty="0">
                <a:latin typeface="Book Antiqua" pitchFamily="18" charset="0"/>
              </a:rPr>
              <a:t> karıştıklarını göstermişti. Yani bu gruplar, </a:t>
            </a:r>
            <a:r>
              <a:rPr lang="tr-TR" dirty="0" err="1">
                <a:latin typeface="Book Antiqua" pitchFamily="18" charset="0"/>
              </a:rPr>
              <a:t>Neandertallerle</a:t>
            </a:r>
            <a:r>
              <a:rPr lang="tr-TR" dirty="0">
                <a:latin typeface="Book Antiqua" pitchFamily="18" charset="0"/>
              </a:rPr>
              <a:t> çiftleşmişler ve </a:t>
            </a:r>
            <a:r>
              <a:rPr lang="tr-TR" dirty="0" err="1">
                <a:latin typeface="Book Antiqua" pitchFamily="18" charset="0"/>
              </a:rPr>
              <a:t>Neandertal</a:t>
            </a:r>
            <a:r>
              <a:rPr lang="tr-TR" dirty="0">
                <a:latin typeface="Book Antiqua" pitchFamily="18" charset="0"/>
              </a:rPr>
              <a:t> genleri modern insan soyuna katılmıştı</a:t>
            </a:r>
            <a:r>
              <a:rPr lang="tr-TR" dirty="0"/>
              <a:t>.</a:t>
            </a:r>
          </a:p>
        </p:txBody>
      </p:sp>
      <p:pic>
        <p:nvPicPr>
          <p:cNvPr id="3074" name="Picture 2" descr="C:\Users\DOKTORA\Desktop\australian cuisine\neanderthals_bbcnews1.gif"/>
          <p:cNvPicPr>
            <a:picLocks noChangeAspect="1" noChangeArrowheads="1"/>
          </p:cNvPicPr>
          <p:nvPr/>
        </p:nvPicPr>
        <p:blipFill>
          <a:blip r:embed="rId2" cstate="print"/>
          <a:srcRect/>
          <a:stretch>
            <a:fillRect/>
          </a:stretch>
        </p:blipFill>
        <p:spPr bwMode="auto">
          <a:xfrm>
            <a:off x="648072" y="72008"/>
            <a:ext cx="7884368" cy="48691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179512" y="5013176"/>
            <a:ext cx="8784976" cy="1656184"/>
          </a:xfrm>
        </p:spPr>
        <p:txBody>
          <a:bodyPr>
            <a:normAutofit/>
          </a:bodyPr>
          <a:lstStyle/>
          <a:p>
            <a:pPr algn="just"/>
            <a:r>
              <a:rPr lang="tr-TR" dirty="0">
                <a:latin typeface="Book Antiqua" pitchFamily="18" charset="0"/>
              </a:rPr>
              <a:t>Yapılan analiz, 'ilk göç' dalgasından topluluklarının çoğunun </a:t>
            </a:r>
            <a:r>
              <a:rPr lang="tr-TR" dirty="0" err="1">
                <a:latin typeface="Book Antiqua" pitchFamily="18" charset="0"/>
              </a:rPr>
              <a:t>Denisovalı</a:t>
            </a:r>
            <a:r>
              <a:rPr lang="tr-TR" dirty="0">
                <a:latin typeface="Book Antiqua" pitchFamily="18" charset="0"/>
              </a:rPr>
              <a:t> DNA'sı taşıdığını gösterdi. Ama ilk göçün parçası olup da, </a:t>
            </a:r>
            <a:r>
              <a:rPr lang="tr-TR" dirty="0" err="1">
                <a:latin typeface="Book Antiqua" pitchFamily="18" charset="0"/>
              </a:rPr>
              <a:t>Denisovalı</a:t>
            </a:r>
            <a:r>
              <a:rPr lang="tr-TR" dirty="0">
                <a:latin typeface="Book Antiqua" pitchFamily="18" charset="0"/>
              </a:rPr>
              <a:t> DNA'sı taşımayan gruplar da vardı! </a:t>
            </a:r>
          </a:p>
          <a:p>
            <a:endParaRPr lang="tr-TR" dirty="0"/>
          </a:p>
        </p:txBody>
      </p:sp>
      <p:pic>
        <p:nvPicPr>
          <p:cNvPr id="4098" name="Picture 2" descr="C:\Users\DOKTORA\Desktop\australian cuisine\38-Web_Zoom.jpeg"/>
          <p:cNvPicPr>
            <a:picLocks noChangeAspect="1" noChangeArrowheads="1"/>
          </p:cNvPicPr>
          <p:nvPr/>
        </p:nvPicPr>
        <p:blipFill>
          <a:blip r:embed="rId3" cstate="print"/>
          <a:srcRect/>
          <a:stretch>
            <a:fillRect/>
          </a:stretch>
        </p:blipFill>
        <p:spPr bwMode="auto">
          <a:xfrm>
            <a:off x="72008" y="72008"/>
            <a:ext cx="5868144" cy="4653136"/>
          </a:xfrm>
          <a:prstGeom prst="rect">
            <a:avLst/>
          </a:prstGeom>
          <a:noFill/>
        </p:spPr>
      </p:pic>
      <p:sp>
        <p:nvSpPr>
          <p:cNvPr id="5" name="4 Metin kutusu"/>
          <p:cNvSpPr txBox="1"/>
          <p:nvPr/>
        </p:nvSpPr>
        <p:spPr>
          <a:xfrm>
            <a:off x="6300192" y="476672"/>
            <a:ext cx="2592288" cy="3785652"/>
          </a:xfrm>
          <a:prstGeom prst="rect">
            <a:avLst/>
          </a:prstGeom>
          <a:noFill/>
        </p:spPr>
        <p:txBody>
          <a:bodyPr wrap="square" rtlCol="0">
            <a:spAutoFit/>
          </a:bodyPr>
          <a:lstStyle/>
          <a:p>
            <a:r>
              <a:rPr lang="tr-TR" sz="2400" dirty="0">
                <a:latin typeface="Book Antiqua" pitchFamily="18" charset="0"/>
              </a:rPr>
              <a:t>Sibirya'nın </a:t>
            </a:r>
            <a:r>
              <a:rPr lang="tr-TR" sz="2400" dirty="0" err="1">
                <a:latin typeface="Book Antiqua" pitchFamily="18" charset="0"/>
              </a:rPr>
              <a:t>Denisova</a:t>
            </a:r>
            <a:r>
              <a:rPr lang="tr-TR" sz="2400" dirty="0">
                <a:latin typeface="Book Antiqua" pitchFamily="18" charset="0"/>
              </a:rPr>
              <a:t> mağarasında bulunan bir kemiğin, yeni bir insan türüne ait olduğunun genetik analizle tespiti  önemli bir gelişmeydi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a:p>
          <a:p>
            <a:endParaRPr lang="tr-TR" dirty="0"/>
          </a:p>
          <a:p>
            <a:endParaRPr lang="tr-TR" dirty="0"/>
          </a:p>
          <a:p>
            <a:endParaRPr lang="tr-TR" dirty="0"/>
          </a:p>
          <a:p>
            <a:r>
              <a:rPr lang="tr-TR" dirty="0"/>
              <a:t>Kolonileşme Öncesi Dönem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0" y="4725144"/>
            <a:ext cx="9144000" cy="2016224"/>
          </a:xfrm>
        </p:spPr>
        <p:txBody>
          <a:bodyPr>
            <a:normAutofit/>
          </a:bodyPr>
          <a:lstStyle/>
          <a:p>
            <a:pPr algn="just"/>
            <a:r>
              <a:rPr lang="tr-TR" dirty="0">
                <a:latin typeface="Book Antiqua" pitchFamily="18" charset="0"/>
              </a:rPr>
              <a:t>Bu dönemde kıta nüfusunu, belirli bazı ortak kültürel, sosyal, dini değerlere sahip olmakla birlikte, tek bir halk olarak nitelemek mümkün değildir. Kıtanın farklı bölgelerine yayılmış durumda yaşamlarını sürdüren 250’den fazla dil ve 700’den fazla lehçeye sahip kabileler bulunmaktaydı</a:t>
            </a:r>
          </a:p>
        </p:txBody>
      </p:sp>
      <p:pic>
        <p:nvPicPr>
          <p:cNvPr id="5124" name="Picture 4" descr="http://www.abc.net.au/indigenous/map/images/indigi_map.png"/>
          <p:cNvPicPr>
            <a:picLocks noChangeAspect="1" noChangeArrowheads="1"/>
          </p:cNvPicPr>
          <p:nvPr/>
        </p:nvPicPr>
        <p:blipFill>
          <a:blip r:embed="rId2" cstate="print"/>
          <a:srcRect/>
          <a:stretch>
            <a:fillRect/>
          </a:stretch>
        </p:blipFill>
        <p:spPr bwMode="auto">
          <a:xfrm>
            <a:off x="755576" y="188640"/>
            <a:ext cx="7128792" cy="417646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427</TotalTime>
  <Words>354</Words>
  <Application>Microsoft Office PowerPoint</Application>
  <PresentationFormat>Ekran Gösterisi (4:3)</PresentationFormat>
  <Paragraphs>24</Paragraphs>
  <Slides>8</Slides>
  <Notes>4</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Bitişiklik</vt:lpstr>
      <vt:lpstr> DÜNYA MUTFAĞI </vt:lpstr>
      <vt:lpstr>Avustralya mutfağı </vt:lpstr>
      <vt:lpstr>AFRİKA KITASINDAN İLK GÖÇ </vt:lpstr>
      <vt:lpstr>Slayt 4</vt:lpstr>
      <vt:lpstr>Slayt 5</vt:lpstr>
      <vt:lpstr>Slayt 6</vt:lpstr>
      <vt:lpstr>Slayt 7</vt:lpstr>
      <vt:lpstr>Slayt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AKDENİZ MUTFAĞI</dc:title>
  <dc:creator>emir</dc:creator>
  <cp:lastModifiedBy>güneş</cp:lastModifiedBy>
  <cp:revision>25</cp:revision>
  <dcterms:modified xsi:type="dcterms:W3CDTF">2020-04-24T12:55:56Z</dcterms:modified>
</cp:coreProperties>
</file>