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3A4DA-C03B-434D-9A0B-07DC78F24083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F7A434-A33E-46EB-9A5B-8BD59789AD50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3A4DA-C03B-434D-9A0B-07DC78F24083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F7A434-A33E-46EB-9A5B-8BD59789AD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3A4DA-C03B-434D-9A0B-07DC78F24083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F7A434-A33E-46EB-9A5B-8BD59789AD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3A4DA-C03B-434D-9A0B-07DC78F24083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F7A434-A33E-46EB-9A5B-8BD59789AD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3A4DA-C03B-434D-9A0B-07DC78F24083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F7A434-A33E-46EB-9A5B-8BD59789AD50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3A4DA-C03B-434D-9A0B-07DC78F24083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F7A434-A33E-46EB-9A5B-8BD59789AD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3A4DA-C03B-434D-9A0B-07DC78F24083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F7A434-A33E-46EB-9A5B-8BD59789AD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3A4DA-C03B-434D-9A0B-07DC78F24083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F7A434-A33E-46EB-9A5B-8BD59789AD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3A4DA-C03B-434D-9A0B-07DC78F24083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F7A434-A33E-46EB-9A5B-8BD59789AD50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3A4DA-C03B-434D-9A0B-07DC78F24083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F7A434-A33E-46EB-9A5B-8BD59789AD5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3A4DA-C03B-434D-9A0B-07DC78F24083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F7A434-A33E-46EB-9A5B-8BD59789AD50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133A4DA-C03B-434D-9A0B-07DC78F24083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4F7A434-A33E-46EB-9A5B-8BD59789AD50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Beytü’l</a:t>
            </a:r>
            <a:r>
              <a:rPr lang="tr-TR" dirty="0" smtClean="0"/>
              <a:t>-</a:t>
            </a:r>
            <a:r>
              <a:rPr lang="tr-TR" dirty="0" err="1" smtClean="0"/>
              <a:t>Hikme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“Hikmet Evi” anlamına gelen ve Bağdat’ta kurulan </a:t>
            </a:r>
            <a:r>
              <a:rPr lang="tr-TR" b="1" dirty="0" err="1"/>
              <a:t>Beytülhikme</a:t>
            </a:r>
            <a:r>
              <a:rPr lang="tr-TR" b="1" dirty="0"/>
              <a:t> </a:t>
            </a:r>
            <a:r>
              <a:rPr lang="tr-TR" dirty="0"/>
              <a:t>ise, bir tercüme merkezi olarak faaliyette bulunmasının yanında, bir akademi ve halka açık bir kütüphane olarak da kullanılmıştır.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Muhtemelen </a:t>
            </a:r>
            <a:r>
              <a:rPr lang="tr-TR" dirty="0" err="1"/>
              <a:t>Hârunürreşid’in</a:t>
            </a:r>
            <a:r>
              <a:rPr lang="tr-TR" dirty="0"/>
              <a:t> iktidarının son zamanlarında kurulmuş olan </a:t>
            </a:r>
            <a:r>
              <a:rPr lang="tr-TR" dirty="0" err="1"/>
              <a:t>Beytülhikme’nin</a:t>
            </a:r>
            <a:r>
              <a:rPr lang="tr-TR" dirty="0"/>
              <a:t> faaliyeti geniş kültürlü, hür fikirli, bilime son derece önem veren  </a:t>
            </a:r>
            <a:r>
              <a:rPr lang="tr-TR" dirty="0" err="1"/>
              <a:t>Me’mûn</a:t>
            </a:r>
            <a:r>
              <a:rPr lang="tr-TR" dirty="0"/>
              <a:t> döneminde zirveye ulaşmıştı.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Eski </a:t>
            </a:r>
            <a:r>
              <a:rPr lang="tr-TR" dirty="0" err="1"/>
              <a:t>Cündişapur</a:t>
            </a:r>
            <a:r>
              <a:rPr lang="tr-TR" dirty="0"/>
              <a:t> Akademisi örnek alınarak kurulmuş olan </a:t>
            </a:r>
            <a:r>
              <a:rPr lang="tr-TR" dirty="0" err="1"/>
              <a:t>Beytülhikme’deki</a:t>
            </a:r>
            <a:r>
              <a:rPr lang="tr-TR" dirty="0"/>
              <a:t> asıl faaliyet, felsefî ve çeşitli ilim dallarıyla ilgili kitapları tercüme etmeye yönelikti. Bu amaçla </a:t>
            </a:r>
            <a:r>
              <a:rPr lang="tr-TR" dirty="0" err="1"/>
              <a:t>Me’mûn</a:t>
            </a:r>
            <a:r>
              <a:rPr lang="tr-TR" dirty="0"/>
              <a:t>, Bizans İmparatoru ile yazışarak, ondan Bizans şehirlerindeki depolarda muhafaza edilen kitaplardan gönderilmesi için izin istemiş, imparatordan izin aldıktan sonra bir heyet göndererek kitapları getirtmişti.</a:t>
            </a:r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Me’mûn</a:t>
            </a:r>
            <a:r>
              <a:rPr lang="tr-TR" dirty="0"/>
              <a:t>; Yunanca, Süryanice, Farsça, Hintçe, </a:t>
            </a:r>
            <a:r>
              <a:rPr lang="tr-TR" dirty="0" err="1"/>
              <a:t>Koptça</a:t>
            </a:r>
            <a:r>
              <a:rPr lang="tr-TR" dirty="0"/>
              <a:t> yazılan eserler de dâhil olmak üzere yabancı dillerde yazılmış olan ilmî kitapları toplamaya çaba sarf etmişti. Toplanılan eserler </a:t>
            </a:r>
            <a:r>
              <a:rPr lang="tr-TR" dirty="0" err="1"/>
              <a:t>Beytülhikme’de</a:t>
            </a:r>
            <a:r>
              <a:rPr lang="tr-TR" dirty="0"/>
              <a:t> muhafaza ediliyordu.</a:t>
            </a:r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Kütüphane fonksiyonunun yanı sıra </a:t>
            </a:r>
            <a:r>
              <a:rPr lang="tr-TR" dirty="0" err="1"/>
              <a:t>Beytülhikme’de</a:t>
            </a:r>
            <a:r>
              <a:rPr lang="tr-TR" dirty="0"/>
              <a:t> tercüme, istinsah, okuma ve </a:t>
            </a:r>
            <a:r>
              <a:rPr lang="tr-TR" dirty="0" err="1"/>
              <a:t>te’lif</a:t>
            </a:r>
            <a:r>
              <a:rPr lang="tr-TR" dirty="0"/>
              <a:t> de yapılıyordu. Burada müstensihler, mütercimler, yazarlar ve okuyucuların ayrı ayrı yerleri vardı.</a:t>
            </a:r>
          </a:p>
          <a:p>
            <a:r>
              <a:rPr lang="tr-TR" dirty="0"/>
              <a:t> 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Beytülhikme’de</a:t>
            </a:r>
            <a:r>
              <a:rPr lang="tr-TR" dirty="0"/>
              <a:t> bu faaliyetlerden başka seminer ve konferansların da düzenlendiği görülmektedir. </a:t>
            </a:r>
            <a:r>
              <a:rPr lang="tr-TR" dirty="0" err="1"/>
              <a:t>Me’mûn</a:t>
            </a:r>
            <a:r>
              <a:rPr lang="tr-TR" dirty="0"/>
              <a:t>, her hafta düzenli olarak burada böyle toplantılar yapmıştır. </a:t>
            </a:r>
            <a:r>
              <a:rPr lang="tr-TR" dirty="0" err="1"/>
              <a:t>Beytülhikme’de</a:t>
            </a:r>
            <a:r>
              <a:rPr lang="tr-TR" dirty="0"/>
              <a:t> bilginler, tam anlamıyla bir hürriyet içerisinde çeşitli din ve mezheplerle ilgili olarak münazaralar tertip etmiş ve tartışmışlardır.</a:t>
            </a:r>
          </a:p>
          <a:p>
            <a:r>
              <a:rPr lang="tr-TR" dirty="0"/>
              <a:t> 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Beytülhikme</a:t>
            </a:r>
            <a:r>
              <a:rPr lang="tr-TR" dirty="0"/>
              <a:t> “</a:t>
            </a:r>
            <a:r>
              <a:rPr lang="tr-TR" dirty="0" err="1"/>
              <a:t>sâhibu</a:t>
            </a:r>
            <a:r>
              <a:rPr lang="tr-TR" dirty="0"/>
              <a:t> </a:t>
            </a:r>
            <a:r>
              <a:rPr lang="tr-TR" dirty="0" err="1"/>
              <a:t>Beytülhikme</a:t>
            </a:r>
            <a:r>
              <a:rPr lang="tr-TR" dirty="0"/>
              <a:t>” denilen bir müdür tarafından yönetiliyordu. Meselâ, </a:t>
            </a:r>
            <a:r>
              <a:rPr lang="tr-TR" dirty="0" err="1"/>
              <a:t>Sehl</a:t>
            </a:r>
            <a:r>
              <a:rPr lang="tr-TR" dirty="0"/>
              <a:t> b. </a:t>
            </a:r>
            <a:r>
              <a:rPr lang="tr-TR" dirty="0" err="1"/>
              <a:t>Hârun</a:t>
            </a:r>
            <a:r>
              <a:rPr lang="tr-TR" dirty="0"/>
              <a:t>, </a:t>
            </a:r>
            <a:r>
              <a:rPr lang="tr-TR" dirty="0" err="1"/>
              <a:t>Me’mûn</a:t>
            </a:r>
            <a:r>
              <a:rPr lang="tr-TR" dirty="0"/>
              <a:t> döneminde buranın yöneticisi, yani müdürüydü.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Halife </a:t>
            </a:r>
            <a:r>
              <a:rPr lang="tr-TR" dirty="0" err="1"/>
              <a:t>Mu’tasım</a:t>
            </a:r>
            <a:r>
              <a:rPr lang="tr-TR" dirty="0"/>
              <a:t> döneminde, </a:t>
            </a:r>
            <a:r>
              <a:rPr lang="tr-TR" dirty="0" err="1"/>
              <a:t>Beytülhikme’de</a:t>
            </a:r>
            <a:r>
              <a:rPr lang="tr-TR" dirty="0"/>
              <a:t> zayıflama eğilimi görülmüş ancak  Halife </a:t>
            </a:r>
            <a:r>
              <a:rPr lang="tr-TR" dirty="0" err="1"/>
              <a:t>Vâsık</a:t>
            </a:r>
            <a:r>
              <a:rPr lang="tr-TR" dirty="0"/>
              <a:t> zamanı  </a:t>
            </a:r>
            <a:r>
              <a:rPr lang="tr-TR" dirty="0" err="1"/>
              <a:t>Mu’tasım</a:t>
            </a:r>
            <a:r>
              <a:rPr lang="tr-TR" dirty="0"/>
              <a:t> dönemine </a:t>
            </a:r>
            <a:r>
              <a:rPr lang="tr-TR" dirty="0" err="1"/>
              <a:t>nisbetle</a:t>
            </a:r>
            <a:r>
              <a:rPr lang="tr-TR" dirty="0"/>
              <a:t> daha iyi geçmiştir.  </a:t>
            </a:r>
            <a:r>
              <a:rPr lang="tr-TR" dirty="0" err="1"/>
              <a:t>Vâsık</a:t>
            </a:r>
            <a:r>
              <a:rPr lang="tr-TR" dirty="0"/>
              <a:t>, ilmî çalışmalara ilgi duyan bir halifeydi ve onun döneminde yapılan ilmî tartışmalara </a:t>
            </a:r>
            <a:r>
              <a:rPr lang="tr-TR" dirty="0" err="1"/>
              <a:t>Beytülhikme’nin</a:t>
            </a:r>
            <a:r>
              <a:rPr lang="tr-TR" dirty="0"/>
              <a:t> önde gelen bilginleri olan Cebrail b. </a:t>
            </a:r>
            <a:r>
              <a:rPr lang="tr-TR" dirty="0" err="1"/>
              <a:t>Buhtişu</a:t>
            </a:r>
            <a:r>
              <a:rPr lang="tr-TR" dirty="0"/>
              <a:t>, </a:t>
            </a:r>
            <a:r>
              <a:rPr lang="tr-TR" dirty="0" err="1"/>
              <a:t>Yuhanna</a:t>
            </a:r>
            <a:r>
              <a:rPr lang="tr-TR" dirty="0"/>
              <a:t> b. </a:t>
            </a:r>
            <a:r>
              <a:rPr lang="tr-TR" dirty="0" err="1"/>
              <a:t>Masaveyh’in</a:t>
            </a:r>
            <a:r>
              <a:rPr lang="tr-TR" dirty="0"/>
              <a:t> katıldığı olurdu. Mütevekkil döneminde ise </a:t>
            </a:r>
            <a:r>
              <a:rPr lang="tr-TR" dirty="0" err="1"/>
              <a:t>Beytülhikme’de</a:t>
            </a:r>
            <a:r>
              <a:rPr lang="tr-TR" dirty="0"/>
              <a:t> bir canlanma görülür. </a:t>
            </a:r>
            <a:r>
              <a:rPr lang="tr-TR" dirty="0" err="1"/>
              <a:t>Beytülhikme’de</a:t>
            </a:r>
            <a:r>
              <a:rPr lang="tr-TR" dirty="0"/>
              <a:t> çalışmalar X. Asrın sonuna kadar devam etmiştir.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</TotalTime>
  <Words>308</Words>
  <Application>Microsoft Office PowerPoint</Application>
  <PresentationFormat>Ekran Gösterisi (4:3)</PresentationFormat>
  <Paragraphs>13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Gündönümü</vt:lpstr>
      <vt:lpstr>Beytü’l-Hikme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Beytü’l-Hikme</dc:title>
  <dc:creator>pc</dc:creator>
  <cp:lastModifiedBy>pc</cp:lastModifiedBy>
  <cp:revision>2</cp:revision>
  <dcterms:created xsi:type="dcterms:W3CDTF">2018-01-27T15:59:23Z</dcterms:created>
  <dcterms:modified xsi:type="dcterms:W3CDTF">2018-01-27T16:02:23Z</dcterms:modified>
</cp:coreProperties>
</file>