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8" r:id="rId2"/>
    <p:sldId id="264" r:id="rId3"/>
    <p:sldId id="279" r:id="rId4"/>
    <p:sldId id="267" r:id="rId5"/>
    <p:sldId id="268" r:id="rId6"/>
    <p:sldId id="269" r:id="rId7"/>
    <p:sldId id="271" r:id="rId8"/>
    <p:sldId id="277" r:id="rId9"/>
    <p:sldId id="275" r:id="rId10"/>
    <p:sldId id="258" r:id="rId11"/>
    <p:sldId id="259" r:id="rId12"/>
    <p:sldId id="28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9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70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14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045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85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65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76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44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75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42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37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81D3F90-3D5B-403F-8FCB-DF80BD338EF8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27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idx="4294967295"/>
          </p:nvPr>
        </p:nvSpPr>
        <p:spPr>
          <a:xfrm>
            <a:off x="0" y="1371600"/>
            <a:ext cx="7851775" cy="1828800"/>
          </a:xfrm>
        </p:spPr>
        <p:txBody>
          <a:bodyPr>
            <a:normAutofit/>
          </a:bodyPr>
          <a:lstStyle/>
          <a:p>
            <a:pPr algn="ctr"/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ANTİPSİKOTİK İLAÇLAR</a:t>
            </a:r>
            <a:endParaRPr lang="tr-T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4294967295"/>
          </p:nvPr>
        </p:nvSpPr>
        <p:spPr>
          <a:xfrm>
            <a:off x="0" y="3228975"/>
            <a:ext cx="7854950" cy="1752600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(NÖROLEPTİKLER)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635896" y="5517232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Prof.Dr.A.Tanju</a:t>
            </a:r>
            <a:r>
              <a:rPr lang="tr-TR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ÖZÇELİKAY</a:t>
            </a:r>
            <a:endParaRPr lang="tr-TR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55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520" y="90872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latin typeface="Helvetica-Bold"/>
              </a:rPr>
              <a:t>Terapotik</a:t>
            </a:r>
            <a:r>
              <a:rPr lang="tr-TR" sz="2800" b="1" dirty="0" smtClean="0">
                <a:latin typeface="Helvetica-Bold"/>
              </a:rPr>
              <a:t> kullanımları</a:t>
            </a:r>
            <a:endParaRPr lang="tr-TR" sz="2800" b="1" dirty="0">
              <a:latin typeface="Helvetica-Bold"/>
            </a:endParaRPr>
          </a:p>
          <a:p>
            <a:pPr marL="342900" indent="-342900">
              <a:buAutoNum type="arabicPeriod"/>
            </a:pPr>
            <a:r>
              <a:rPr lang="tr-TR" sz="2800" b="1" dirty="0" smtClean="0">
                <a:latin typeface="Helvetica-Bold"/>
              </a:rPr>
              <a:t>Şizofreni tedavisi</a:t>
            </a:r>
          </a:p>
          <a:p>
            <a:pPr marL="342900" indent="-342900">
              <a:buAutoNum type="arabicPeriod"/>
            </a:pPr>
            <a:r>
              <a:rPr lang="tr-TR" sz="2800" b="1" dirty="0" smtClean="0">
                <a:latin typeface="Helvetica-Bold"/>
              </a:rPr>
              <a:t>Öteki </a:t>
            </a:r>
            <a:r>
              <a:rPr lang="tr-TR" sz="2800" b="1" dirty="0" err="1" smtClean="0">
                <a:latin typeface="Helvetica-Bold"/>
              </a:rPr>
              <a:t>psikotik</a:t>
            </a:r>
            <a:r>
              <a:rPr lang="tr-TR" sz="2800" b="1" dirty="0" smtClean="0">
                <a:latin typeface="Helvetica-Bold"/>
              </a:rPr>
              <a:t> bozukluklar (</a:t>
            </a:r>
            <a:r>
              <a:rPr lang="tr-TR" sz="2800" dirty="0" err="1" smtClean="0">
                <a:latin typeface="Helvetica-Bold"/>
              </a:rPr>
              <a:t>Bipolar</a:t>
            </a:r>
            <a:r>
              <a:rPr lang="tr-TR" sz="2800" dirty="0" smtClean="0">
                <a:latin typeface="Helvetica-Bold"/>
              </a:rPr>
              <a:t> bozukluk, </a:t>
            </a:r>
            <a:r>
              <a:rPr lang="tr-TR" sz="2800" dirty="0" err="1" smtClean="0">
                <a:latin typeface="Helvetica-Bold"/>
              </a:rPr>
              <a:t>psikotik</a:t>
            </a:r>
            <a:r>
              <a:rPr lang="tr-TR" sz="2800" dirty="0" smtClean="0">
                <a:latin typeface="Helvetica-Bold"/>
              </a:rPr>
              <a:t> depresyon, tedaviye dirençli depresyon)</a:t>
            </a:r>
            <a:r>
              <a:rPr lang="en-US" sz="2800" b="1" dirty="0" smtClean="0">
                <a:latin typeface="Helvetica-Bold"/>
              </a:rPr>
              <a:t> </a:t>
            </a:r>
            <a:endParaRPr lang="tr-TR" sz="2800" b="1" dirty="0" smtClean="0">
              <a:latin typeface="Helvetica-Bold"/>
            </a:endParaRPr>
          </a:p>
          <a:p>
            <a:pPr marL="342900" indent="-342900">
              <a:buAutoNum type="arabicPeriod"/>
            </a:pPr>
            <a:r>
              <a:rPr lang="tr-TR" sz="2800" b="1" dirty="0" smtClean="0">
                <a:latin typeface="Helvetica-Bold"/>
              </a:rPr>
              <a:t>Bulantı ve kusmanın önlenmesi</a:t>
            </a:r>
            <a:r>
              <a:rPr lang="en-US" sz="2800" b="1" dirty="0" smtClean="0">
                <a:latin typeface="Helvetica-Bold"/>
              </a:rPr>
              <a:t> </a:t>
            </a:r>
            <a:r>
              <a:rPr lang="tr-TR" sz="2800" dirty="0" smtClean="0">
                <a:latin typeface="Helvetica-Bold"/>
              </a:rPr>
              <a:t>(1.kuşak ilaçlar özellikle </a:t>
            </a:r>
            <a:r>
              <a:rPr lang="tr-TR" sz="2800" i="1" dirty="0" err="1" smtClean="0">
                <a:latin typeface="Helvetica-Oblique"/>
              </a:rPr>
              <a:t>proklorperazin</a:t>
            </a: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ilaçla indüklenen bulantı tedavisinde</a:t>
            </a:r>
            <a:r>
              <a:rPr lang="tr-TR" sz="2800" i="1" dirty="0" smtClean="0">
                <a:latin typeface="Helvetica-Oblique"/>
              </a:rPr>
              <a:t>)</a:t>
            </a:r>
          </a:p>
          <a:p>
            <a:pPr marL="342900" indent="-342900">
              <a:buAutoNum type="arabicPeriod"/>
            </a:pPr>
            <a:r>
              <a:rPr lang="tr-TR" sz="2800" b="1" dirty="0" smtClean="0">
                <a:latin typeface="Helvetica" panose="020B0604020202020204" pitchFamily="34" charset="0"/>
              </a:rPr>
              <a:t>Kaşıntının giderilmesi ve </a:t>
            </a:r>
            <a:r>
              <a:rPr lang="tr-TR" sz="2800" b="1" dirty="0" err="1" smtClean="0">
                <a:latin typeface="Helvetica" panose="020B0604020202020204" pitchFamily="34" charset="0"/>
              </a:rPr>
              <a:t>preoperatif</a:t>
            </a:r>
            <a:r>
              <a:rPr lang="tr-TR" sz="2800" b="1" dirty="0" smtClean="0">
                <a:latin typeface="Helvetica" panose="020B0604020202020204" pitchFamily="34" charset="0"/>
              </a:rPr>
              <a:t> </a:t>
            </a:r>
            <a:r>
              <a:rPr lang="tr-TR" sz="2800" b="1" dirty="0" err="1" smtClean="0">
                <a:latin typeface="Helvetica" panose="020B0604020202020204" pitchFamily="34" charset="0"/>
              </a:rPr>
              <a:t>sedasyon</a:t>
            </a:r>
            <a:r>
              <a:rPr lang="tr-TR" sz="2800" b="1" dirty="0" smtClean="0">
                <a:latin typeface="Helvetica" panose="020B0604020202020204" pitchFamily="34" charset="0"/>
              </a:rPr>
              <a:t> (</a:t>
            </a:r>
            <a:r>
              <a:rPr lang="en-US" sz="2800" dirty="0">
                <a:latin typeface="Helvetica" panose="020B0604020202020204" pitchFamily="34" charset="0"/>
              </a:rPr>
              <a:t>H1-histamin re</a:t>
            </a:r>
            <a:r>
              <a:rPr lang="tr-TR" sz="2800" dirty="0">
                <a:latin typeface="Helvetica" panose="020B0604020202020204" pitchFamily="34" charset="0"/>
              </a:rPr>
              <a:t>s</a:t>
            </a:r>
            <a:r>
              <a:rPr lang="en-US" sz="2800" dirty="0" err="1">
                <a:latin typeface="Helvetica" panose="020B0604020202020204" pitchFamily="34" charset="0"/>
              </a:rPr>
              <a:t>ept</a:t>
            </a:r>
            <a:r>
              <a:rPr lang="tr-TR" sz="2800" dirty="0">
                <a:latin typeface="Helvetica" panose="020B0604020202020204" pitchFamily="34" charset="0"/>
              </a:rPr>
              <a:t>ö</a:t>
            </a:r>
            <a:r>
              <a:rPr lang="en-US" sz="2800" dirty="0">
                <a:latin typeface="Helvetica" panose="020B0604020202020204" pitchFamily="34" charset="0"/>
              </a:rPr>
              <a:t>r</a:t>
            </a:r>
            <a:r>
              <a:rPr lang="tr-TR" sz="2800" dirty="0">
                <a:latin typeface="Helvetica" panose="020B0604020202020204" pitchFamily="34" charset="0"/>
              </a:rPr>
              <a:t>ünü bloke </a:t>
            </a:r>
            <a:r>
              <a:rPr lang="tr-TR" sz="2800" dirty="0" smtClean="0">
                <a:latin typeface="Helvetica" panose="020B0604020202020204" pitchFamily="34" charset="0"/>
              </a:rPr>
              <a:t>edenler)</a:t>
            </a:r>
            <a:r>
              <a:rPr lang="tr-TR" sz="2800" b="1" i="1" dirty="0" smtClean="0">
                <a:latin typeface="Helvetica-Oblique"/>
              </a:rPr>
              <a:t> </a:t>
            </a:r>
            <a:endParaRPr lang="tr-TR" sz="2800" b="1" dirty="0" smtClean="0">
              <a:latin typeface="Helvetica" panose="020B0604020202020204" pitchFamily="34" charset="0"/>
            </a:endParaRPr>
          </a:p>
          <a:p>
            <a:r>
              <a:rPr lang="tr-TR" b="1" dirty="0" smtClean="0">
                <a:latin typeface="Helvetica" panose="020B0604020202020204" pitchFamily="34" charset="0"/>
              </a:rPr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764704"/>
            <a:ext cx="9144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latin typeface="Helvetica-Bold"/>
              </a:rPr>
              <a:t>Absorpsiyon</a:t>
            </a:r>
            <a:r>
              <a:rPr lang="tr-TR" sz="2800" b="1" dirty="0" smtClean="0">
                <a:latin typeface="Helvetica-Bold"/>
              </a:rPr>
              <a:t> ve metabolizma</a:t>
            </a:r>
          </a:p>
          <a:p>
            <a:endParaRPr lang="tr-TR" sz="2800" b="1" dirty="0">
              <a:latin typeface="Helvetica-Bold"/>
            </a:endParaRP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Oral uygulamadan sonra </a:t>
            </a:r>
            <a:r>
              <a:rPr lang="tr-TR" sz="2800" dirty="0" err="1" smtClean="0">
                <a:latin typeface="Helvetica" panose="020B0604020202020204" pitchFamily="34" charset="0"/>
              </a:rPr>
              <a:t>biyoyararlanımları</a:t>
            </a:r>
            <a:r>
              <a:rPr lang="tr-TR" sz="2800" dirty="0" smtClean="0">
                <a:latin typeface="Helvetica" panose="020B0604020202020204" pitchFamily="34" charset="0"/>
              </a:rPr>
              <a:t> farklılık gösterir.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i="1" dirty="0">
                <a:latin typeface="Helvetica-Oblique"/>
              </a:rPr>
              <a:t>Z</a:t>
            </a:r>
            <a:r>
              <a:rPr lang="en-US" sz="2800" i="1" dirty="0" err="1" smtClean="0">
                <a:latin typeface="Helvetica-Oblique"/>
              </a:rPr>
              <a:t>iprasidon</a:t>
            </a:r>
            <a:r>
              <a:rPr lang="en-US" sz="2800" i="1" dirty="0" smtClean="0">
                <a:latin typeface="Helvetica-Oblique"/>
              </a:rPr>
              <a:t> </a:t>
            </a:r>
            <a:r>
              <a:rPr lang="tr-TR" sz="2800" i="1" dirty="0" smtClean="0">
                <a:latin typeface="Helvetica-Oblique"/>
              </a:rPr>
              <a:t>ve </a:t>
            </a:r>
            <a:r>
              <a:rPr lang="en-US" sz="2800" i="1" dirty="0" err="1" smtClean="0">
                <a:latin typeface="Helvetica-Oblique"/>
              </a:rPr>
              <a:t>paliperidon</a:t>
            </a: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i="1" dirty="0" err="1" smtClean="0">
                <a:latin typeface="Helvetica-Oblique"/>
              </a:rPr>
              <a:t>absorbsiyonu</a:t>
            </a:r>
            <a:r>
              <a:rPr lang="tr-TR" sz="2800" i="1" dirty="0" smtClean="0">
                <a:latin typeface="Helvetica-Oblique"/>
              </a:rPr>
              <a:t> yiyecekle artar.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i="1" dirty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Beyin dokusuna kolaylıkla girerler.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Plazma proteinlerine yüksek oranda bağlanırlar.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Yarılanma süreleri uzundur.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Karaciğer </a:t>
            </a:r>
            <a:r>
              <a:rPr lang="tr-TR" sz="2800" dirty="0" err="1" smtClean="0">
                <a:latin typeface="Helvetica-Oblique"/>
              </a:rPr>
              <a:t>sitokrom</a:t>
            </a:r>
            <a:r>
              <a:rPr lang="tr-TR" sz="2800" dirty="0" smtClean="0">
                <a:latin typeface="Helvetica-Oblique"/>
              </a:rPr>
              <a:t> P450 sistemi ile </a:t>
            </a:r>
            <a:r>
              <a:rPr lang="tr-TR" sz="2800" dirty="0" err="1" smtClean="0">
                <a:latin typeface="Helvetica-Oblique"/>
              </a:rPr>
              <a:t>metabolize</a:t>
            </a:r>
            <a:r>
              <a:rPr lang="tr-TR" sz="2800" dirty="0" smtClean="0">
                <a:latin typeface="Helvetica-Oblique"/>
              </a:rPr>
              <a:t> olurlar.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Bazı </a:t>
            </a:r>
            <a:r>
              <a:rPr lang="tr-TR" sz="2800" dirty="0" err="1" smtClean="0">
                <a:latin typeface="Helvetica-Oblique"/>
              </a:rPr>
              <a:t>metabolitler</a:t>
            </a:r>
            <a:r>
              <a:rPr lang="tr-TR" sz="2800" dirty="0" smtClean="0">
                <a:latin typeface="Helvetica-Oblique"/>
              </a:rPr>
              <a:t> aktiftir (</a:t>
            </a:r>
            <a:r>
              <a:rPr lang="tr-TR" sz="2800" dirty="0" err="1" smtClean="0">
                <a:latin typeface="Helvetica-Oblique"/>
              </a:rPr>
              <a:t>risperidon’un</a:t>
            </a:r>
            <a:r>
              <a:rPr lang="tr-TR" sz="2800" dirty="0" smtClean="0">
                <a:latin typeface="Helvetica-Oblique"/>
              </a:rPr>
              <a:t> aktif </a:t>
            </a:r>
            <a:r>
              <a:rPr lang="tr-TR" sz="2800" dirty="0" err="1" smtClean="0">
                <a:latin typeface="Helvetica-Oblique"/>
              </a:rPr>
              <a:t>metaboliti</a:t>
            </a:r>
            <a:r>
              <a:rPr lang="tr-TR" sz="2800" dirty="0" smtClean="0">
                <a:latin typeface="Helvetica-Oblique"/>
              </a:rPr>
              <a:t> </a:t>
            </a:r>
            <a:r>
              <a:rPr lang="en-US" sz="2800" i="1" dirty="0" err="1" smtClean="0">
                <a:latin typeface="Helvetica-Oblique"/>
              </a:rPr>
              <a:t>paliperidon</a:t>
            </a:r>
            <a:r>
              <a:rPr lang="tr-TR" sz="2800" i="1" dirty="0" smtClean="0">
                <a:latin typeface="Helvetica-Oblique"/>
              </a:rPr>
              <a:t> dur.</a:t>
            </a:r>
            <a:r>
              <a:rPr lang="tr-TR" sz="2800" dirty="0" smtClean="0">
                <a:latin typeface="Helvetica" panose="020B0604020202020204" pitchFamily="34" charset="0"/>
              </a:rPr>
              <a:t>)</a:t>
            </a: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endParaRPr lang="tr-TR" dirty="0">
              <a:latin typeface="Helvetica" panose="020B0604020202020204" pitchFamily="34" charset="0"/>
            </a:endParaRP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764704"/>
            <a:ext cx="90364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latin typeface="Helvetica-Bold"/>
              </a:rPr>
              <a:t>Absorpsiyon</a:t>
            </a:r>
            <a:r>
              <a:rPr lang="tr-TR" sz="2800" b="1" dirty="0" smtClean="0">
                <a:latin typeface="Helvetica-Bold"/>
              </a:rPr>
              <a:t> ve metabolizma</a:t>
            </a:r>
          </a:p>
          <a:p>
            <a:endParaRPr lang="tr-TR" sz="2800" b="1" dirty="0">
              <a:latin typeface="Helvetica-Bold"/>
            </a:endParaRPr>
          </a:p>
          <a:p>
            <a:pPr>
              <a:buClr>
                <a:srgbClr val="990033"/>
              </a:buClr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 </a:t>
            </a:r>
            <a:r>
              <a:rPr lang="tr-TR" sz="2800" i="1" dirty="0" err="1" smtClean="0">
                <a:latin typeface="Helvetica-Oblique"/>
              </a:rPr>
              <a:t>Flufenazin</a:t>
            </a: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i="1" dirty="0" err="1" smtClean="0">
                <a:latin typeface="Helvetica-Oblique"/>
              </a:rPr>
              <a:t>dekonat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i="1" dirty="0" err="1">
                <a:latin typeface="Helvetica-Oblique"/>
              </a:rPr>
              <a:t>haloperidol</a:t>
            </a:r>
            <a:r>
              <a:rPr lang="tr-TR" sz="2800" i="1" dirty="0">
                <a:latin typeface="Helvetica-Oblique"/>
              </a:rPr>
              <a:t> </a:t>
            </a:r>
            <a:r>
              <a:rPr lang="tr-TR" sz="2800" i="1" dirty="0" err="1" smtClean="0">
                <a:latin typeface="Helvetica-Oblique"/>
              </a:rPr>
              <a:t>dekonat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i="1" dirty="0" err="1" smtClean="0">
                <a:latin typeface="Helvetica-Oblique"/>
              </a:rPr>
              <a:t>risperidon</a:t>
            </a:r>
            <a:r>
              <a:rPr lang="tr-TR" sz="2800" i="1" dirty="0">
                <a:latin typeface="Helvetica-Oblique"/>
              </a:rPr>
              <a:t> </a:t>
            </a:r>
            <a:r>
              <a:rPr lang="tr-TR" sz="2800" dirty="0" err="1" smtClean="0">
                <a:latin typeface="Helvetica" panose="020B0604020202020204" pitchFamily="34" charset="0"/>
              </a:rPr>
              <a:t>mikroferler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i="1" dirty="0" err="1" smtClean="0">
                <a:latin typeface="Helvetica-Oblique"/>
              </a:rPr>
              <a:t>paliperidon</a:t>
            </a: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i="1" dirty="0" err="1" smtClean="0">
                <a:latin typeface="Helvetica-Oblique"/>
              </a:rPr>
              <a:t>palmitad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i="1" dirty="0" err="1" smtClean="0">
                <a:latin typeface="Helvetica-Oblique"/>
              </a:rPr>
              <a:t>aripiprazol</a:t>
            </a:r>
            <a:r>
              <a:rPr lang="tr-TR" sz="2800" i="1" dirty="0" smtClean="0">
                <a:latin typeface="Helvetica-Oblique"/>
              </a:rPr>
              <a:t>   </a:t>
            </a:r>
            <a:r>
              <a:rPr lang="tr-TR" sz="2800" i="1" dirty="0" err="1" smtClean="0">
                <a:latin typeface="Helvetica-Oblique"/>
              </a:rPr>
              <a:t>monohidrat</a:t>
            </a:r>
            <a:r>
              <a:rPr lang="tr-TR" sz="2800" dirty="0" smtClean="0">
                <a:latin typeface="Helvetica" panose="020B0604020202020204" pitchFamily="34" charset="0"/>
              </a:rPr>
              <a:t> ve </a:t>
            </a:r>
            <a:r>
              <a:rPr lang="en-US" sz="2800" i="1" dirty="0" err="1" smtClean="0">
                <a:latin typeface="Helvetica-Oblique"/>
              </a:rPr>
              <a:t>olanzapin</a:t>
            </a:r>
            <a:r>
              <a:rPr lang="en-US" sz="2800" i="1" dirty="0" smtClean="0">
                <a:latin typeface="Helvetica-Oblique"/>
              </a:rPr>
              <a:t> </a:t>
            </a:r>
            <a:r>
              <a:rPr lang="en-US" sz="2800" i="1" dirty="0" err="1" smtClean="0">
                <a:latin typeface="Helvetica-Oblique"/>
              </a:rPr>
              <a:t>pamoat</a:t>
            </a:r>
            <a:r>
              <a:rPr lang="tr-TR" sz="2800" i="1" dirty="0" smtClean="0">
                <a:latin typeface="Helvetica-Oblique"/>
              </a:rPr>
              <a:t> uzun etkili </a:t>
            </a:r>
            <a:r>
              <a:rPr lang="tr-TR" sz="2800" i="1" dirty="0" err="1" smtClean="0">
                <a:latin typeface="Helvetica-Oblique"/>
              </a:rPr>
              <a:t>injektabl</a:t>
            </a: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i="1" dirty="0" err="1" smtClean="0">
                <a:latin typeface="Helvetica-Oblique"/>
              </a:rPr>
              <a:t>formülasyonlardır</a:t>
            </a:r>
            <a:r>
              <a:rPr lang="tr-TR" sz="2800" i="1" dirty="0" smtClean="0">
                <a:latin typeface="Helvetica-Oblique"/>
              </a:rPr>
              <a:t>.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endParaRPr lang="tr-TR" sz="2800" dirty="0" smtClean="0">
              <a:latin typeface="Helvetica" panose="020B0604020202020204" pitchFamily="34" charset="0"/>
            </a:endParaRPr>
          </a:p>
          <a:p>
            <a:endParaRPr lang="tr-TR" sz="2800" dirty="0" smtClean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Bu </a:t>
            </a:r>
            <a:r>
              <a:rPr lang="tr-TR" sz="2800" dirty="0" err="1" smtClean="0">
                <a:latin typeface="Helvetica" panose="020B0604020202020204" pitchFamily="34" charset="0"/>
              </a:rPr>
              <a:t>formülasyonların</a:t>
            </a:r>
            <a:r>
              <a:rPr lang="tr-TR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err="1" smtClean="0">
                <a:latin typeface="Helvetica" panose="020B0604020202020204" pitchFamily="34" charset="0"/>
              </a:rPr>
              <a:t>terapotik</a:t>
            </a:r>
            <a:r>
              <a:rPr lang="tr-TR" sz="2800" dirty="0" smtClean="0">
                <a:latin typeface="Helvetica" panose="020B0604020202020204" pitchFamily="34" charset="0"/>
              </a:rPr>
              <a:t> süresi </a:t>
            </a:r>
            <a:r>
              <a:rPr lang="en-US" sz="2800" dirty="0" smtClean="0">
                <a:latin typeface="Helvetica" panose="020B0604020202020204" pitchFamily="34" charset="0"/>
              </a:rPr>
              <a:t>2</a:t>
            </a:r>
            <a:r>
              <a:rPr lang="tr-TR" sz="2800" dirty="0" smtClean="0">
                <a:latin typeface="Helvetica" panose="020B0604020202020204" pitchFamily="34" charset="0"/>
              </a:rPr>
              <a:t>-</a:t>
            </a:r>
            <a:r>
              <a:rPr lang="en-US" sz="2800" dirty="0" smtClean="0">
                <a:latin typeface="Helvetica" panose="020B0604020202020204" pitchFamily="34" charset="0"/>
              </a:rPr>
              <a:t>4 </a:t>
            </a:r>
            <a:r>
              <a:rPr lang="tr-TR" sz="2800" dirty="0" smtClean="0">
                <a:latin typeface="Helvetica" panose="020B0604020202020204" pitchFamily="34" charset="0"/>
              </a:rPr>
              <a:t>haftadır.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Bu yüzden ayakta tedavi gören ve oral tedaviye </a:t>
            </a:r>
            <a:r>
              <a:rPr lang="tr-TR" sz="2800" dirty="0" err="1" smtClean="0">
                <a:latin typeface="Helvetica" panose="020B0604020202020204" pitchFamily="34" charset="0"/>
              </a:rPr>
              <a:t>uyunç</a:t>
            </a:r>
            <a:r>
              <a:rPr lang="tr-TR" sz="2800" dirty="0" smtClean="0">
                <a:latin typeface="Helvetica" panose="020B0604020202020204" pitchFamily="34" charset="0"/>
              </a:rPr>
              <a:t> sorunu olan hastalarda sıklıkla kullanılırlar.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4725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7504" y="1028343"/>
            <a:ext cx="892899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err="1" smtClean="0"/>
              <a:t>Antipsikotik</a:t>
            </a:r>
            <a:r>
              <a:rPr lang="tr-TR" sz="2800" dirty="0" smtClean="0"/>
              <a:t> ilaçlar başta şizofreni olmak üzere </a:t>
            </a:r>
            <a:r>
              <a:rPr lang="tr-TR" sz="2800" dirty="0" err="1" smtClean="0"/>
              <a:t>manik</a:t>
            </a:r>
            <a:r>
              <a:rPr lang="tr-TR" sz="2800" dirty="0" smtClean="0"/>
              <a:t> depresif (</a:t>
            </a:r>
            <a:r>
              <a:rPr lang="tr-TR" sz="2800" dirty="0" err="1" smtClean="0"/>
              <a:t>bipolar</a:t>
            </a:r>
            <a:r>
              <a:rPr lang="tr-TR" sz="2800" dirty="0" smtClean="0"/>
              <a:t>) ve diğer </a:t>
            </a:r>
            <a:r>
              <a:rPr lang="tr-TR" sz="2800" dirty="0" err="1" smtClean="0"/>
              <a:t>psikotik</a:t>
            </a:r>
            <a:r>
              <a:rPr lang="tr-TR" sz="2800" dirty="0" smtClean="0"/>
              <a:t> hastalıklarının belirtilerini azaltmada kullanılırlar.</a:t>
            </a:r>
          </a:p>
          <a:p>
            <a:pPr>
              <a:buClr>
                <a:srgbClr val="660033"/>
              </a:buClr>
            </a:pPr>
            <a:endParaRPr lang="tr-TR" sz="2800" dirty="0" smtClean="0"/>
          </a:p>
          <a:p>
            <a:pPr marL="342900" indent="-34290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err="1" smtClean="0"/>
              <a:t>Antipsikotiklerin</a:t>
            </a:r>
            <a:r>
              <a:rPr lang="tr-TR" sz="2800" dirty="0" smtClean="0"/>
              <a:t> seçiminde yarar/risk (hastalık belirtilerinin azalması/yan etkilerin ortaya çıkması) oranı dikkate alınmalıdır.</a:t>
            </a:r>
          </a:p>
          <a:p>
            <a:pPr marL="342900" indent="-342900">
              <a:buClr>
                <a:srgbClr val="660033"/>
              </a:buClr>
              <a:buFont typeface="Wingdings" panose="05000000000000000000" pitchFamily="2" charset="2"/>
              <a:buChar char="ü"/>
            </a:pPr>
            <a:endParaRPr lang="tr-TR" sz="2800" dirty="0"/>
          </a:p>
          <a:p>
            <a:pPr marL="342900" indent="-34290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smtClean="0"/>
              <a:t> İlaçlar halüsinasyon ve </a:t>
            </a:r>
            <a:r>
              <a:rPr lang="tr-TR" sz="2800" dirty="0" err="1" smtClean="0"/>
              <a:t>delüzyon</a:t>
            </a:r>
            <a:r>
              <a:rPr lang="tr-TR" sz="2800" dirty="0" smtClean="0"/>
              <a:t> (yanlış inanışlar) şiddetini azaltırlar ve hastaların sosyal yaşam fonksiyonlarını iyileştirirler.</a:t>
            </a:r>
          </a:p>
          <a:p>
            <a:pPr marL="342900" indent="-342900">
              <a:buClr>
                <a:srgbClr val="660033"/>
              </a:buClr>
              <a:buFont typeface="Wingdings" panose="05000000000000000000" pitchFamily="2" charset="2"/>
              <a:buChar char="ü"/>
            </a:pPr>
            <a:endParaRPr lang="tr-TR" sz="2800" dirty="0"/>
          </a:p>
          <a:p>
            <a:pPr marL="342900" indent="-34290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smtClean="0"/>
              <a:t> Hastalığı tamamen tedavi etmezler.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5988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1268760"/>
            <a:ext cx="842493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err="1" smtClean="0">
                <a:latin typeface="Helvetica" panose="020B0604020202020204" pitchFamily="34" charset="0"/>
              </a:rPr>
              <a:t>Antipsikotikler</a:t>
            </a:r>
            <a:r>
              <a:rPr lang="tr-TR" sz="2800" dirty="0" smtClean="0">
                <a:latin typeface="Helvetica" panose="020B0604020202020204" pitchFamily="34" charset="0"/>
              </a:rPr>
              <a:t> birinci ve ikinci kuşak olmak üzere iki gruba ayrılırlar.</a:t>
            </a: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 Birinci kuşak ilaçlar da düşük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veya yüksek </a:t>
            </a:r>
            <a:r>
              <a:rPr lang="tr-TR" sz="2800" dirty="0" err="1" smtClean="0">
                <a:latin typeface="Helvetica" panose="020B0604020202020204" pitchFamily="34" charset="0"/>
              </a:rPr>
              <a:t>potentli</a:t>
            </a:r>
            <a:r>
              <a:rPr lang="tr-TR" sz="2800" dirty="0" smtClean="0">
                <a:latin typeface="Helvetica" panose="020B0604020202020204" pitchFamily="34" charset="0"/>
              </a:rPr>
              <a:t> 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olmak üzere ikiye ayrılır.</a:t>
            </a: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 Bu sınıflandırma ilaçların klinik etkinliğini göstermez. Ancak daha çok </a:t>
            </a:r>
            <a:r>
              <a:rPr lang="tr-TR" sz="2800" dirty="0" err="1" smtClean="0">
                <a:latin typeface="Helvetica" panose="020B0604020202020204" pitchFamily="34" charset="0"/>
              </a:rPr>
              <a:t>Dopamin</a:t>
            </a:r>
            <a:r>
              <a:rPr lang="tr-TR" sz="2800" dirty="0" smtClean="0">
                <a:latin typeface="Helvetica" panose="020B0604020202020204" pitchFamily="34" charset="0"/>
              </a:rPr>
              <a:t> D</a:t>
            </a:r>
            <a:r>
              <a:rPr lang="tr-TR" sz="2800" baseline="-25000" dirty="0" smtClean="0">
                <a:latin typeface="Helvetica" panose="020B0604020202020204" pitchFamily="34" charset="0"/>
              </a:rPr>
              <a:t>2 </a:t>
            </a:r>
            <a:r>
              <a:rPr lang="tr-TR" sz="2800" dirty="0" smtClean="0">
                <a:latin typeface="Helvetica" panose="020B0604020202020204" pitchFamily="34" charset="0"/>
              </a:rPr>
              <a:t>reseptörleri için </a:t>
            </a:r>
            <a:r>
              <a:rPr lang="tr-TR" sz="2800" dirty="0" err="1" smtClean="0">
                <a:latin typeface="Helvetica" panose="020B0604020202020204" pitchFamily="34" charset="0"/>
              </a:rPr>
              <a:t>afiniteyi</a:t>
            </a:r>
            <a:r>
              <a:rPr lang="tr-TR" sz="2800" dirty="0" smtClean="0">
                <a:latin typeface="Helvetica" panose="020B0604020202020204" pitchFamily="34" charset="0"/>
              </a:rPr>
              <a:t> ifade eder, ilacın yan etki profilini etkileyebilir.</a:t>
            </a: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0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0" y="0"/>
            <a:ext cx="903649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Helvetica-Bold"/>
              </a:rPr>
              <a:t>Birinci Kuşak </a:t>
            </a:r>
            <a:r>
              <a:rPr lang="tr-TR" sz="2400" b="1" dirty="0" err="1" smtClean="0">
                <a:latin typeface="Helvetica-Bold"/>
              </a:rPr>
              <a:t>Antipsikotikler</a:t>
            </a:r>
            <a:r>
              <a:rPr lang="tr-TR" sz="2400" b="1" dirty="0" smtClean="0">
                <a:latin typeface="Helvetica-Bold"/>
              </a:rPr>
              <a:t> (Klasik, tipik veya geleneksel </a:t>
            </a:r>
            <a:r>
              <a:rPr lang="tr-TR" sz="2400" b="1" dirty="0" err="1" smtClean="0">
                <a:latin typeface="Helvetica-Bold"/>
              </a:rPr>
              <a:t>antipsikotikler</a:t>
            </a:r>
            <a:r>
              <a:rPr lang="tr-TR" sz="2400" b="1" dirty="0" smtClean="0">
                <a:latin typeface="Helvetica-Bold"/>
              </a:rPr>
              <a:t>)</a:t>
            </a:r>
          </a:p>
          <a:p>
            <a:endParaRPr lang="tr-TR" sz="2400" b="1" dirty="0">
              <a:latin typeface="Helvetica-Bold"/>
            </a:endParaRP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Helvetica" panose="020B0604020202020204" pitchFamily="34" charset="0"/>
              </a:rPr>
              <a:t>Farklı tipteki reseptörlerin </a:t>
            </a:r>
            <a:r>
              <a:rPr lang="tr-TR" sz="2400" dirty="0" err="1" smtClean="0">
                <a:latin typeface="Helvetica" panose="020B0604020202020204" pitchFamily="34" charset="0"/>
              </a:rPr>
              <a:t>kompetatif</a:t>
            </a:r>
            <a:r>
              <a:rPr lang="tr-TR" sz="2400" dirty="0" smtClean="0">
                <a:latin typeface="Helvetica" panose="020B0604020202020204" pitchFamily="34" charset="0"/>
              </a:rPr>
              <a:t>  </a:t>
            </a:r>
            <a:r>
              <a:rPr lang="tr-TR" sz="2400" dirty="0" err="1" smtClean="0">
                <a:latin typeface="Helvetica" panose="020B0604020202020204" pitchFamily="34" charset="0"/>
              </a:rPr>
              <a:t>blokerleridir</a:t>
            </a:r>
            <a:r>
              <a:rPr lang="tr-TR" sz="2400" dirty="0" smtClean="0">
                <a:latin typeface="Helvetica" panose="020B0604020202020204" pitchFamily="34" charset="0"/>
              </a:rPr>
              <a:t>. </a:t>
            </a:r>
          </a:p>
          <a:p>
            <a:pPr>
              <a:buClr>
                <a:srgbClr val="660033"/>
              </a:buClr>
            </a:pPr>
            <a:endParaRPr lang="tr-TR" sz="2400" dirty="0" smtClean="0">
              <a:latin typeface="Helvetica" panose="020B0604020202020204" pitchFamily="34" charset="0"/>
            </a:endParaRP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Helvetica" panose="020B0604020202020204" pitchFamily="34" charset="0"/>
              </a:rPr>
              <a:t>Antipsikotik</a:t>
            </a:r>
            <a:r>
              <a:rPr lang="tr-TR" sz="2400" dirty="0" smtClean="0">
                <a:latin typeface="Helvetica" panose="020B0604020202020204" pitchFamily="34" charset="0"/>
              </a:rPr>
              <a:t> etkileri  </a:t>
            </a:r>
            <a:r>
              <a:rPr lang="en-US" sz="2400" dirty="0" err="1" smtClean="0">
                <a:latin typeface="Helvetica" panose="020B0604020202020204" pitchFamily="34" charset="0"/>
              </a:rPr>
              <a:t>dopamin</a:t>
            </a:r>
            <a:r>
              <a:rPr lang="en-US" sz="2400" dirty="0" smtClean="0">
                <a:latin typeface="Helvetica" panose="020B0604020202020204" pitchFamily="34" charset="0"/>
              </a:rPr>
              <a:t> </a:t>
            </a:r>
            <a:r>
              <a:rPr lang="en-US" sz="2400" dirty="0">
                <a:latin typeface="Helvetica" panose="020B0604020202020204" pitchFamily="34" charset="0"/>
              </a:rPr>
              <a:t>D</a:t>
            </a:r>
            <a:r>
              <a:rPr lang="en-US" sz="2400" baseline="-25000" dirty="0">
                <a:latin typeface="Helvetica" panose="020B0604020202020204" pitchFamily="34" charset="0"/>
              </a:rPr>
              <a:t>2</a:t>
            </a:r>
            <a:r>
              <a:rPr lang="en-US" sz="2400" dirty="0">
                <a:latin typeface="Helvetica" panose="020B0604020202020204" pitchFamily="34" charset="0"/>
              </a:rPr>
              <a:t> </a:t>
            </a:r>
            <a:r>
              <a:rPr lang="en-US" sz="2400" dirty="0" smtClean="0">
                <a:latin typeface="Helvetica" panose="020B0604020202020204" pitchFamily="34" charset="0"/>
              </a:rPr>
              <a:t>re</a:t>
            </a:r>
            <a:r>
              <a:rPr lang="tr-TR" sz="2400" dirty="0" smtClean="0">
                <a:latin typeface="Helvetica" panose="020B0604020202020204" pitchFamily="34" charset="0"/>
              </a:rPr>
              <a:t>s</a:t>
            </a:r>
            <a:r>
              <a:rPr lang="en-US" sz="2400" dirty="0" err="1" smtClean="0">
                <a:latin typeface="Helvetica" panose="020B0604020202020204" pitchFamily="34" charset="0"/>
              </a:rPr>
              <a:t>ept</a:t>
            </a:r>
            <a:r>
              <a:rPr lang="tr-TR" sz="2400" dirty="0" err="1" smtClean="0">
                <a:latin typeface="Helvetica" panose="020B0604020202020204" pitchFamily="34" charset="0"/>
              </a:rPr>
              <a:t>örlerinin</a:t>
            </a:r>
            <a:r>
              <a:rPr lang="tr-TR" sz="2400" dirty="0" smtClean="0">
                <a:latin typeface="Helvetica" panose="020B0604020202020204" pitchFamily="34" charset="0"/>
              </a:rPr>
              <a:t> </a:t>
            </a:r>
            <a:r>
              <a:rPr lang="tr-TR" sz="2400" dirty="0" err="1" smtClean="0">
                <a:latin typeface="Helvetica" panose="020B0604020202020204" pitchFamily="34" charset="0"/>
              </a:rPr>
              <a:t>kompetatif</a:t>
            </a:r>
            <a:r>
              <a:rPr lang="tr-TR" sz="2400" dirty="0" smtClean="0">
                <a:latin typeface="Helvetica" panose="020B0604020202020204" pitchFamily="34" charset="0"/>
              </a:rPr>
              <a:t> blokajından kaynaklanır</a:t>
            </a:r>
            <a:r>
              <a:rPr lang="en-US" sz="2400" dirty="0" smtClean="0">
                <a:latin typeface="Helvetica" panose="020B0604020202020204" pitchFamily="34" charset="0"/>
              </a:rPr>
              <a:t>. </a:t>
            </a:r>
            <a:endParaRPr lang="tr-TR" sz="2400" dirty="0" smtClean="0">
              <a:latin typeface="Helvetica" panose="020B0604020202020204" pitchFamily="34" charset="0"/>
            </a:endParaRPr>
          </a:p>
          <a:p>
            <a:pPr>
              <a:buClr>
                <a:srgbClr val="660033"/>
              </a:buClr>
            </a:pPr>
            <a:endParaRPr lang="tr-TR" sz="2400" dirty="0" smtClean="0">
              <a:latin typeface="Helvetica" panose="020B0604020202020204" pitchFamily="34" charset="0"/>
            </a:endParaRP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tr-TR" sz="2400" dirty="0" err="1" smtClean="0">
                <a:latin typeface="Helvetica" panose="020B0604020202020204" pitchFamily="34" charset="0"/>
              </a:rPr>
              <a:t>Özelllikle</a:t>
            </a:r>
            <a:r>
              <a:rPr lang="tr-TR" sz="2400" dirty="0" smtClean="0">
                <a:latin typeface="Helvetica" panose="020B0604020202020204" pitchFamily="34" charset="0"/>
              </a:rPr>
              <a:t> </a:t>
            </a:r>
            <a:r>
              <a:rPr lang="tr-TR" sz="2400" dirty="0" err="1" smtClean="0">
                <a:latin typeface="Helvetica" panose="020B0604020202020204" pitchFamily="34" charset="0"/>
              </a:rPr>
              <a:t>dopaminerjik</a:t>
            </a:r>
            <a:r>
              <a:rPr lang="tr-TR" sz="2400" dirty="0" smtClean="0">
                <a:latin typeface="Helvetica" panose="020B0604020202020204" pitchFamily="34" charset="0"/>
              </a:rPr>
              <a:t> reseptörlere güçlü bağlanan ilaçlar (</a:t>
            </a:r>
            <a:r>
              <a:rPr lang="tr-TR" sz="2400" i="1" dirty="0" err="1" smtClean="0">
                <a:latin typeface="Helvetica" panose="020B0604020202020204" pitchFamily="34" charset="0"/>
              </a:rPr>
              <a:t>haloperidol</a:t>
            </a:r>
            <a:r>
              <a:rPr lang="tr-TR" sz="2400" i="1" dirty="0" smtClean="0">
                <a:latin typeface="Helvetica" panose="020B0604020202020204" pitchFamily="34" charset="0"/>
              </a:rPr>
              <a:t> gibi) </a:t>
            </a:r>
            <a:r>
              <a:rPr lang="tr-TR" sz="2400" dirty="0" err="1" smtClean="0">
                <a:latin typeface="Helvetica" panose="020B0604020202020204" pitchFamily="34" charset="0"/>
              </a:rPr>
              <a:t>ekstrapramidal</a:t>
            </a:r>
            <a:r>
              <a:rPr lang="tr-TR" sz="2400" dirty="0" smtClean="0">
                <a:latin typeface="Helvetica" panose="020B0604020202020204" pitchFamily="34" charset="0"/>
              </a:rPr>
              <a:t> belirtilerle kendini gösteren hareket bozukluklarına yol açarlar.</a:t>
            </a:r>
          </a:p>
          <a:p>
            <a:pPr>
              <a:buClr>
                <a:srgbClr val="660033"/>
              </a:buClr>
            </a:pPr>
            <a:r>
              <a:rPr lang="tr-TR" sz="2400" dirty="0" smtClean="0">
                <a:latin typeface="Helvetica" panose="020B0604020202020204" pitchFamily="34" charset="0"/>
              </a:rPr>
              <a:t> </a:t>
            </a: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Helvetica" panose="020B0604020202020204" pitchFamily="34" charset="0"/>
              </a:rPr>
              <a:t>İlaca bağlı </a:t>
            </a:r>
            <a:r>
              <a:rPr lang="tr-TR" sz="2400" dirty="0">
                <a:latin typeface="Helvetica" panose="020B0604020202020204" pitchFamily="34" charset="0"/>
              </a:rPr>
              <a:t>hareket bozuklukları </a:t>
            </a:r>
            <a:r>
              <a:rPr lang="tr-TR" sz="2400" dirty="0" err="1">
                <a:latin typeface="Helvetica" panose="020B0604020202020204" pitchFamily="34" charset="0"/>
              </a:rPr>
              <a:t>dopaminerjik</a:t>
            </a: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tr-TR" sz="2400" dirty="0" smtClean="0">
                <a:latin typeface="Helvetica" panose="020B0604020202020204" pitchFamily="34" charset="0"/>
              </a:rPr>
              <a:t>reseptörlere zayıf bağlanan ilaçlarla (</a:t>
            </a:r>
            <a:r>
              <a:rPr lang="tr-TR" sz="2400" i="1" dirty="0" err="1" smtClean="0">
                <a:latin typeface="Helvetica" panose="020B0604020202020204" pitchFamily="34" charset="0"/>
              </a:rPr>
              <a:t>klorpromazin</a:t>
            </a:r>
            <a:r>
              <a:rPr lang="tr-TR" sz="2400" i="1" dirty="0" smtClean="0">
                <a:latin typeface="Helvetica" panose="020B0604020202020204" pitchFamily="34" charset="0"/>
              </a:rPr>
              <a:t> gibi) </a:t>
            </a:r>
            <a:r>
              <a:rPr lang="tr-TR" sz="2400" dirty="0" smtClean="0">
                <a:latin typeface="Helvetica" panose="020B0604020202020204" pitchFamily="34" charset="0"/>
              </a:rPr>
              <a:t>daha</a:t>
            </a:r>
            <a:r>
              <a:rPr lang="tr-TR" sz="2400" i="1" dirty="0" smtClean="0">
                <a:latin typeface="Helvetica" panose="020B0604020202020204" pitchFamily="34" charset="0"/>
              </a:rPr>
              <a:t> </a:t>
            </a:r>
            <a:r>
              <a:rPr lang="tr-TR" sz="2400" dirty="0" smtClean="0">
                <a:latin typeface="Helvetica" panose="020B0604020202020204" pitchFamily="34" charset="0"/>
              </a:rPr>
              <a:t> az olasıdır. </a:t>
            </a: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Helvetica" panose="020B0604020202020204" pitchFamily="34" charset="0"/>
            </a:endParaRPr>
          </a:p>
          <a:p>
            <a:pPr marL="285750" indent="-285750">
              <a:buClr>
                <a:srgbClr val="660033"/>
              </a:buCl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Helvetica" panose="020B0604020202020204" pitchFamily="34" charset="0"/>
              </a:rPr>
              <a:t> Hiçbir ilaç klinik açıdan diğerinden anlamlı olarak daha etkili değildir. </a:t>
            </a:r>
          </a:p>
          <a:p>
            <a:pPr>
              <a:buClr>
                <a:srgbClr val="660033"/>
              </a:buClr>
            </a:pPr>
            <a:endParaRPr lang="tr-TR" dirty="0" smtClean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903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27584" y="476672"/>
            <a:ext cx="777686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latin typeface="Helvetica-Bold"/>
              </a:rPr>
              <a:t>İkinci Kuşak </a:t>
            </a:r>
            <a:r>
              <a:rPr lang="tr-TR" sz="2800" b="1" dirty="0" err="1" smtClean="0">
                <a:latin typeface="Helvetica-Bold"/>
              </a:rPr>
              <a:t>Antipsikotik</a:t>
            </a:r>
            <a:r>
              <a:rPr lang="tr-TR" sz="2800" b="1" dirty="0" smtClean="0">
                <a:latin typeface="Helvetica-Bold"/>
              </a:rPr>
              <a:t> İlaçlar (</a:t>
            </a:r>
            <a:r>
              <a:rPr lang="tr-TR" sz="2800" b="1" dirty="0" err="1" smtClean="0">
                <a:latin typeface="Helvetica-Bold"/>
              </a:rPr>
              <a:t>Atipik</a:t>
            </a:r>
            <a:r>
              <a:rPr lang="tr-TR" sz="2800" b="1" dirty="0" smtClean="0">
                <a:latin typeface="Helvetica-Bold"/>
              </a:rPr>
              <a:t> </a:t>
            </a:r>
            <a:r>
              <a:rPr lang="tr-TR" sz="2800" b="1" dirty="0" err="1" smtClean="0">
                <a:latin typeface="Helvetica-Bold"/>
              </a:rPr>
              <a:t>antipsikotikler</a:t>
            </a:r>
            <a:r>
              <a:rPr lang="tr-TR" sz="2800" b="1" dirty="0" smtClean="0">
                <a:latin typeface="Helvetica-Bold"/>
              </a:rPr>
              <a:t>)</a:t>
            </a:r>
          </a:p>
          <a:p>
            <a:endParaRPr lang="tr-TR" sz="2800" b="1" dirty="0">
              <a:latin typeface="Helvetica-Bold"/>
            </a:endParaRP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Birinci kuşak ilaçlardan daha düşük düzeyde </a:t>
            </a:r>
            <a:r>
              <a:rPr lang="tr-TR" sz="2800" dirty="0" err="1">
                <a:latin typeface="Helvetica" panose="020B0604020202020204" pitchFamily="34" charset="0"/>
              </a:rPr>
              <a:t>ekstrapramidal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hareket </a:t>
            </a:r>
            <a:r>
              <a:rPr lang="tr-TR" sz="2800" dirty="0">
                <a:latin typeface="Helvetica" panose="020B0604020202020204" pitchFamily="34" charset="0"/>
              </a:rPr>
              <a:t>bozukluklarına </a:t>
            </a:r>
            <a:r>
              <a:rPr lang="tr-TR" sz="2800" dirty="0" smtClean="0">
                <a:latin typeface="Helvetica" panose="020B0604020202020204" pitchFamily="34" charset="0"/>
              </a:rPr>
              <a:t>neden olurlar.</a:t>
            </a:r>
          </a:p>
          <a:p>
            <a:pPr>
              <a:buClr>
                <a:srgbClr val="990033"/>
              </a:buClr>
            </a:pPr>
            <a:endParaRPr lang="tr-TR" sz="2800" dirty="0" smtClean="0">
              <a:latin typeface="Helvetica" panose="020B0604020202020204" pitchFamily="34" charset="0"/>
            </a:endParaRP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Helvetica" panose="020B0604020202020204" pitchFamily="34" charset="0"/>
              </a:rPr>
              <a:t>Ancak diyabet, </a:t>
            </a:r>
            <a:r>
              <a:rPr lang="tr-TR" sz="2800" dirty="0" err="1" smtClean="0">
                <a:latin typeface="Helvetica" panose="020B0604020202020204" pitchFamily="34" charset="0"/>
              </a:rPr>
              <a:t>hiperkolesterolemi</a:t>
            </a:r>
            <a:r>
              <a:rPr lang="tr-TR" sz="2800" dirty="0" smtClean="0">
                <a:latin typeface="Helvetica" panose="020B0604020202020204" pitchFamily="34" charset="0"/>
              </a:rPr>
              <a:t> ve kilo alımı gibi </a:t>
            </a:r>
            <a:r>
              <a:rPr lang="tr-TR" sz="2800" dirty="0" err="1" smtClean="0">
                <a:latin typeface="Helvetica" panose="020B0604020202020204" pitchFamily="34" charset="0"/>
              </a:rPr>
              <a:t>metabolik</a:t>
            </a:r>
            <a:r>
              <a:rPr lang="tr-TR" sz="2800" dirty="0" smtClean="0">
                <a:latin typeface="Helvetica" panose="020B0604020202020204" pitchFamily="34" charset="0"/>
              </a:rPr>
              <a:t> yan etki riskleri daha yüksektir (özellikle </a:t>
            </a:r>
            <a:r>
              <a:rPr lang="tr-TR" sz="2800" dirty="0" err="1" smtClean="0">
                <a:latin typeface="Helvetica" panose="020B0604020202020204" pitchFamily="34" charset="0"/>
              </a:rPr>
              <a:t>klozapin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dirty="0" err="1" smtClean="0">
                <a:latin typeface="Helvetica" panose="020B0604020202020204" pitchFamily="34" charset="0"/>
              </a:rPr>
              <a:t>olanzapin</a:t>
            </a:r>
            <a:r>
              <a:rPr lang="tr-TR" sz="2800" dirty="0" smtClean="0">
                <a:latin typeface="Helvetica" panose="020B0604020202020204" pitchFamily="34" charset="0"/>
              </a:rPr>
              <a:t>)</a:t>
            </a:r>
          </a:p>
          <a:p>
            <a:pPr>
              <a:buClr>
                <a:srgbClr val="990033"/>
              </a:buClr>
            </a:pPr>
            <a:endParaRPr lang="tr-TR" sz="2800" dirty="0" smtClean="0">
              <a:latin typeface="Helvetica" panose="020B0604020202020204" pitchFamily="34" charset="0"/>
            </a:endParaRPr>
          </a:p>
          <a:p>
            <a:pPr marL="285750" indent="-285750">
              <a:buClr>
                <a:srgbClr val="990033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Etkilerini </a:t>
            </a:r>
            <a:r>
              <a:rPr lang="tr-TR" sz="2800" dirty="0" err="1" smtClean="0">
                <a:latin typeface="Helvetica" panose="020B0604020202020204" pitchFamily="34" charset="0"/>
              </a:rPr>
              <a:t>serotonin</a:t>
            </a:r>
            <a:r>
              <a:rPr lang="tr-TR" sz="2800" dirty="0">
                <a:latin typeface="Helvetica" panose="020B0604020202020204" pitchFamily="34" charset="0"/>
              </a:rPr>
              <a:t>,</a:t>
            </a:r>
            <a:r>
              <a:rPr lang="tr-TR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err="1" smtClean="0">
                <a:latin typeface="Helvetica" panose="020B0604020202020204" pitchFamily="34" charset="0"/>
              </a:rPr>
              <a:t>dopamin</a:t>
            </a:r>
            <a:r>
              <a:rPr lang="tr-TR" sz="2800" dirty="0" smtClean="0">
                <a:latin typeface="Helvetica" panose="020B0604020202020204" pitchFamily="34" charset="0"/>
              </a:rPr>
              <a:t> ve muhtemelen diğer reseptörler üzerine etki ederek gösterirler.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61240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188640"/>
            <a:ext cx="885698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latin typeface="Helvetica-Bold"/>
              </a:rPr>
              <a:t>İlaç seçimi</a:t>
            </a:r>
            <a:r>
              <a:rPr lang="en-US" sz="2800" dirty="0" smtClean="0">
                <a:latin typeface="Helvetica-Bold"/>
              </a:rPr>
              <a:t>: </a:t>
            </a:r>
            <a:endParaRPr lang="tr-TR" sz="2800" dirty="0" smtClean="0">
              <a:latin typeface="Helvetica-Bold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Helvetica-Bold"/>
              </a:rPr>
              <a:t>İkinci kuşak ilaçlar esas olarak </a:t>
            </a:r>
            <a:r>
              <a:rPr lang="en-US" sz="2800" dirty="0" err="1" smtClean="0">
                <a:latin typeface="Helvetica" panose="020B0604020202020204" pitchFamily="34" charset="0"/>
              </a:rPr>
              <a:t>dopamin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D</a:t>
            </a:r>
            <a:r>
              <a:rPr lang="en-US" sz="2800" baseline="-25000" dirty="0">
                <a:latin typeface="Helvetica" panose="020B0604020202020204" pitchFamily="34" charset="0"/>
              </a:rPr>
              <a:t>2 </a:t>
            </a:r>
            <a:r>
              <a:rPr lang="en-US" sz="2800" dirty="0" smtClean="0">
                <a:latin typeface="Helvetica" panose="020B0604020202020204" pitchFamily="34" charset="0"/>
              </a:rPr>
              <a:t>re</a:t>
            </a:r>
            <a:r>
              <a:rPr lang="tr-TR" sz="2800" dirty="0" smtClean="0">
                <a:latin typeface="Helvetica" panose="020B0604020202020204" pitchFamily="34" charset="0"/>
              </a:rPr>
              <a:t>s</a:t>
            </a:r>
            <a:r>
              <a:rPr lang="en-US" sz="2800" dirty="0" err="1" smtClean="0">
                <a:latin typeface="Helvetica" panose="020B0604020202020204" pitchFamily="34" charset="0"/>
              </a:rPr>
              <a:t>ept</a:t>
            </a:r>
            <a:r>
              <a:rPr lang="tr-TR" sz="2800" dirty="0" smtClean="0">
                <a:latin typeface="Helvetica" panose="020B0604020202020204" pitchFamily="34" charset="0"/>
              </a:rPr>
              <a:t>ö</a:t>
            </a:r>
            <a:r>
              <a:rPr lang="en-US" sz="2800" dirty="0" smtClean="0">
                <a:latin typeface="Helvetica" panose="020B0604020202020204" pitchFamily="34" charset="0"/>
              </a:rPr>
              <a:t>r</a:t>
            </a:r>
            <a:r>
              <a:rPr lang="tr-TR" sz="2800" dirty="0" err="1" smtClean="0">
                <a:latin typeface="Helvetica" panose="020B0604020202020204" pitchFamily="34" charset="0"/>
              </a:rPr>
              <a:t>leri</a:t>
            </a:r>
            <a:r>
              <a:rPr lang="tr-TR" sz="2800" dirty="0" smtClean="0">
                <a:latin typeface="Helvetica" panose="020B0604020202020204" pitchFamily="34" charset="0"/>
              </a:rPr>
              <a:t> üzerinde etki yapan 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-Bold"/>
              </a:rPr>
              <a:t>birinci kuşak ilaçların neden olduğu hareket hastalık riskini azaltmak için şizofreni </a:t>
            </a:r>
            <a:r>
              <a:rPr lang="tr-TR" sz="2800" dirty="0" err="1" smtClean="0">
                <a:latin typeface="Helvetica-Bold"/>
              </a:rPr>
              <a:t>tedavisisinde</a:t>
            </a:r>
            <a:r>
              <a:rPr lang="tr-TR" sz="2800" dirty="0" smtClean="0">
                <a:latin typeface="Helvetica-Bold"/>
              </a:rPr>
              <a:t> ilk sıra ilaç olarak kullanılırlar. 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endParaRPr lang="tr-TR" sz="2800" dirty="0">
              <a:latin typeface="Helvetica-Bold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Helvetica-Bold"/>
              </a:rPr>
              <a:t> Birinci kuşak </a:t>
            </a:r>
            <a:r>
              <a:rPr lang="tr-TR" sz="2800" dirty="0" err="1" smtClean="0">
                <a:latin typeface="Helvetica-Bold"/>
              </a:rPr>
              <a:t>antipsikotik</a:t>
            </a:r>
            <a:r>
              <a:rPr lang="tr-TR" sz="2800" dirty="0" smtClean="0">
                <a:latin typeface="Helvetica-Bold"/>
              </a:rPr>
              <a:t> ilaçlara eşit ve bazen daha fazla etkinlik gösterirler 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endParaRPr lang="tr-TR" sz="2800" dirty="0">
              <a:latin typeface="Helvetica-Bold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Helvetica-Bold"/>
              </a:rPr>
              <a:t> İkinci kuşak ilaçlar arasında </a:t>
            </a:r>
            <a:r>
              <a:rPr lang="tr-TR" sz="2800" dirty="0" err="1" smtClean="0">
                <a:latin typeface="Helvetica-Bold"/>
              </a:rPr>
              <a:t>terapotik</a:t>
            </a:r>
            <a:r>
              <a:rPr lang="tr-TR" sz="2800" dirty="0" smtClean="0">
                <a:latin typeface="Helvetica-Bold"/>
              </a:rPr>
              <a:t> etkinlikte fark yoktur. 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endParaRPr lang="tr-TR" sz="2800" dirty="0">
              <a:latin typeface="Helvetica-Bold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Helvetica-Bold"/>
              </a:rPr>
              <a:t> İlaç tedavisinde bireysel hasta yanıtları ve diğer hastalıklar dikkate alınmalıdır. </a:t>
            </a: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989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7544" y="90872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latin typeface="Helvetica" panose="020B0604020202020204" pitchFamily="34" charset="0"/>
              </a:rPr>
              <a:t>Şizofreni hastalarının yaklaşık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%</a:t>
            </a:r>
            <a:r>
              <a:rPr lang="en-US" sz="2800" dirty="0" smtClean="0">
                <a:latin typeface="Helvetica" panose="020B0604020202020204" pitchFamily="34" charset="0"/>
              </a:rPr>
              <a:t>10</a:t>
            </a:r>
            <a:r>
              <a:rPr lang="tr-TR" sz="2800" dirty="0" smtClean="0">
                <a:latin typeface="Helvetica" panose="020B0604020202020204" pitchFamily="34" charset="0"/>
              </a:rPr>
              <a:t>-</a:t>
            </a:r>
            <a:r>
              <a:rPr lang="en-US" sz="2800" dirty="0" smtClean="0">
                <a:latin typeface="Helvetica" panose="020B0604020202020204" pitchFamily="34" charset="0"/>
              </a:rPr>
              <a:t> 20</a:t>
            </a:r>
            <a:r>
              <a:rPr lang="tr-TR" sz="2800" dirty="0" smtClean="0">
                <a:latin typeface="Helvetica" panose="020B0604020202020204" pitchFamily="34" charset="0"/>
              </a:rPr>
              <a:t> ilaçlara yetersiz cevap vermektedirler. Bu hastalar için </a:t>
            </a:r>
            <a:r>
              <a:rPr lang="tr-TR" sz="2800" dirty="0" err="1" smtClean="0">
                <a:latin typeface="Helvetica" panose="020B0604020202020204" pitchFamily="34" charset="0"/>
              </a:rPr>
              <a:t>ekstrapramidal</a:t>
            </a:r>
            <a:r>
              <a:rPr lang="tr-TR" sz="2800" dirty="0" smtClean="0">
                <a:latin typeface="Helvetica" panose="020B0604020202020204" pitchFamily="34" charset="0"/>
              </a:rPr>
              <a:t> yan etki riski en düşük olan </a:t>
            </a:r>
            <a:r>
              <a:rPr lang="tr-TR" sz="2800" i="1" dirty="0">
                <a:latin typeface="Helvetica-Oblique"/>
              </a:rPr>
              <a:t>k</a:t>
            </a:r>
            <a:r>
              <a:rPr lang="en-US" sz="2800" i="1" dirty="0" err="1" smtClean="0">
                <a:latin typeface="Helvetica-Oblique"/>
              </a:rPr>
              <a:t>lozapine</a:t>
            </a:r>
            <a:r>
              <a:rPr lang="en-US" sz="2800" i="1" dirty="0" smtClean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etkili olabilir</a:t>
            </a:r>
            <a:r>
              <a:rPr lang="tr-TR" sz="2800" i="1" dirty="0" smtClean="0">
                <a:latin typeface="Helvetica-Oblique"/>
              </a:rPr>
              <a:t>. 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tr-TR" sz="2800" i="1" dirty="0">
              <a:latin typeface="Helvetica-Oblique"/>
            </a:endParaRP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dirty="0" smtClean="0">
                <a:latin typeface="Helvetica-Oblique"/>
              </a:rPr>
              <a:t>Ancak</a:t>
            </a:r>
            <a:r>
              <a:rPr lang="tr-TR" sz="2800" i="1" dirty="0" smtClean="0">
                <a:latin typeface="Helvetica-Oblique"/>
              </a:rPr>
              <a:t> </a:t>
            </a:r>
            <a:r>
              <a:rPr lang="tr-TR" sz="2800" dirty="0">
                <a:latin typeface="Helvetica-Oblique"/>
              </a:rPr>
              <a:t>ö</a:t>
            </a:r>
            <a:r>
              <a:rPr lang="tr-TR" sz="2800" dirty="0" smtClean="0">
                <a:latin typeface="Helvetica-Oblique"/>
              </a:rPr>
              <a:t>nemli yan etkileri (kemik iliği </a:t>
            </a:r>
            <a:r>
              <a:rPr lang="tr-TR" sz="2800" dirty="0" err="1" smtClean="0">
                <a:latin typeface="Helvetica-Oblique"/>
              </a:rPr>
              <a:t>supresyonu</a:t>
            </a:r>
            <a:r>
              <a:rPr lang="tr-TR" sz="2800" dirty="0" smtClean="0">
                <a:latin typeface="Helvetica-Oblique"/>
              </a:rPr>
              <a:t>, epilepsi nöbeti, </a:t>
            </a:r>
            <a:r>
              <a:rPr lang="tr-TR" sz="2800" dirty="0" err="1" smtClean="0">
                <a:latin typeface="Helvetica-Oblique"/>
              </a:rPr>
              <a:t>ortostatik</a:t>
            </a:r>
            <a:r>
              <a:rPr lang="tr-TR" sz="2800" dirty="0" smtClean="0">
                <a:latin typeface="Helvetica-Oblique"/>
              </a:rPr>
              <a:t> hipotansiyon gibi) nedeniyle </a:t>
            </a:r>
            <a:r>
              <a:rPr lang="tr-TR" sz="2800" dirty="0" err="1" smtClean="0">
                <a:latin typeface="Helvetica-Oblique"/>
              </a:rPr>
              <a:t>klozapin’in</a:t>
            </a:r>
            <a:r>
              <a:rPr lang="tr-TR" sz="2800" dirty="0" smtClean="0">
                <a:latin typeface="Helvetica-Oblique"/>
              </a:rPr>
              <a:t> klinik kullanımı öteki ilaçlara cevap vermeyen hastalarla sınırlıdır. </a:t>
            </a:r>
            <a:endParaRPr lang="tr-TR" sz="2800" dirty="0">
              <a:latin typeface="Helvetica" panose="020B0604020202020204" pitchFamily="34" charset="0"/>
            </a:endParaRP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tr-TR" sz="2800" dirty="0" smtClean="0">
              <a:latin typeface="Helvetica" panose="020B0604020202020204" pitchFamily="34" charset="0"/>
            </a:endParaRP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Şiddetli </a:t>
            </a:r>
            <a:r>
              <a:rPr lang="tr-TR" sz="2800" dirty="0" err="1" smtClean="0">
                <a:latin typeface="Helvetica" panose="020B0604020202020204" pitchFamily="34" charset="0"/>
              </a:rPr>
              <a:t>agranülasitoz</a:t>
            </a:r>
            <a:r>
              <a:rPr lang="tr-TR" sz="2800" dirty="0" smtClean="0">
                <a:latin typeface="Helvetica" panose="020B0604020202020204" pitchFamily="34" charset="0"/>
              </a:rPr>
              <a:t> riski akyuvar sayısının yakın takibini gerektirmektedir.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1551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5516" y="836712"/>
            <a:ext cx="86049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Helvetica-Bold"/>
              </a:rPr>
              <a:t>2. Serotonin </a:t>
            </a:r>
            <a:r>
              <a:rPr lang="en-US" sz="2800" b="1" dirty="0" smtClean="0">
                <a:latin typeface="Helvetica-Bold"/>
              </a:rPr>
              <a:t>re</a:t>
            </a:r>
            <a:r>
              <a:rPr lang="tr-TR" sz="2800" b="1" dirty="0" smtClean="0">
                <a:latin typeface="Helvetica-Bold"/>
              </a:rPr>
              <a:t>s</a:t>
            </a:r>
            <a:r>
              <a:rPr lang="en-US" sz="2800" b="1" dirty="0" err="1" smtClean="0">
                <a:latin typeface="Helvetica-Bold"/>
              </a:rPr>
              <a:t>ept</a:t>
            </a:r>
            <a:r>
              <a:rPr lang="tr-TR" sz="2800" b="1" dirty="0" smtClean="0">
                <a:latin typeface="Helvetica-Bold"/>
              </a:rPr>
              <a:t>ö</a:t>
            </a:r>
            <a:r>
              <a:rPr lang="en-US" sz="2800" b="1" dirty="0" smtClean="0">
                <a:latin typeface="Helvetica-Bold"/>
              </a:rPr>
              <a:t>r</a:t>
            </a:r>
            <a:r>
              <a:rPr lang="tr-TR" sz="2800" b="1" dirty="0" smtClean="0">
                <a:latin typeface="Helvetica-Bold"/>
              </a:rPr>
              <a:t> blokajı</a:t>
            </a:r>
            <a:r>
              <a:rPr lang="en-US" sz="2800" b="1" dirty="0" smtClean="0">
                <a:latin typeface="Helvetica-Bold"/>
              </a:rPr>
              <a:t>: </a:t>
            </a:r>
            <a:endParaRPr lang="tr-TR" sz="2800" b="1" dirty="0" smtClean="0">
              <a:latin typeface="Helvetica-Bold"/>
            </a:endParaRPr>
          </a:p>
          <a:p>
            <a:r>
              <a:rPr lang="tr-TR" sz="2800" dirty="0" smtClean="0">
                <a:latin typeface="Helvetica" panose="020B0604020202020204" pitchFamily="34" charset="0"/>
              </a:rPr>
              <a:t>İkinci kuşak ilaçların çoğu 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serotonin </a:t>
            </a:r>
            <a:r>
              <a:rPr lang="en-US" sz="2800" dirty="0" smtClean="0">
                <a:latin typeface="Helvetica" panose="020B0604020202020204" pitchFamily="34" charset="0"/>
              </a:rPr>
              <a:t>re</a:t>
            </a:r>
            <a:r>
              <a:rPr lang="tr-TR" sz="2800" dirty="0" smtClean="0">
                <a:latin typeface="Helvetica" panose="020B0604020202020204" pitchFamily="34" charset="0"/>
              </a:rPr>
              <a:t>s</a:t>
            </a:r>
            <a:r>
              <a:rPr lang="en-US" sz="2800" dirty="0" err="1" smtClean="0">
                <a:latin typeface="Helvetica" panose="020B0604020202020204" pitchFamily="34" charset="0"/>
              </a:rPr>
              <a:t>ept</a:t>
            </a:r>
            <a:r>
              <a:rPr lang="tr-TR" sz="2800" dirty="0" smtClean="0">
                <a:latin typeface="Helvetica" panose="020B0604020202020204" pitchFamily="34" charset="0"/>
              </a:rPr>
              <a:t>ö</a:t>
            </a:r>
            <a:r>
              <a:rPr lang="en-US" sz="2800" dirty="0" smtClean="0">
                <a:latin typeface="Helvetica" panose="020B0604020202020204" pitchFamily="34" charset="0"/>
              </a:rPr>
              <a:t>r</a:t>
            </a:r>
            <a:r>
              <a:rPr lang="tr-TR" sz="2800" dirty="0" err="1" smtClean="0">
                <a:latin typeface="Helvetica" panose="020B0604020202020204" pitchFamily="34" charset="0"/>
              </a:rPr>
              <a:t>lerini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endParaRPr lang="tr-TR" sz="2800" dirty="0" smtClean="0">
              <a:latin typeface="Helvetica" panose="020B0604020202020204" pitchFamily="34" charset="0"/>
            </a:endParaRPr>
          </a:p>
          <a:p>
            <a:r>
              <a:rPr lang="en-US" sz="2800" dirty="0" smtClean="0">
                <a:latin typeface="Helvetica" panose="020B0604020202020204" pitchFamily="34" charset="0"/>
              </a:rPr>
              <a:t>(</a:t>
            </a:r>
            <a:r>
              <a:rPr lang="en-US" sz="2800" dirty="0">
                <a:latin typeface="Helvetica" panose="020B0604020202020204" pitchFamily="34" charset="0"/>
              </a:rPr>
              <a:t>5-HT), </a:t>
            </a:r>
            <a:r>
              <a:rPr lang="tr-TR" sz="2800" dirty="0" smtClean="0">
                <a:latin typeface="Helvetica" panose="020B0604020202020204" pitchFamily="34" charset="0"/>
              </a:rPr>
              <a:t>özellikle </a:t>
            </a:r>
            <a:r>
              <a:rPr lang="tr-TR" sz="2800" dirty="0">
                <a:latin typeface="Helvetica" panose="020B0604020202020204" pitchFamily="34" charset="0"/>
              </a:rPr>
              <a:t>5-HT</a:t>
            </a:r>
            <a:r>
              <a:rPr lang="tr-TR" sz="2800" baseline="-25000" dirty="0">
                <a:latin typeface="Helvetica" panose="020B0604020202020204" pitchFamily="34" charset="0"/>
              </a:rPr>
              <a:t>2A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smtClean="0">
                <a:latin typeface="Helvetica" panose="020B0604020202020204" pitchFamily="34" charset="0"/>
              </a:rPr>
              <a:t>bloke ederler.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15516" y="2996952"/>
            <a:ext cx="86049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2800" dirty="0" smtClean="0">
                <a:latin typeface="Helvetica" panose="020B0604020202020204" pitchFamily="34" charset="0"/>
              </a:rPr>
              <a:t>Bu ilaçların çoğu aynı zamanda k</a:t>
            </a:r>
            <a:r>
              <a:rPr lang="en-US" sz="2800" dirty="0" err="1" smtClean="0">
                <a:latin typeface="Helvetica" panose="020B0604020202020204" pitchFamily="34" charset="0"/>
              </a:rPr>
              <a:t>oliner</a:t>
            </a:r>
            <a:r>
              <a:rPr lang="tr-TR" sz="2800" dirty="0" smtClean="0">
                <a:latin typeface="Helvetica" panose="020B0604020202020204" pitchFamily="34" charset="0"/>
              </a:rPr>
              <a:t>j</a:t>
            </a:r>
            <a:r>
              <a:rPr lang="en-US" sz="2800" dirty="0" err="1" smtClean="0">
                <a:latin typeface="Helvetica" panose="020B0604020202020204" pitchFamily="34" charset="0"/>
              </a:rPr>
              <a:t>i</a:t>
            </a:r>
            <a:r>
              <a:rPr lang="en-US" sz="2800" dirty="0" smtClean="0">
                <a:latin typeface="Helvetica" panose="020B0604020202020204" pitchFamily="34" charset="0"/>
              </a:rPr>
              <a:t>, </a:t>
            </a:r>
            <a:r>
              <a:rPr lang="en-US" sz="2800" dirty="0" err="1" smtClean="0">
                <a:latin typeface="Helvetica" panose="020B0604020202020204" pitchFamily="34" charset="0"/>
              </a:rPr>
              <a:t>adrener</a:t>
            </a:r>
            <a:r>
              <a:rPr lang="tr-TR" sz="2800" dirty="0" smtClean="0">
                <a:latin typeface="Helvetica" panose="020B0604020202020204" pitchFamily="34" charset="0"/>
              </a:rPr>
              <a:t>j</a:t>
            </a:r>
            <a:r>
              <a:rPr lang="en-US" sz="2800" dirty="0" err="1" smtClean="0">
                <a:latin typeface="Helvetica" panose="020B0604020202020204" pitchFamily="34" charset="0"/>
              </a:rPr>
              <a:t>i</a:t>
            </a:r>
            <a:r>
              <a:rPr lang="tr-TR" sz="2800" dirty="0" smtClean="0">
                <a:latin typeface="Helvetica" panose="020B0604020202020204" pitchFamily="34" charset="0"/>
              </a:rPr>
              <a:t>k</a:t>
            </a:r>
            <a:r>
              <a:rPr lang="en-US" sz="2800" dirty="0" smtClean="0">
                <a:latin typeface="Helvetica" panose="020B0604020202020204" pitchFamily="34" charset="0"/>
              </a:rPr>
              <a:t>, </a:t>
            </a:r>
            <a:r>
              <a:rPr lang="tr-TR" sz="2800" dirty="0" smtClean="0">
                <a:latin typeface="Helvetica" panose="020B0604020202020204" pitchFamily="34" charset="0"/>
              </a:rPr>
              <a:t>ve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en-US" sz="2800" dirty="0" err="1" smtClean="0">
                <a:latin typeface="Helvetica" panose="020B0604020202020204" pitchFamily="34" charset="0"/>
              </a:rPr>
              <a:t>histaminer</a:t>
            </a:r>
            <a:r>
              <a:rPr lang="tr-TR" sz="2800" dirty="0" smtClean="0">
                <a:latin typeface="Helvetica" panose="020B0604020202020204" pitchFamily="34" charset="0"/>
              </a:rPr>
              <a:t>j</a:t>
            </a:r>
            <a:r>
              <a:rPr lang="en-US" sz="2800" dirty="0" err="1" smtClean="0">
                <a:latin typeface="Helvetica" panose="020B0604020202020204" pitchFamily="34" charset="0"/>
              </a:rPr>
              <a:t>i</a:t>
            </a:r>
            <a:r>
              <a:rPr lang="tr-TR" sz="2800" dirty="0" smtClean="0">
                <a:latin typeface="Helvetica" panose="020B0604020202020204" pitchFamily="34" charset="0"/>
              </a:rPr>
              <a:t>k</a:t>
            </a:r>
            <a:r>
              <a:rPr lang="en-US" sz="2800" dirty="0" smtClean="0">
                <a:latin typeface="Helvetica" panose="020B0604020202020204" pitchFamily="34" charset="0"/>
              </a:rPr>
              <a:t> re</a:t>
            </a:r>
            <a:r>
              <a:rPr lang="tr-TR" sz="2800" dirty="0" smtClean="0">
                <a:latin typeface="Helvetica" panose="020B0604020202020204" pitchFamily="34" charset="0"/>
              </a:rPr>
              <a:t>s</a:t>
            </a:r>
            <a:r>
              <a:rPr lang="en-US" sz="2800" dirty="0" err="1" smtClean="0">
                <a:latin typeface="Helvetica" panose="020B0604020202020204" pitchFamily="34" charset="0"/>
              </a:rPr>
              <a:t>ept</a:t>
            </a:r>
            <a:r>
              <a:rPr lang="tr-TR" sz="2800" dirty="0" smtClean="0">
                <a:latin typeface="Helvetica" panose="020B0604020202020204" pitchFamily="34" charset="0"/>
              </a:rPr>
              <a:t>ö</a:t>
            </a:r>
            <a:r>
              <a:rPr lang="en-US" sz="2800" dirty="0" smtClean="0">
                <a:latin typeface="Helvetica" panose="020B0604020202020204" pitchFamily="34" charset="0"/>
              </a:rPr>
              <a:t>r</a:t>
            </a:r>
            <a:r>
              <a:rPr lang="tr-TR" sz="2800" dirty="0" err="1" smtClean="0">
                <a:latin typeface="Helvetica" panose="020B0604020202020204" pitchFamily="34" charset="0"/>
              </a:rPr>
              <a:t>leri</a:t>
            </a:r>
            <a:r>
              <a:rPr lang="tr-TR" sz="2800" dirty="0" smtClean="0">
                <a:latin typeface="Helvetica" panose="020B0604020202020204" pitchFamily="34" charset="0"/>
              </a:rPr>
              <a:t> de bloke eder.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endParaRPr lang="tr-TR" sz="2800" dirty="0" smtClean="0">
              <a:latin typeface="Helvetica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tr-TR" sz="2800" dirty="0" err="1" smtClean="0">
                <a:solidFill>
                  <a:srgbClr val="C00000"/>
                </a:solidFill>
                <a:latin typeface="Helvetica" panose="020B0604020202020204" pitchFamily="34" charset="0"/>
              </a:rPr>
              <a:t>Antipsikotiklerin</a:t>
            </a:r>
            <a:r>
              <a:rPr lang="tr-TR" sz="2800" dirty="0" smtClean="0">
                <a:solidFill>
                  <a:srgbClr val="C00000"/>
                </a:solidFill>
                <a:latin typeface="Helvetica" panose="020B0604020202020204" pitchFamily="34" charset="0"/>
              </a:rPr>
              <a:t> istenmeyen yan etkileri bu reseptörlerdeki farmakolojik etkilerinden kaynaklanır.</a:t>
            </a:r>
            <a:endParaRPr lang="tr-TR" sz="2800" dirty="0">
              <a:solidFill>
                <a:srgbClr val="C00000"/>
              </a:solidFill>
              <a:latin typeface="Helvetica" panose="020B0604020202020204" pitchFamily="34" charset="0"/>
            </a:endParaRPr>
          </a:p>
          <a:p>
            <a:endParaRPr lang="tr-TR" sz="2800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33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196752"/>
            <a:ext cx="892899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latin typeface="Helvetica-Bold"/>
              </a:rPr>
              <a:t>Öteki etkiler</a:t>
            </a:r>
            <a:r>
              <a:rPr lang="en-US" sz="2800" b="1" dirty="0" smtClean="0">
                <a:latin typeface="Helvetica-Bold"/>
              </a:rPr>
              <a:t>: </a:t>
            </a:r>
            <a:endParaRPr lang="tr-TR" sz="2800" b="1" dirty="0" smtClean="0">
              <a:latin typeface="Helvetica-Bold"/>
            </a:endParaRPr>
          </a:p>
          <a:p>
            <a:r>
              <a:rPr lang="tr-TR" sz="2800" dirty="0" smtClean="0">
                <a:latin typeface="Helvetica" panose="020B0604020202020204" pitchFamily="34" charset="0"/>
              </a:rPr>
              <a:t>-  </a:t>
            </a:r>
            <a:r>
              <a:rPr lang="tr-TR" sz="2800" dirty="0" err="1" smtClean="0">
                <a:latin typeface="Helvetica" panose="020B0604020202020204" pitchFamily="34" charset="0"/>
              </a:rPr>
              <a:t>Ortostatik</a:t>
            </a:r>
            <a:r>
              <a:rPr lang="tr-TR" sz="2800" dirty="0" smtClean="0">
                <a:latin typeface="Helvetica" panose="020B0604020202020204" pitchFamily="34" charset="0"/>
              </a:rPr>
              <a:t> hipotansiyon ve baş dönmesi (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r>
              <a:rPr lang="en-US" sz="2800" dirty="0" smtClean="0">
                <a:latin typeface="STIXGeneral-Regular"/>
              </a:rPr>
              <a:t>α</a:t>
            </a:r>
            <a:r>
              <a:rPr lang="en-US" sz="2800" dirty="0" smtClean="0">
                <a:latin typeface="Helvetica" panose="020B0604020202020204" pitchFamily="34" charset="0"/>
              </a:rPr>
              <a:t>-</a:t>
            </a:r>
            <a:r>
              <a:rPr lang="en-US" sz="2800" dirty="0" err="1" smtClean="0">
                <a:latin typeface="Helvetica" panose="020B0604020202020204" pitchFamily="34" charset="0"/>
              </a:rPr>
              <a:t>adrener</a:t>
            </a:r>
            <a:r>
              <a:rPr lang="tr-TR" sz="2800" dirty="0" smtClean="0">
                <a:latin typeface="Helvetica" panose="020B0604020202020204" pitchFamily="34" charset="0"/>
              </a:rPr>
              <a:t>j</a:t>
            </a:r>
            <a:r>
              <a:rPr lang="en-US" sz="2800" dirty="0" err="1" smtClean="0">
                <a:latin typeface="Helvetica" panose="020B0604020202020204" pitchFamily="34" charset="0"/>
              </a:rPr>
              <a:t>i</a:t>
            </a:r>
            <a:r>
              <a:rPr lang="tr-TR" sz="2800" dirty="0" smtClean="0">
                <a:latin typeface="Helvetica" panose="020B0604020202020204" pitchFamily="34" charset="0"/>
              </a:rPr>
              <a:t>k reseptör blokajı nedeniyle)</a:t>
            </a:r>
            <a:r>
              <a:rPr lang="en-US" sz="2800" dirty="0" smtClean="0">
                <a:latin typeface="Helvetica" panose="020B0604020202020204" pitchFamily="34" charset="0"/>
              </a:rPr>
              <a:t> </a:t>
            </a:r>
            <a:endParaRPr lang="tr-TR" sz="2800" dirty="0" smtClean="0">
              <a:latin typeface="Helvetica" panose="020B0604020202020204" pitchFamily="34" charset="0"/>
            </a:endParaRPr>
          </a:p>
          <a:p>
            <a:endParaRPr lang="tr-TR" sz="2800" dirty="0" smtClean="0">
              <a:latin typeface="Helvetica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tr-TR" sz="2800" dirty="0" smtClean="0">
                <a:latin typeface="Helvetica" panose="020B0604020202020204" pitchFamily="34" charset="0"/>
              </a:rPr>
              <a:t>Ön hipofizdeki </a:t>
            </a:r>
            <a:r>
              <a:rPr lang="en-US" sz="2800" dirty="0" smtClean="0">
                <a:latin typeface="Helvetica" panose="020B0604020202020204" pitchFamily="34" charset="0"/>
              </a:rPr>
              <a:t>D</a:t>
            </a:r>
            <a:r>
              <a:rPr lang="en-US" sz="2800" baseline="-25000" dirty="0" smtClean="0">
                <a:latin typeface="Helvetica" panose="020B0604020202020204" pitchFamily="34" charset="0"/>
              </a:rPr>
              <a:t>2</a:t>
            </a:r>
            <a:r>
              <a:rPr lang="en-US" sz="2800" dirty="0" smtClean="0">
                <a:latin typeface="Helvetica" panose="020B0604020202020204" pitchFamily="34" charset="0"/>
              </a:rPr>
              <a:t> re</a:t>
            </a:r>
            <a:r>
              <a:rPr lang="tr-TR" sz="2800" dirty="0" err="1" smtClean="0">
                <a:latin typeface="Helvetica" panose="020B0604020202020204" pitchFamily="34" charset="0"/>
              </a:rPr>
              <a:t>septör</a:t>
            </a:r>
            <a:r>
              <a:rPr lang="tr-TR" sz="2800" dirty="0" smtClean="0">
                <a:latin typeface="Helvetica" panose="020B0604020202020204" pitchFamily="34" charset="0"/>
              </a:rPr>
              <a:t> blokajı sonucu </a:t>
            </a:r>
            <a:r>
              <a:rPr lang="tr-TR" sz="2800" dirty="0" err="1" smtClean="0">
                <a:latin typeface="Helvetica" panose="020B0604020202020204" pitchFamily="34" charset="0"/>
              </a:rPr>
              <a:t>prolaktin</a:t>
            </a:r>
            <a:r>
              <a:rPr lang="tr-TR" sz="2800" dirty="0" smtClean="0">
                <a:latin typeface="Helvetica" panose="020B0604020202020204" pitchFamily="34" charset="0"/>
              </a:rPr>
              <a:t> salgılanmasında artış (kadınlarda </a:t>
            </a:r>
            <a:r>
              <a:rPr lang="tr-TR" sz="2800" dirty="0" err="1" smtClean="0">
                <a:latin typeface="Helvetica" panose="020B0604020202020204" pitchFamily="34" charset="0"/>
              </a:rPr>
              <a:t>amenore-galaktore</a:t>
            </a:r>
            <a:r>
              <a:rPr lang="tr-TR" sz="2800" dirty="0" smtClean="0">
                <a:latin typeface="Helvetica" panose="020B0604020202020204" pitchFamily="34" charset="0"/>
              </a:rPr>
              <a:t> sendromu, </a:t>
            </a:r>
            <a:r>
              <a:rPr lang="tr-TR" sz="2800" dirty="0" err="1" smtClean="0">
                <a:latin typeface="Helvetica" panose="020B0604020202020204" pitchFamily="34" charset="0"/>
              </a:rPr>
              <a:t>infertilite</a:t>
            </a:r>
            <a:r>
              <a:rPr lang="tr-TR" sz="2800" dirty="0" smtClean="0">
                <a:latin typeface="Helvetica" panose="020B0604020202020204" pitchFamily="34" charset="0"/>
              </a:rPr>
              <a:t>; erkeklerde </a:t>
            </a:r>
            <a:r>
              <a:rPr lang="tr-TR" sz="2800" dirty="0" err="1" smtClean="0">
                <a:latin typeface="Helvetica" panose="020B0604020202020204" pitchFamily="34" charset="0"/>
              </a:rPr>
              <a:t>lipido</a:t>
            </a:r>
            <a:r>
              <a:rPr lang="tr-TR" sz="2800" dirty="0" smtClean="0">
                <a:latin typeface="Helvetica" panose="020B0604020202020204" pitchFamily="34" charset="0"/>
              </a:rPr>
              <a:t> kaybı </a:t>
            </a:r>
            <a:r>
              <a:rPr lang="tr-TR" sz="2800" dirty="0" err="1" smtClean="0">
                <a:latin typeface="Helvetica" panose="020B0604020202020204" pitchFamily="34" charset="0"/>
              </a:rPr>
              <a:t>inpotens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dirty="0" err="1" smtClean="0">
                <a:latin typeface="Helvetica" panose="020B0604020202020204" pitchFamily="34" charset="0"/>
              </a:rPr>
              <a:t>infertilite</a:t>
            </a:r>
            <a:r>
              <a:rPr lang="tr-TR" sz="2800" dirty="0" smtClean="0">
                <a:latin typeface="Helvetica" panose="020B0604020202020204" pitchFamily="34" charset="0"/>
              </a:rPr>
              <a:t>)</a:t>
            </a:r>
            <a:endParaRPr lang="tr-TR" sz="2800" dirty="0">
              <a:latin typeface="Helvetica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tr-TR" sz="2800" dirty="0" smtClean="0">
              <a:latin typeface="Helvetica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Helvetica" panose="020B0604020202020204" pitchFamily="34" charset="0"/>
              </a:rPr>
              <a:t>H</a:t>
            </a:r>
            <a:r>
              <a:rPr lang="en-US" sz="2800" baseline="-25000" dirty="0" smtClean="0">
                <a:latin typeface="Helvetica" panose="020B0604020202020204" pitchFamily="34" charset="0"/>
              </a:rPr>
              <a:t>1</a:t>
            </a:r>
            <a:r>
              <a:rPr lang="en-US" sz="2800" dirty="0" smtClean="0">
                <a:latin typeface="Helvetica" panose="020B0604020202020204" pitchFamily="34" charset="0"/>
              </a:rPr>
              <a:t>-histamin re</a:t>
            </a:r>
            <a:r>
              <a:rPr lang="tr-TR" sz="2800" dirty="0" smtClean="0">
                <a:latin typeface="Helvetica" panose="020B0604020202020204" pitchFamily="34" charset="0"/>
              </a:rPr>
              <a:t>s</a:t>
            </a:r>
            <a:r>
              <a:rPr lang="en-US" sz="2800" dirty="0" err="1" smtClean="0">
                <a:latin typeface="Helvetica" panose="020B0604020202020204" pitchFamily="34" charset="0"/>
              </a:rPr>
              <a:t>ept</a:t>
            </a:r>
            <a:r>
              <a:rPr lang="tr-TR" sz="2800" dirty="0" smtClean="0">
                <a:latin typeface="Helvetica" panose="020B0604020202020204" pitchFamily="34" charset="0"/>
              </a:rPr>
              <a:t>ö</a:t>
            </a:r>
            <a:r>
              <a:rPr lang="en-US" sz="2800" dirty="0" smtClean="0">
                <a:latin typeface="Helvetica" panose="020B0604020202020204" pitchFamily="34" charset="0"/>
              </a:rPr>
              <a:t>r</a:t>
            </a:r>
            <a:r>
              <a:rPr lang="tr-TR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err="1" smtClean="0">
                <a:latin typeface="Helvetica" panose="020B0604020202020204" pitchFamily="34" charset="0"/>
              </a:rPr>
              <a:t>blokerleri</a:t>
            </a:r>
            <a:r>
              <a:rPr lang="tr-TR" sz="2800" dirty="0" smtClean="0">
                <a:latin typeface="Helvetica" panose="020B0604020202020204" pitchFamily="34" charset="0"/>
              </a:rPr>
              <a:t> (</a:t>
            </a:r>
            <a:r>
              <a:rPr lang="tr-TR" sz="2800" i="1" dirty="0" err="1" smtClean="0">
                <a:latin typeface="Helvetica-Oblique"/>
              </a:rPr>
              <a:t>Klorpromazin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i="1" dirty="0" err="1" smtClean="0">
                <a:latin typeface="Helvetica-Oblique"/>
              </a:rPr>
              <a:t>olanzapin</a:t>
            </a:r>
            <a:r>
              <a:rPr lang="tr-TR" sz="2800" dirty="0" smtClean="0">
                <a:latin typeface="Helvetica" panose="020B0604020202020204" pitchFamily="34" charset="0"/>
              </a:rPr>
              <a:t>, </a:t>
            </a:r>
            <a:r>
              <a:rPr lang="tr-TR" sz="2800" i="1" dirty="0" err="1">
                <a:latin typeface="Helvetica-Oblique"/>
              </a:rPr>
              <a:t>quetiapine</a:t>
            </a:r>
            <a:r>
              <a:rPr lang="tr-TR" sz="2800" dirty="0">
                <a:latin typeface="Helvetica" panose="020B0604020202020204" pitchFamily="34" charset="0"/>
              </a:rPr>
              <a:t>, </a:t>
            </a:r>
            <a:r>
              <a:rPr lang="tr-TR" sz="2800" dirty="0" smtClean="0">
                <a:latin typeface="Helvetica" panose="020B0604020202020204" pitchFamily="34" charset="0"/>
              </a:rPr>
              <a:t>ve </a:t>
            </a:r>
            <a:r>
              <a:rPr lang="tr-TR" sz="2800" i="1" dirty="0" err="1" smtClean="0">
                <a:latin typeface="Helvetica-Oblique"/>
              </a:rPr>
              <a:t>Klozapin</a:t>
            </a:r>
            <a:r>
              <a:rPr lang="tr-TR" sz="2800" i="1" dirty="0" smtClean="0">
                <a:latin typeface="Helvetica-Oblique"/>
              </a:rPr>
              <a:t>)</a:t>
            </a:r>
            <a:r>
              <a:rPr lang="tr-TR" sz="2800" dirty="0" smtClean="0">
                <a:latin typeface="Helvetica" panose="020B0604020202020204" pitchFamily="34" charset="0"/>
              </a:rPr>
              <a:t> </a:t>
            </a:r>
            <a:r>
              <a:rPr lang="tr-TR" sz="2800" dirty="0" err="1" smtClean="0">
                <a:latin typeface="Helvetica" panose="020B0604020202020204" pitchFamily="34" charset="0"/>
              </a:rPr>
              <a:t>sedasyon</a:t>
            </a:r>
            <a:r>
              <a:rPr lang="tr-TR" sz="2800" dirty="0" smtClean="0">
                <a:latin typeface="Helvetica" panose="020B0604020202020204" pitchFamily="34" charset="0"/>
              </a:rPr>
              <a:t> yapar.</a:t>
            </a:r>
          </a:p>
          <a:p>
            <a:pPr marL="285750" indent="-285750">
              <a:buFontTx/>
              <a:buChar char="-"/>
            </a:pPr>
            <a:endParaRPr lang="tr-TR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033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1058</TotalTime>
  <Words>671</Words>
  <Application>Microsoft Office PowerPoint</Application>
  <PresentationFormat>Ekran Gösterisi (4:3)</PresentationFormat>
  <Paragraphs>78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3" baseType="lpstr">
      <vt:lpstr>Arial</vt:lpstr>
      <vt:lpstr>Helvetica</vt:lpstr>
      <vt:lpstr>Helvetica-Bold</vt:lpstr>
      <vt:lpstr>Helvetica-Oblique</vt:lpstr>
      <vt:lpstr>STIXGeneral-Regular</vt:lpstr>
      <vt:lpstr>Times New Roman</vt:lpstr>
      <vt:lpstr>Tw Cen MT</vt:lpstr>
      <vt:lpstr>Tw Cen MT Condensed</vt:lpstr>
      <vt:lpstr>Wingdings</vt:lpstr>
      <vt:lpstr>Wingdings 3</vt:lpstr>
      <vt:lpstr>Entegral</vt:lpstr>
      <vt:lpstr>ANTİPSİKOTİK İLAÇLAR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farmokoloji</dc:creator>
  <cp:lastModifiedBy>Reviewer</cp:lastModifiedBy>
  <cp:revision>59</cp:revision>
  <dcterms:created xsi:type="dcterms:W3CDTF">2012-04-12T06:45:46Z</dcterms:created>
  <dcterms:modified xsi:type="dcterms:W3CDTF">2019-01-16T07:41:23Z</dcterms:modified>
</cp:coreProperties>
</file>