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7" r:id="rId14"/>
    <p:sldId id="268" r:id="rId15"/>
    <p:sldId id="269" r:id="rId16"/>
    <p:sldId id="270" r:id="rId17"/>
    <p:sldId id="271" r:id="rId18"/>
    <p:sldId id="272" r:id="rId19"/>
    <p:sldId id="273" r:id="rId20"/>
    <p:sldId id="274" r:id="rId21"/>
    <p:sldId id="275" r:id="rId22"/>
    <p:sldId id="288" r:id="rId23"/>
    <p:sldId id="289" r:id="rId24"/>
    <p:sldId id="279" r:id="rId25"/>
    <p:sldId id="280" r:id="rId26"/>
    <p:sldId id="290" r:id="rId27"/>
    <p:sldId id="291" r:id="rId28"/>
    <p:sldId id="292" r:id="rId29"/>
    <p:sldId id="293" r:id="rId30"/>
    <p:sldId id="294" r:id="rId31"/>
    <p:sldId id="295" r:id="rId32"/>
    <p:sldId id="28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76398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76467CAC-BA42-4B74-A0BD-C9807ED0A4FC}" type="datetimeFigureOut">
              <a:rPr lang="tr-TR" smtClean="0"/>
              <a:t>27 Ara 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282626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594135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3319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5556809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31064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32036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3928339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368097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0167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76467CAC-BA42-4B74-A0BD-C9807ED0A4FC}" type="datetimeFigureOut">
              <a:rPr lang="tr-TR" smtClean="0"/>
              <a:t>27 Ara 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3884392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6467CAC-BA42-4B74-A0BD-C9807ED0A4FC}" type="datetimeFigureOut">
              <a:rPr lang="tr-TR" smtClean="0"/>
              <a:t>27 Ara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851414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6467CAC-BA42-4B74-A0BD-C9807ED0A4FC}" type="datetimeFigureOut">
              <a:rPr lang="tr-TR" smtClean="0"/>
              <a:t>27 Ara 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69524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76467CAC-BA42-4B74-A0BD-C9807ED0A4FC}" type="datetimeFigureOut">
              <a:rPr lang="tr-TR" smtClean="0"/>
              <a:t>27 Ara 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687273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67CAC-BA42-4B74-A0BD-C9807ED0A4FC}" type="datetimeFigureOut">
              <a:rPr lang="tr-TR" smtClean="0"/>
              <a:t>27 Ara 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224400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6467CAC-BA42-4B74-A0BD-C9807ED0A4FC}" type="datetimeFigureOut">
              <a:rPr lang="tr-TR" smtClean="0"/>
              <a:t>27 Ara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95143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6467CAC-BA42-4B74-A0BD-C9807ED0A4FC}" type="datetimeFigureOut">
              <a:rPr lang="tr-TR" smtClean="0"/>
              <a:t>27 Ara 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4D0247D-E9A3-4ECD-ADE3-1FAA1E214E1F}" type="slidenum">
              <a:rPr lang="tr-TR" smtClean="0"/>
              <a:t>‹#›</a:t>
            </a:fld>
            <a:endParaRPr lang="tr-TR"/>
          </a:p>
        </p:txBody>
      </p:sp>
    </p:spTree>
    <p:extLst>
      <p:ext uri="{BB962C8B-B14F-4D97-AF65-F5344CB8AC3E}">
        <p14:creationId xmlns:p14="http://schemas.microsoft.com/office/powerpoint/2010/main" val="1671902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6467CAC-BA42-4B74-A0BD-C9807ED0A4FC}" type="datetimeFigureOut">
              <a:rPr lang="tr-TR" smtClean="0"/>
              <a:t>27 Ara 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4D0247D-E9A3-4ECD-ADE3-1FAA1E214E1F}" type="slidenum">
              <a:rPr lang="tr-TR" smtClean="0"/>
              <a:t>‹#›</a:t>
            </a:fld>
            <a:endParaRPr lang="tr-TR"/>
          </a:p>
        </p:txBody>
      </p:sp>
    </p:spTree>
    <p:extLst>
      <p:ext uri="{BB962C8B-B14F-4D97-AF65-F5344CB8AC3E}">
        <p14:creationId xmlns:p14="http://schemas.microsoft.com/office/powerpoint/2010/main" val="28339811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İŞ KANUNU</a:t>
            </a:r>
            <a:endParaRPr lang="tr-TR" dirty="0"/>
          </a:p>
        </p:txBody>
      </p:sp>
    </p:spTree>
    <p:extLst>
      <p:ext uri="{BB962C8B-B14F-4D97-AF65-F5344CB8AC3E}">
        <p14:creationId xmlns:p14="http://schemas.microsoft.com/office/powerpoint/2010/main" val="1122204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7854" y="936702"/>
            <a:ext cx="10405946" cy="5240261"/>
          </a:xfrm>
        </p:spPr>
        <p:txBody>
          <a:bodyPr>
            <a:normAutofit/>
          </a:bodyPr>
          <a:lstStyle/>
          <a:p>
            <a:r>
              <a:rPr lang="tr-TR" dirty="0">
                <a:solidFill>
                  <a:srgbClr val="FF0000"/>
                </a:solidFill>
              </a:rPr>
              <a:t>ARA </a:t>
            </a:r>
            <a:r>
              <a:rPr lang="tr-TR" dirty="0" smtClean="0">
                <a:solidFill>
                  <a:srgbClr val="FF0000"/>
                </a:solidFill>
              </a:rPr>
              <a:t>DİNLENMESİ</a:t>
            </a:r>
          </a:p>
          <a:p>
            <a:pPr marL="0" indent="0">
              <a:buNone/>
            </a:pPr>
            <a:endParaRPr lang="tr-TR" dirty="0">
              <a:solidFill>
                <a:srgbClr val="FF0000"/>
              </a:solidFill>
            </a:endParaRPr>
          </a:p>
          <a:p>
            <a:r>
              <a:rPr lang="tr-TR" dirty="0"/>
              <a:t>Günlük çalışma süresinin ortalama bir zamanında o yerin gelenekleri </a:t>
            </a:r>
            <a:r>
              <a:rPr lang="tr-TR" dirty="0" smtClean="0"/>
              <a:t>ve </a:t>
            </a:r>
            <a:r>
              <a:rPr lang="tr-TR" dirty="0"/>
              <a:t>işin gereğine göre işçilere ara dinlenmesi verilir.</a:t>
            </a:r>
          </a:p>
          <a:p>
            <a:r>
              <a:rPr lang="tr-TR" dirty="0"/>
              <a:t>a) 4 saat ve daha kısa süreli işlerde 15 dakika,</a:t>
            </a:r>
          </a:p>
          <a:p>
            <a:r>
              <a:rPr lang="tr-TR" dirty="0"/>
              <a:t>b) 4 saatten fazla ve 7,5 saatte kadar (7,5 saat dahil) işlerde </a:t>
            </a:r>
            <a:r>
              <a:rPr lang="tr-TR" dirty="0" smtClean="0"/>
              <a:t>30 </a:t>
            </a:r>
            <a:r>
              <a:rPr lang="tr-TR" dirty="0"/>
              <a:t>dakika,</a:t>
            </a:r>
          </a:p>
          <a:p>
            <a:r>
              <a:rPr lang="tr-TR" dirty="0"/>
              <a:t>c) 7,5 saatten fazla süreli işlerde 1 saat, </a:t>
            </a:r>
            <a:r>
              <a:rPr lang="tr-TR" dirty="0" smtClean="0"/>
              <a:t>ara </a:t>
            </a:r>
            <a:r>
              <a:rPr lang="tr-TR" dirty="0"/>
              <a:t>dinlenmesi verilir. </a:t>
            </a:r>
            <a:endParaRPr lang="tr-TR" dirty="0" smtClean="0"/>
          </a:p>
          <a:p>
            <a:r>
              <a:rPr lang="tr-TR" dirty="0" smtClean="0"/>
              <a:t>Bu </a:t>
            </a:r>
            <a:r>
              <a:rPr lang="tr-TR" dirty="0"/>
              <a:t>dinlenme süreleri en az olup aralıksız verilir. </a:t>
            </a:r>
          </a:p>
          <a:p>
            <a:r>
              <a:rPr lang="tr-TR" dirty="0"/>
              <a:t>Ancak bu süreler, iklim, mevsim, o yerdeki gelenekler ve işin niteliği </a:t>
            </a:r>
            <a:r>
              <a:rPr lang="tr-TR" dirty="0" smtClean="0"/>
              <a:t>göz </a:t>
            </a:r>
            <a:r>
              <a:rPr lang="tr-TR" dirty="0"/>
              <a:t>önünde tutularak sözleşmeler ile aralı olarak kullandırılabilir. Ara </a:t>
            </a:r>
            <a:r>
              <a:rPr lang="tr-TR" dirty="0" smtClean="0"/>
              <a:t>dinlenmeleri </a:t>
            </a:r>
            <a:r>
              <a:rPr lang="tr-TR" dirty="0"/>
              <a:t>çalışma süresinden sayılmaz. </a:t>
            </a:r>
          </a:p>
          <a:p>
            <a:r>
              <a:rPr lang="tr-TR" dirty="0" smtClean="0"/>
              <a:t>İşçilere </a:t>
            </a:r>
            <a:r>
              <a:rPr lang="tr-TR" dirty="0"/>
              <a:t>aynı veya değişik </a:t>
            </a:r>
            <a:r>
              <a:rPr lang="tr-TR" dirty="0" smtClean="0"/>
              <a:t>saatlerde </a:t>
            </a:r>
            <a:r>
              <a:rPr lang="tr-TR" dirty="0"/>
              <a:t>kullandırılabilir.</a:t>
            </a:r>
          </a:p>
          <a:p>
            <a:endParaRPr lang="tr-TR" dirty="0"/>
          </a:p>
        </p:txBody>
      </p:sp>
    </p:spTree>
    <p:extLst>
      <p:ext uri="{BB962C8B-B14F-4D97-AF65-F5344CB8AC3E}">
        <p14:creationId xmlns:p14="http://schemas.microsoft.com/office/powerpoint/2010/main" val="2798282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737" y="903249"/>
            <a:ext cx="10562063" cy="5273714"/>
          </a:xfrm>
        </p:spPr>
        <p:txBody>
          <a:bodyPr/>
          <a:lstStyle/>
          <a:p>
            <a:r>
              <a:rPr lang="tr-TR" dirty="0">
                <a:solidFill>
                  <a:srgbClr val="FF0000"/>
                </a:solidFill>
              </a:rPr>
              <a:t>TELAFİ ÇALIŞMASI</a:t>
            </a:r>
          </a:p>
          <a:p>
            <a:r>
              <a:rPr lang="tr-TR" dirty="0" smtClean="0"/>
              <a:t>Zorunlu </a:t>
            </a:r>
            <a:r>
              <a:rPr lang="tr-TR" dirty="0"/>
              <a:t>nedenlerle işin durması,</a:t>
            </a:r>
          </a:p>
          <a:p>
            <a:r>
              <a:rPr lang="tr-TR" dirty="0" smtClean="0"/>
              <a:t>Ulusal </a:t>
            </a:r>
            <a:r>
              <a:rPr lang="tr-TR" dirty="0"/>
              <a:t>bayram ve genel tatillerden önce veya sonra işyerinin tatil </a:t>
            </a:r>
            <a:r>
              <a:rPr lang="tr-TR" dirty="0" smtClean="0"/>
              <a:t>edilmesi </a:t>
            </a:r>
            <a:r>
              <a:rPr lang="tr-TR" dirty="0"/>
              <a:t>veya benzer nedenlerle işyerinde normal çalışma sürelerinin </a:t>
            </a:r>
            <a:r>
              <a:rPr lang="tr-TR" dirty="0" smtClean="0"/>
              <a:t>önemli </a:t>
            </a:r>
            <a:r>
              <a:rPr lang="tr-TR" dirty="0"/>
              <a:t>ölçüde altında çalışılması veya tamamen tatil edilmesi, </a:t>
            </a:r>
          </a:p>
          <a:p>
            <a:r>
              <a:rPr lang="tr-TR" dirty="0" smtClean="0"/>
              <a:t>İşçinin </a:t>
            </a:r>
            <a:r>
              <a:rPr lang="tr-TR" dirty="0"/>
              <a:t>talebi ile kendisine 4857 sayılı İş Kanunu, iş sözleşmeleri ve </a:t>
            </a:r>
            <a:r>
              <a:rPr lang="tr-TR" dirty="0" smtClean="0"/>
              <a:t>toplu iş sözleşmeleri </a:t>
            </a:r>
            <a:r>
              <a:rPr lang="tr-TR" dirty="0"/>
              <a:t>ile öngörülen yasal izinleri dışında izin </a:t>
            </a:r>
            <a:r>
              <a:rPr lang="tr-TR" dirty="0" smtClean="0"/>
              <a:t>verilmesi durumunda </a:t>
            </a:r>
          </a:p>
          <a:p>
            <a:r>
              <a:rPr lang="tr-TR" dirty="0"/>
              <a:t>Ç</a:t>
            </a:r>
            <a:r>
              <a:rPr lang="tr-TR" dirty="0" smtClean="0"/>
              <a:t>alışılmayan </a:t>
            </a:r>
            <a:r>
              <a:rPr lang="tr-TR" dirty="0"/>
              <a:t>sürelerin yerine mesai yapılması, telafi çalışması olarak adlandırılmaktadır.</a:t>
            </a:r>
            <a:endParaRPr lang="tr-TR" dirty="0" smtClean="0"/>
          </a:p>
          <a:p>
            <a:endParaRPr lang="tr-TR" dirty="0"/>
          </a:p>
          <a:p>
            <a:r>
              <a:rPr lang="tr-TR" dirty="0"/>
              <a:t>işveren iki ay içinde çalışılmayan süreler için telafi çalışması yaptırabilir</a:t>
            </a:r>
          </a:p>
        </p:txBody>
      </p:sp>
    </p:spTree>
    <p:extLst>
      <p:ext uri="{BB962C8B-B14F-4D97-AF65-F5344CB8AC3E}">
        <p14:creationId xmlns:p14="http://schemas.microsoft.com/office/powerpoint/2010/main" val="3085563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2" y="685800"/>
            <a:ext cx="10924208" cy="5480824"/>
          </a:xfrm>
        </p:spPr>
        <p:txBody>
          <a:bodyPr>
            <a:normAutofit/>
          </a:bodyPr>
          <a:lstStyle/>
          <a:p>
            <a:r>
              <a:rPr lang="tr-TR" dirty="0" smtClean="0"/>
              <a:t>İşçiden </a:t>
            </a:r>
            <a:r>
              <a:rPr lang="tr-TR" dirty="0"/>
              <a:t>iş görme borcunu yerine </a:t>
            </a:r>
            <a:r>
              <a:rPr lang="tr-TR" dirty="0" smtClean="0"/>
              <a:t>getirmesi için çağrı </a:t>
            </a:r>
            <a:r>
              <a:rPr lang="tr-TR" dirty="0"/>
              <a:t>yoluyla talep </a:t>
            </a:r>
            <a:r>
              <a:rPr lang="tr-TR" dirty="0" smtClean="0"/>
              <a:t>hakkına </a:t>
            </a:r>
            <a:r>
              <a:rPr lang="tr-TR" dirty="0"/>
              <a:t>sahip olan işveren, bu çağrıyı, aksi kararlaştırılmadıkça, işçinin </a:t>
            </a:r>
            <a:r>
              <a:rPr lang="tr-TR" dirty="0" smtClean="0"/>
              <a:t>çalışacağı </a:t>
            </a:r>
            <a:r>
              <a:rPr lang="tr-TR" dirty="0"/>
              <a:t>zamandan en az dört gün önce yapmak zorundadır </a:t>
            </a:r>
            <a:r>
              <a:rPr lang="tr-TR" dirty="0" smtClean="0"/>
              <a:t>. </a:t>
            </a:r>
          </a:p>
          <a:p>
            <a:r>
              <a:rPr lang="tr-TR" dirty="0" smtClean="0"/>
              <a:t>Süreye uygun </a:t>
            </a:r>
            <a:r>
              <a:rPr lang="tr-TR" dirty="0"/>
              <a:t>çağrı üzerine işçi iş görme edimini yerine getirmekle </a:t>
            </a:r>
            <a:r>
              <a:rPr lang="tr-TR" dirty="0" smtClean="0"/>
              <a:t>yükümlüdür</a:t>
            </a:r>
            <a:r>
              <a:rPr lang="tr-TR" dirty="0"/>
              <a:t>. </a:t>
            </a:r>
            <a:endParaRPr lang="tr-TR" dirty="0" smtClean="0"/>
          </a:p>
          <a:p>
            <a:r>
              <a:rPr lang="tr-TR" dirty="0" smtClean="0"/>
              <a:t>Sözleşmede </a:t>
            </a:r>
            <a:r>
              <a:rPr lang="tr-TR" dirty="0"/>
              <a:t>günlük çalışma süresi kararlaştırılmamış ise, işveren </a:t>
            </a:r>
            <a:r>
              <a:rPr lang="tr-TR" dirty="0" smtClean="0"/>
              <a:t>her </a:t>
            </a:r>
            <a:r>
              <a:rPr lang="tr-TR" dirty="0"/>
              <a:t>çağrıda işçiyi günde en az dört saat üst üste çalıştırmak zorundadır</a:t>
            </a:r>
          </a:p>
          <a:p>
            <a:endParaRPr lang="tr-TR" dirty="0"/>
          </a:p>
        </p:txBody>
      </p:sp>
    </p:spTree>
    <p:extLst>
      <p:ext uri="{BB962C8B-B14F-4D97-AF65-F5344CB8AC3E}">
        <p14:creationId xmlns:p14="http://schemas.microsoft.com/office/powerpoint/2010/main" val="2574328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2" y="685800"/>
            <a:ext cx="10946510" cy="5235498"/>
          </a:xfrm>
        </p:spPr>
        <p:txBody>
          <a:bodyPr/>
          <a:lstStyle/>
          <a:p>
            <a:r>
              <a:rPr lang="tr-TR" dirty="0"/>
              <a:t>T</a:t>
            </a:r>
            <a:r>
              <a:rPr lang="tr-TR" dirty="0" smtClean="0"/>
              <a:t>elafi </a:t>
            </a:r>
            <a:r>
              <a:rPr lang="tr-TR" dirty="0"/>
              <a:t>çalışmaları günlük en çok çalışma süresini yani on bir saati aşmamak koşuluyla uygulanabilmekte ve günde üç saatten fazla da yaptırılamamaktadır. </a:t>
            </a:r>
            <a:endParaRPr lang="tr-TR" dirty="0" smtClean="0"/>
          </a:p>
          <a:p>
            <a:r>
              <a:rPr lang="tr-TR" dirty="0" smtClean="0"/>
              <a:t>Telafi </a:t>
            </a:r>
            <a:r>
              <a:rPr lang="tr-TR" dirty="0"/>
              <a:t>çalışması yaptırmak isteyen işveren bunu işyerinde çalışılan günlere bölmek zorundadır. Yani işyerinde haftanın 5 günü çalışılıyorsa, cumartesi ve pazar günleri telafi çalışması yaptırılması mümkün değildir. </a:t>
            </a:r>
            <a:endParaRPr lang="tr-TR" dirty="0" smtClean="0"/>
          </a:p>
          <a:p>
            <a:r>
              <a:rPr lang="tr-TR" dirty="0" smtClean="0"/>
              <a:t>Bu </a:t>
            </a:r>
            <a:r>
              <a:rPr lang="tr-TR" dirty="0"/>
              <a:t>duruma ek olarak, işveren telafi çalışması yaptırılması halinde işbu telafi çalışmasının karşılığında, günlük çalışma süresinin üzerinde çalışan işçiler bu nedenle işverenden fazla mesai ücreti talep edememektedir.</a:t>
            </a:r>
          </a:p>
        </p:txBody>
      </p:sp>
    </p:spTree>
    <p:extLst>
      <p:ext uri="{BB962C8B-B14F-4D97-AF65-F5344CB8AC3E}">
        <p14:creationId xmlns:p14="http://schemas.microsoft.com/office/powerpoint/2010/main" val="1692256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9434" y="959005"/>
            <a:ext cx="10584366" cy="5217958"/>
          </a:xfrm>
        </p:spPr>
        <p:txBody>
          <a:bodyPr/>
          <a:lstStyle/>
          <a:p>
            <a:r>
              <a:rPr lang="tr-TR" b="1" dirty="0">
                <a:solidFill>
                  <a:srgbClr val="FF0000"/>
                </a:solidFill>
              </a:rPr>
              <a:t>HAFTA TATİLİ</a:t>
            </a:r>
          </a:p>
          <a:p>
            <a:r>
              <a:rPr lang="tr-TR" dirty="0"/>
              <a:t>İş Kanuna tabi iş yerlerinde işçilere tatil gününden önce </a:t>
            </a:r>
            <a:r>
              <a:rPr lang="tr-TR" dirty="0" smtClean="0"/>
              <a:t>belirlenen </a:t>
            </a:r>
            <a:r>
              <a:rPr lang="tr-TR" dirty="0"/>
              <a:t>iş günlerinde çalışmış olmaları koşulu ile yedi </a:t>
            </a:r>
            <a:r>
              <a:rPr lang="tr-TR" dirty="0" smtClean="0"/>
              <a:t>günlük </a:t>
            </a:r>
            <a:r>
              <a:rPr lang="tr-TR" dirty="0"/>
              <a:t>bir zaman dilimi içinde kesintisiz en az yirmi dört saat dinlenme </a:t>
            </a:r>
            <a:r>
              <a:rPr lang="tr-TR" dirty="0" smtClean="0"/>
              <a:t>(</a:t>
            </a:r>
            <a:r>
              <a:rPr lang="tr-TR" dirty="0"/>
              <a:t>hafta tatili) verilir. Çalışılmayan hafta tatili günü için işveren tarafından </a:t>
            </a:r>
            <a:r>
              <a:rPr lang="tr-TR" dirty="0" smtClean="0"/>
              <a:t>bir </a:t>
            </a:r>
            <a:r>
              <a:rPr lang="tr-TR" dirty="0"/>
              <a:t>iş karşılığı olmaksızın o günün ücreti tam olarak ödenir.</a:t>
            </a:r>
          </a:p>
          <a:p>
            <a:endParaRPr lang="tr-TR" dirty="0"/>
          </a:p>
        </p:txBody>
      </p:sp>
    </p:spTree>
    <p:extLst>
      <p:ext uri="{BB962C8B-B14F-4D97-AF65-F5344CB8AC3E}">
        <p14:creationId xmlns:p14="http://schemas.microsoft.com/office/powerpoint/2010/main" val="1445514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6702" y="557561"/>
            <a:ext cx="10417098" cy="5619402"/>
          </a:xfrm>
        </p:spPr>
        <p:txBody>
          <a:bodyPr>
            <a:normAutofit/>
          </a:bodyPr>
          <a:lstStyle/>
          <a:p>
            <a:r>
              <a:rPr lang="tr-TR" b="1" dirty="0">
                <a:solidFill>
                  <a:srgbClr val="FF0000"/>
                </a:solidFill>
              </a:rPr>
              <a:t>Hafta Tatili Ücretine Hak Kazanmak İçin Çalışılmış Sayılan Günler</a:t>
            </a:r>
          </a:p>
          <a:p>
            <a:r>
              <a:rPr lang="tr-TR" dirty="0" smtClean="0"/>
              <a:t>Çalışmadığı </a:t>
            </a:r>
            <a:r>
              <a:rPr lang="tr-TR" dirty="0"/>
              <a:t>halde kanunen çalışma süresinden sayılan zamanlar ile </a:t>
            </a:r>
            <a:r>
              <a:rPr lang="tr-TR" dirty="0" smtClean="0"/>
              <a:t>günlük </a:t>
            </a:r>
            <a:r>
              <a:rPr lang="tr-TR" dirty="0"/>
              <a:t>ücret ödenen veya ödenmeyen kanundan veya sözleşmeden </a:t>
            </a:r>
            <a:r>
              <a:rPr lang="tr-TR" dirty="0" smtClean="0"/>
              <a:t>doğan tatil günleri,</a:t>
            </a:r>
          </a:p>
          <a:p>
            <a:r>
              <a:rPr lang="tr-TR" dirty="0" smtClean="0"/>
              <a:t>Mazeret İzinleri,</a:t>
            </a:r>
            <a:endParaRPr lang="tr-TR" dirty="0"/>
          </a:p>
          <a:p>
            <a:r>
              <a:rPr lang="tr-TR" dirty="0" smtClean="0"/>
              <a:t>Bir </a:t>
            </a:r>
            <a:r>
              <a:rPr lang="tr-TR" dirty="0"/>
              <a:t>haftalık süre içinde kalmak üzere işveren tarafından verilen diğer </a:t>
            </a:r>
            <a:r>
              <a:rPr lang="tr-TR" dirty="0" smtClean="0"/>
              <a:t>izinlerle</a:t>
            </a:r>
          </a:p>
          <a:p>
            <a:r>
              <a:rPr lang="tr-TR" dirty="0"/>
              <a:t>H</a:t>
            </a:r>
            <a:r>
              <a:rPr lang="tr-TR" dirty="0" smtClean="0"/>
              <a:t>ekim </a:t>
            </a:r>
            <a:r>
              <a:rPr lang="tr-TR" dirty="0"/>
              <a:t>raporuyla verilen hastalık ve dinlenme </a:t>
            </a:r>
            <a:r>
              <a:rPr lang="tr-TR" dirty="0" smtClean="0"/>
              <a:t>izinleri, </a:t>
            </a:r>
          </a:p>
          <a:p>
            <a:r>
              <a:rPr lang="tr-TR" dirty="0" smtClean="0"/>
              <a:t>Zorlayıcı </a:t>
            </a:r>
            <a:r>
              <a:rPr lang="tr-TR" dirty="0"/>
              <a:t>ve ekonomik bir sebep olmadan işyerindeki çalışmanın </a:t>
            </a:r>
            <a:r>
              <a:rPr lang="tr-TR" dirty="0" smtClean="0"/>
              <a:t>haftanın </a:t>
            </a:r>
            <a:r>
              <a:rPr lang="tr-TR" dirty="0"/>
              <a:t>bir veya birkaç gününde işveren tarafından tatil edilmesi halinde </a:t>
            </a:r>
            <a:r>
              <a:rPr lang="tr-TR" dirty="0" smtClean="0"/>
              <a:t>haftanın </a:t>
            </a:r>
            <a:r>
              <a:rPr lang="tr-TR" dirty="0"/>
              <a:t>çalışılmayan günleri ücretli hafta tatiline hak kazanmak için </a:t>
            </a:r>
            <a:r>
              <a:rPr lang="tr-TR" dirty="0" smtClean="0"/>
              <a:t>çalışılmış sayılır.</a:t>
            </a:r>
            <a:endParaRPr lang="tr-TR" dirty="0"/>
          </a:p>
          <a:p>
            <a:endParaRPr lang="tr-TR" dirty="0"/>
          </a:p>
        </p:txBody>
      </p:sp>
    </p:spTree>
    <p:extLst>
      <p:ext uri="{BB962C8B-B14F-4D97-AF65-F5344CB8AC3E}">
        <p14:creationId xmlns:p14="http://schemas.microsoft.com/office/powerpoint/2010/main" val="24376212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199" y="278780"/>
            <a:ext cx="11162371" cy="5898183"/>
          </a:xfrm>
        </p:spPr>
        <p:txBody>
          <a:bodyPr>
            <a:normAutofit fontScale="92500" lnSpcReduction="20000"/>
          </a:bodyPr>
          <a:lstStyle/>
          <a:p>
            <a:pPr marL="0" indent="0">
              <a:buNone/>
            </a:pPr>
            <a:r>
              <a:rPr lang="tr-TR" dirty="0">
                <a:solidFill>
                  <a:srgbClr val="FF0000"/>
                </a:solidFill>
              </a:rPr>
              <a:t>ANALIK HALİNDE ÇALIŞMA VE SÜT İZNİ</a:t>
            </a:r>
            <a:endParaRPr lang="tr-TR" dirty="0" smtClean="0">
              <a:solidFill>
                <a:srgbClr val="FF0000"/>
              </a:solidFill>
            </a:endParaRPr>
          </a:p>
          <a:p>
            <a:r>
              <a:rPr lang="tr-TR" dirty="0" smtClean="0"/>
              <a:t>Kadın işçinin erken doğum yapması halinde ise doğumdan önce kullanamadığı çalıştırılmayacak süreler, doğum sonrası sürelere eklenmek suretiyle kullandırılır.</a:t>
            </a:r>
          </a:p>
          <a:p>
            <a:r>
              <a:rPr lang="tr-TR" dirty="0" smtClean="0"/>
              <a:t>Doğumda veya doğum sonrasında annenin ölümü hâlinde, doğum sonrası kullanılamayan süreler babaya kullandırılır. </a:t>
            </a:r>
          </a:p>
          <a:p>
            <a:r>
              <a:rPr lang="tr-TR" dirty="0" smtClean="0"/>
              <a:t>Üç yaşını doldurmamış çocuğu evlat edinen eşlerden birine veya evlat edinilen çocuğun aileye fiilen teslim edildiği tarihten itibaren sekiz hafta analık hâli izni kullandırılır. </a:t>
            </a:r>
          </a:p>
          <a:p>
            <a:r>
              <a:rPr lang="tr-TR" dirty="0" smtClean="0"/>
              <a:t>Doğum sonrası analık hâli izninin bitiminden itibaren çocuğunun bakımı ve yetiştirilmesi amacıyla ve çocuğun hayatta olması kaydıyla kadın işçi ile üç yaşını doldurmamış çocuğu evlat edinen kadın veya erkek işçilere istekleri hâlinde birinci doğumda altmış gün, ikinci doğumda yüz yirmi gün, sonraki doğumlarda ise yüz seksen gün süreyle haftalık çalışma süresinin yarısı kadar ücretsiz izin verilir. </a:t>
            </a:r>
          </a:p>
          <a:p>
            <a:r>
              <a:rPr lang="tr-TR" dirty="0" smtClean="0"/>
              <a:t>Çoğul doğum hâlinde bu sürelere otuzar gün eklenir. Bu fıkra hükümlerinden yararlanılan süre içerisinde süt iznine ilişkin hükümler uygulanmaz. İsteği halinde kadın işçiye, on altı haftalık sürenin tamamlanmasından veya çoğul gebelik halinde on sekiz haftalık süreden sonra altı aya kadar ücretsiz izin verilir. Bu izin, üç yaşını doldurmamış çocuğu evlat edinme hâlinde eşlerden birine veya evlat edinene verilir. Bu süre, yıllık ücretli izin hakkının hesabında dikkate alınmaz.</a:t>
            </a:r>
          </a:p>
          <a:p>
            <a:r>
              <a:rPr lang="tr-TR" dirty="0" smtClean="0"/>
              <a:t>Kadın işçilere bir yaşından küçük çocuklarını emzirmeleri için günde toplam 1,5 saat süt izni verilir. Bu sürenin hangi saatler arasında ve kaça bölünerek kullanılacağını işçi kendisi belirler. Bu süre günlük çalışma süresinden sayılır.</a:t>
            </a:r>
            <a:endParaRPr lang="tr-TR" dirty="0"/>
          </a:p>
        </p:txBody>
      </p:sp>
    </p:spTree>
    <p:extLst>
      <p:ext uri="{BB962C8B-B14F-4D97-AF65-F5344CB8AC3E}">
        <p14:creationId xmlns:p14="http://schemas.microsoft.com/office/powerpoint/2010/main" val="1486209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a:solidFill>
                  <a:srgbClr val="FF0000"/>
                </a:solidFill>
              </a:rPr>
              <a:t>YILLIK İZİNİN NİTELİKLERİ YILLIK İZİN HAKKI;</a:t>
            </a:r>
          </a:p>
          <a:p>
            <a:r>
              <a:rPr lang="tr-TR" dirty="0" smtClean="0"/>
              <a:t>Kişiye </a:t>
            </a:r>
            <a:r>
              <a:rPr lang="tr-TR" dirty="0"/>
              <a:t>bağlı,</a:t>
            </a:r>
          </a:p>
          <a:p>
            <a:r>
              <a:rPr lang="tr-TR" dirty="0" smtClean="0"/>
              <a:t>Vazgeçilemez</a:t>
            </a:r>
            <a:r>
              <a:rPr lang="tr-TR" dirty="0"/>
              <a:t>,</a:t>
            </a:r>
          </a:p>
          <a:p>
            <a:r>
              <a:rPr lang="tr-TR" dirty="0" smtClean="0"/>
              <a:t>Devredilemez </a:t>
            </a:r>
            <a:r>
              <a:rPr lang="tr-TR" dirty="0"/>
              <a:t>olup </a:t>
            </a:r>
          </a:p>
          <a:p>
            <a:r>
              <a:rPr lang="tr-TR" dirty="0" smtClean="0"/>
              <a:t>Tarafların </a:t>
            </a:r>
            <a:r>
              <a:rPr lang="tr-TR" dirty="0"/>
              <a:t>rızası olsa bile ortadan kaldırılamaz bir haktır.</a:t>
            </a:r>
          </a:p>
          <a:p>
            <a:r>
              <a:rPr lang="tr-TR" dirty="0"/>
              <a:t>Bu hakkın kullandırılması işverenin </a:t>
            </a:r>
            <a:r>
              <a:rPr lang="tr-TR" dirty="0" smtClean="0"/>
              <a:t>yükümlülüğündedir.</a:t>
            </a:r>
            <a:endParaRPr lang="tr-TR" dirty="0"/>
          </a:p>
          <a:p>
            <a:endParaRPr lang="tr-TR" dirty="0"/>
          </a:p>
        </p:txBody>
      </p:sp>
    </p:spTree>
    <p:extLst>
      <p:ext uri="{BB962C8B-B14F-4D97-AF65-F5344CB8AC3E}">
        <p14:creationId xmlns:p14="http://schemas.microsoft.com/office/powerpoint/2010/main" val="1406083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4468" y="602166"/>
            <a:ext cx="11006254" cy="5619402"/>
          </a:xfrm>
        </p:spPr>
        <p:txBody>
          <a:bodyPr>
            <a:normAutofit/>
          </a:bodyPr>
          <a:lstStyle/>
          <a:p>
            <a:r>
              <a:rPr lang="tr-TR" b="1" dirty="0" smtClean="0">
                <a:solidFill>
                  <a:srgbClr val="FF0000"/>
                </a:solidFill>
              </a:rPr>
              <a:t>Çalışma </a:t>
            </a:r>
            <a:r>
              <a:rPr lang="tr-TR" b="1" dirty="0">
                <a:solidFill>
                  <a:srgbClr val="FF0000"/>
                </a:solidFill>
              </a:rPr>
              <a:t>süresinden sayılan </a:t>
            </a:r>
            <a:r>
              <a:rPr lang="tr-TR" b="1" dirty="0" smtClean="0">
                <a:solidFill>
                  <a:srgbClr val="FF0000"/>
                </a:solidFill>
              </a:rPr>
              <a:t>haller</a:t>
            </a:r>
            <a:endParaRPr lang="tr-TR" b="1" dirty="0">
              <a:solidFill>
                <a:srgbClr val="FF0000"/>
              </a:solidFill>
            </a:endParaRPr>
          </a:p>
          <a:p>
            <a:r>
              <a:rPr lang="tr-TR" dirty="0" smtClean="0"/>
              <a:t>Hafta </a:t>
            </a:r>
            <a:r>
              <a:rPr lang="tr-TR" dirty="0"/>
              <a:t>tatili, ulusal bayram, genel tatil </a:t>
            </a:r>
            <a:r>
              <a:rPr lang="tr-TR" dirty="0" smtClean="0"/>
              <a:t>günleri,</a:t>
            </a:r>
            <a:endParaRPr lang="tr-TR" dirty="0"/>
          </a:p>
          <a:p>
            <a:r>
              <a:rPr lang="tr-TR" dirty="0"/>
              <a:t>*3153 sayılı Kanuna dayanılarak çıkarılan tüzüğe göre </a:t>
            </a:r>
            <a:r>
              <a:rPr lang="tr-TR" dirty="0" smtClean="0"/>
              <a:t>röntgen muayenehanelerinde </a:t>
            </a:r>
            <a:r>
              <a:rPr lang="tr-TR" dirty="0"/>
              <a:t>çalışanlara pazardan başka verilmesi gereken yarım </a:t>
            </a:r>
          </a:p>
          <a:p>
            <a:pPr marL="0" indent="0">
              <a:buNone/>
            </a:pPr>
            <a:r>
              <a:rPr lang="tr-TR" dirty="0"/>
              <a:t>günlük izinler</a:t>
            </a:r>
          </a:p>
          <a:p>
            <a:r>
              <a:rPr lang="tr-TR" dirty="0" smtClean="0"/>
              <a:t>Mazeret İzni,</a:t>
            </a:r>
            <a:endParaRPr lang="tr-TR" dirty="0"/>
          </a:p>
          <a:p>
            <a:r>
              <a:rPr lang="tr-TR" dirty="0" smtClean="0"/>
              <a:t>İşveren </a:t>
            </a:r>
            <a:r>
              <a:rPr lang="tr-TR" dirty="0"/>
              <a:t>tarafından verilen diğer </a:t>
            </a:r>
            <a:r>
              <a:rPr lang="tr-TR" dirty="0" smtClean="0"/>
              <a:t>izinler, </a:t>
            </a:r>
          </a:p>
          <a:p>
            <a:r>
              <a:rPr lang="tr-TR" dirty="0" smtClean="0"/>
              <a:t>Bu </a:t>
            </a:r>
            <a:r>
              <a:rPr lang="tr-TR" dirty="0"/>
              <a:t>Kanunun uygulanması sonucu olarak işçiye verilmiş bulunan yıllık </a:t>
            </a:r>
          </a:p>
          <a:p>
            <a:pPr marL="0" indent="0">
              <a:buNone/>
            </a:pPr>
            <a:r>
              <a:rPr lang="tr-TR" dirty="0"/>
              <a:t>ücretli izin süresi.</a:t>
            </a:r>
          </a:p>
          <a:p>
            <a:endParaRPr lang="tr-TR" dirty="0"/>
          </a:p>
        </p:txBody>
      </p:sp>
    </p:spTree>
    <p:extLst>
      <p:ext uri="{BB962C8B-B14F-4D97-AF65-F5344CB8AC3E}">
        <p14:creationId xmlns:p14="http://schemas.microsoft.com/office/powerpoint/2010/main" val="1199685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6771" y="624468"/>
            <a:ext cx="10707029" cy="5552495"/>
          </a:xfrm>
        </p:spPr>
        <p:txBody>
          <a:bodyPr>
            <a:normAutofit/>
          </a:bodyPr>
          <a:lstStyle/>
          <a:p>
            <a:pPr marL="0" indent="0">
              <a:buNone/>
            </a:pPr>
            <a:endParaRPr lang="tr-TR" dirty="0" smtClean="0">
              <a:solidFill>
                <a:srgbClr val="FF0000"/>
              </a:solidFill>
            </a:endParaRPr>
          </a:p>
          <a:p>
            <a:pPr marL="0" indent="0">
              <a:buNone/>
            </a:pPr>
            <a:r>
              <a:rPr lang="tr-TR" b="1" dirty="0" smtClean="0">
                <a:solidFill>
                  <a:srgbClr val="FF0000"/>
                </a:solidFill>
              </a:rPr>
              <a:t>YILLIK </a:t>
            </a:r>
            <a:r>
              <a:rPr lang="tr-TR" b="1" dirty="0">
                <a:solidFill>
                  <a:srgbClr val="FF0000"/>
                </a:solidFill>
              </a:rPr>
              <a:t>ÜCRETLİ İZNİN UYGULANMASI</a:t>
            </a:r>
          </a:p>
          <a:p>
            <a:r>
              <a:rPr lang="tr-TR" dirty="0"/>
              <a:t>Yıllık ücretli izin işveren tarafından bölünemez. Ancak tarafların </a:t>
            </a:r>
            <a:r>
              <a:rPr lang="tr-TR" dirty="0" smtClean="0"/>
              <a:t>anlaşması </a:t>
            </a:r>
            <a:r>
              <a:rPr lang="tr-TR" dirty="0"/>
              <a:t>ile bir bölümü on günden aşağı olmamak üzere bölümler halinde </a:t>
            </a:r>
            <a:r>
              <a:rPr lang="tr-TR" dirty="0" smtClean="0"/>
              <a:t>kullandırılabilir</a:t>
            </a:r>
            <a:r>
              <a:rPr lang="tr-TR" dirty="0"/>
              <a:t>. </a:t>
            </a:r>
            <a:r>
              <a:rPr lang="tr-TR" dirty="0" smtClean="0"/>
              <a:t>İşveren </a:t>
            </a:r>
            <a:r>
              <a:rPr lang="tr-TR" dirty="0"/>
              <a:t>tarafından yıl içinde verilmiş </a:t>
            </a:r>
            <a:r>
              <a:rPr lang="tr-TR" dirty="0" smtClean="0"/>
              <a:t> bulunan </a:t>
            </a:r>
            <a:r>
              <a:rPr lang="tr-TR" dirty="0"/>
              <a:t>diğer ücretli ve ücretsiz izinler veya dinlenme ve hastalık </a:t>
            </a:r>
            <a:r>
              <a:rPr lang="tr-TR" dirty="0" smtClean="0"/>
              <a:t>izinleri </a:t>
            </a:r>
            <a:r>
              <a:rPr lang="tr-TR" dirty="0"/>
              <a:t>yıllık izne mahsup </a:t>
            </a:r>
            <a:r>
              <a:rPr lang="tr-TR" dirty="0" smtClean="0"/>
              <a:t>edilemez.</a:t>
            </a:r>
            <a:endParaRPr lang="tr-TR" dirty="0"/>
          </a:p>
          <a:p>
            <a:endParaRPr lang="tr-TR" dirty="0"/>
          </a:p>
        </p:txBody>
      </p:sp>
    </p:spTree>
    <p:extLst>
      <p:ext uri="{BB962C8B-B14F-4D97-AF65-F5344CB8AC3E}">
        <p14:creationId xmlns:p14="http://schemas.microsoft.com/office/powerpoint/2010/main" val="3670275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888" y="602166"/>
            <a:ext cx="10550912" cy="5574797"/>
          </a:xfrm>
        </p:spPr>
        <p:txBody>
          <a:bodyPr>
            <a:normAutofit/>
          </a:bodyPr>
          <a:lstStyle/>
          <a:p>
            <a:r>
              <a:rPr lang="tr-TR" dirty="0"/>
              <a:t>4857 SAYILI İŞ KANUNU VE İLGİLİ YÖNETMELİKLERDE ÇALIŞMA VE </a:t>
            </a:r>
          </a:p>
          <a:p>
            <a:r>
              <a:rPr lang="tr-TR" dirty="0"/>
              <a:t>DİNLENME </a:t>
            </a:r>
            <a:r>
              <a:rPr lang="tr-TR" dirty="0" smtClean="0"/>
              <a:t>SÜRELERİ</a:t>
            </a:r>
          </a:p>
          <a:p>
            <a:endParaRPr lang="tr-TR" dirty="0"/>
          </a:p>
          <a:p>
            <a:r>
              <a:rPr lang="tr-TR" dirty="0">
                <a:solidFill>
                  <a:srgbClr val="FF0000"/>
                </a:solidFill>
              </a:rPr>
              <a:t>ÇALIŞMA SÜRELERİ</a:t>
            </a:r>
          </a:p>
          <a:p>
            <a:r>
              <a:rPr lang="tr-TR" dirty="0"/>
              <a:t>Çalışma süresi, işçinin çalıştırıldığı işte geçirdiği süre olarak tanımlan</a:t>
            </a:r>
          </a:p>
          <a:p>
            <a:pPr marL="0" indent="0">
              <a:buNone/>
            </a:pPr>
            <a:r>
              <a:rPr lang="tr-TR" dirty="0" err="1" smtClean="0"/>
              <a:t>dıktan</a:t>
            </a:r>
            <a:r>
              <a:rPr lang="tr-TR" dirty="0" smtClean="0"/>
              <a:t> </a:t>
            </a:r>
            <a:r>
              <a:rPr lang="tr-TR" dirty="0"/>
              <a:t>sonra, İş Kanununda işçinin çalışarak geçirmediği bazı sürelerin </a:t>
            </a:r>
            <a:endParaRPr lang="tr-TR" dirty="0" smtClean="0"/>
          </a:p>
          <a:p>
            <a:pPr marL="0" indent="0">
              <a:buNone/>
            </a:pPr>
            <a:r>
              <a:rPr lang="tr-TR" dirty="0" smtClean="0"/>
              <a:t>de </a:t>
            </a:r>
            <a:r>
              <a:rPr lang="tr-TR" dirty="0"/>
              <a:t>çalışma geçirmediği bazı sürelerin de çalışma süresinden </a:t>
            </a:r>
            <a:r>
              <a:rPr lang="tr-TR" dirty="0" smtClean="0"/>
              <a:t>sayılacağını </a:t>
            </a:r>
          </a:p>
          <a:p>
            <a:pPr marL="0" indent="0">
              <a:buNone/>
            </a:pPr>
            <a:r>
              <a:rPr lang="tr-TR" dirty="0" smtClean="0"/>
              <a:t>(</a:t>
            </a:r>
            <a:r>
              <a:rPr lang="tr-TR" dirty="0"/>
              <a:t>md.66), ara dinlenmelerin ise çalışma süresinden sayılmayacağını </a:t>
            </a:r>
          </a:p>
          <a:p>
            <a:pPr marL="0" indent="0">
              <a:buNone/>
            </a:pPr>
            <a:r>
              <a:rPr lang="tr-TR" dirty="0" smtClean="0"/>
              <a:t>(</a:t>
            </a:r>
            <a:r>
              <a:rPr lang="tr-TR" dirty="0"/>
              <a:t>md.68) belirtilmiştir</a:t>
            </a:r>
          </a:p>
          <a:p>
            <a:endParaRPr lang="tr-TR" dirty="0"/>
          </a:p>
        </p:txBody>
      </p:sp>
    </p:spTree>
    <p:extLst>
      <p:ext uri="{BB962C8B-B14F-4D97-AF65-F5344CB8AC3E}">
        <p14:creationId xmlns:p14="http://schemas.microsoft.com/office/powerpoint/2010/main" val="3275457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678" y="802888"/>
            <a:ext cx="10640122" cy="5374075"/>
          </a:xfrm>
        </p:spPr>
        <p:txBody>
          <a:bodyPr/>
          <a:lstStyle/>
          <a:p>
            <a:pPr marL="0" indent="0">
              <a:buNone/>
            </a:pPr>
            <a:r>
              <a:rPr lang="tr-TR" b="1" dirty="0">
                <a:solidFill>
                  <a:srgbClr val="FF0000"/>
                </a:solidFill>
              </a:rPr>
              <a:t>YOL İZNİ,BELGE,AVANS</a:t>
            </a:r>
          </a:p>
          <a:p>
            <a:r>
              <a:rPr lang="tr-TR" dirty="0"/>
              <a:t>Yıllık ücretli iznini başka bir yerde geçirecek olanlara yolda geçecek </a:t>
            </a:r>
            <a:r>
              <a:rPr lang="tr-TR" dirty="0" smtClean="0"/>
              <a:t>süreleri </a:t>
            </a:r>
            <a:r>
              <a:rPr lang="tr-TR" dirty="0"/>
              <a:t>karşılamak üzere dört güne kadar ücretsiz izin verilir. İşveren </a:t>
            </a:r>
            <a:r>
              <a:rPr lang="tr-TR" dirty="0" smtClean="0"/>
              <a:t>izin </a:t>
            </a:r>
            <a:r>
              <a:rPr lang="tr-TR" dirty="0"/>
              <a:t>kayıt belgesi tutmak zorundadır . Yıllık izin mutlaka ücretli olarak </a:t>
            </a:r>
            <a:r>
              <a:rPr lang="tr-TR" dirty="0" smtClean="0"/>
              <a:t>kullandırılması </a:t>
            </a:r>
            <a:r>
              <a:rPr lang="tr-TR" dirty="0"/>
              <a:t>gereken bir izindir.</a:t>
            </a:r>
          </a:p>
          <a:p>
            <a:r>
              <a:rPr lang="tr-TR" dirty="0"/>
              <a:t>İşveren yıllık izin süresine ait ücretini </a:t>
            </a:r>
            <a:r>
              <a:rPr lang="tr-TR" dirty="0" smtClean="0"/>
              <a:t>izne </a:t>
            </a:r>
            <a:r>
              <a:rPr lang="tr-TR" dirty="0"/>
              <a:t>çıkmadan önce peşin olarak vermek yada avans olarak ödemek </a:t>
            </a:r>
            <a:r>
              <a:rPr lang="tr-TR" dirty="0" smtClean="0"/>
              <a:t> zorundadır</a:t>
            </a:r>
            <a:r>
              <a:rPr lang="tr-TR" dirty="0"/>
              <a:t>.</a:t>
            </a:r>
          </a:p>
          <a:p>
            <a:endParaRPr lang="tr-TR" dirty="0"/>
          </a:p>
        </p:txBody>
      </p:sp>
    </p:spTree>
    <p:extLst>
      <p:ext uri="{BB962C8B-B14F-4D97-AF65-F5344CB8AC3E}">
        <p14:creationId xmlns:p14="http://schemas.microsoft.com/office/powerpoint/2010/main" val="305627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6839" y="880946"/>
            <a:ext cx="11063869" cy="5296017"/>
          </a:xfrm>
        </p:spPr>
        <p:txBody>
          <a:bodyPr/>
          <a:lstStyle/>
          <a:p>
            <a:pPr marL="0" indent="0">
              <a:buNone/>
            </a:pPr>
            <a:endParaRPr lang="tr-TR" dirty="0" smtClean="0">
              <a:solidFill>
                <a:srgbClr val="FF0000"/>
              </a:solidFill>
            </a:endParaRPr>
          </a:p>
          <a:p>
            <a:pPr marL="0" indent="0">
              <a:buNone/>
            </a:pPr>
            <a:r>
              <a:rPr lang="tr-TR" b="1" dirty="0" smtClean="0">
                <a:solidFill>
                  <a:srgbClr val="FF0000"/>
                </a:solidFill>
              </a:rPr>
              <a:t>İZİNDE </a:t>
            </a:r>
            <a:r>
              <a:rPr lang="tr-TR" b="1" dirty="0">
                <a:solidFill>
                  <a:srgbClr val="FF0000"/>
                </a:solidFill>
              </a:rPr>
              <a:t>ÇALIŞMA YASAĞI</a:t>
            </a:r>
          </a:p>
          <a:p>
            <a:r>
              <a:rPr lang="tr-TR" dirty="0"/>
              <a:t>Yıllık ücretli iznini kullanmakta olan işçinin izin süresi içinde ücret </a:t>
            </a:r>
            <a:r>
              <a:rPr lang="tr-TR" dirty="0" smtClean="0"/>
              <a:t>karşılığı </a:t>
            </a:r>
            <a:r>
              <a:rPr lang="tr-TR" dirty="0"/>
              <a:t>bir işte çalıştığı anlaşılırsa, bu süre içinde kendisine ödenen ücret </a:t>
            </a:r>
            <a:r>
              <a:rPr lang="tr-TR" dirty="0" smtClean="0"/>
              <a:t>işveren </a:t>
            </a:r>
            <a:r>
              <a:rPr lang="tr-TR" dirty="0"/>
              <a:t>tarafından geri alınabilir.</a:t>
            </a:r>
          </a:p>
          <a:p>
            <a:endParaRPr lang="tr-TR" dirty="0"/>
          </a:p>
        </p:txBody>
      </p:sp>
    </p:spTree>
    <p:extLst>
      <p:ext uri="{BB962C8B-B14F-4D97-AF65-F5344CB8AC3E}">
        <p14:creationId xmlns:p14="http://schemas.microsoft.com/office/powerpoint/2010/main" val="4022002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9607" y="947854"/>
            <a:ext cx="10745788" cy="4178404"/>
          </a:xfrm>
        </p:spPr>
        <p:txBody>
          <a:bodyPr>
            <a:noAutofit/>
          </a:bodyPr>
          <a:lstStyle/>
          <a:p>
            <a:r>
              <a:rPr lang="tr-TR" sz="1400" dirty="0"/>
              <a:t>İşten Çıkarma Sebepleri</a:t>
            </a:r>
          </a:p>
          <a:p>
            <a:r>
              <a:rPr lang="tr-TR" sz="1400" dirty="0" smtClean="0"/>
              <a:t>İş </a:t>
            </a:r>
            <a:r>
              <a:rPr lang="tr-TR" sz="1400" dirty="0"/>
              <a:t>Kanunu'na göre, bir çalışanı işten çıkarmak (iş akdini feshetmek) için "haklı ya da geçerli" bir sebep bulunmak zorundadır. Haklı sebep ve geçerli sebep birbirinden farklı kavramlardır.</a:t>
            </a:r>
          </a:p>
          <a:p>
            <a:r>
              <a:rPr lang="tr-TR" sz="1400" dirty="0" smtClean="0"/>
              <a:t>İşten </a:t>
            </a:r>
            <a:r>
              <a:rPr lang="tr-TR" sz="1400" dirty="0"/>
              <a:t>çıkarılan kişinin işe iade davası açabilmesi için, o işyerinde en az 30 kişinin çalışması gerekmektedir. Eczanelerde çalışan sayısı otuzu bulmadığından, işe iade davalarıyla karşılaşılmamaktadır.</a:t>
            </a:r>
          </a:p>
          <a:p>
            <a:endParaRPr lang="tr-TR" dirty="0"/>
          </a:p>
        </p:txBody>
      </p:sp>
    </p:spTree>
    <p:extLst>
      <p:ext uri="{BB962C8B-B14F-4D97-AF65-F5344CB8AC3E}">
        <p14:creationId xmlns:p14="http://schemas.microsoft.com/office/powerpoint/2010/main" val="1999749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2" y="685800"/>
            <a:ext cx="10779242" cy="5358161"/>
          </a:xfrm>
        </p:spPr>
        <p:txBody>
          <a:bodyPr>
            <a:normAutofit fontScale="85000" lnSpcReduction="20000"/>
          </a:bodyPr>
          <a:lstStyle/>
          <a:p>
            <a:endParaRPr lang="tr-TR" dirty="0" smtClean="0"/>
          </a:p>
          <a:p>
            <a:r>
              <a:rPr lang="tr-TR" dirty="0" smtClean="0">
                <a:solidFill>
                  <a:srgbClr val="FF0000"/>
                </a:solidFill>
              </a:rPr>
              <a:t>Haklı </a:t>
            </a:r>
            <a:r>
              <a:rPr lang="tr-TR" dirty="0">
                <a:solidFill>
                  <a:srgbClr val="FF0000"/>
                </a:solidFill>
              </a:rPr>
              <a:t>sebepler,</a:t>
            </a:r>
          </a:p>
          <a:p>
            <a:r>
              <a:rPr lang="tr-TR" dirty="0">
                <a:solidFill>
                  <a:schemeClr val="bg1"/>
                </a:solidFill>
              </a:rPr>
              <a:t>İşçinin -örneğin- alkol bağımlısı olması gibi, kendi kusuruna dayanan bir sebeple işe devam edememesi (Kaza halleri buna girmez.)</a:t>
            </a:r>
          </a:p>
          <a:p>
            <a:r>
              <a:rPr lang="tr-TR" dirty="0">
                <a:solidFill>
                  <a:schemeClr val="bg1"/>
                </a:solidFill>
              </a:rPr>
              <a:t>İşçinin kendi nitelikleri hakkında yalan söylediğinin ortaya çıkması (Örneğin teknisyenlik belgesinin sahte olması vb.)</a:t>
            </a:r>
          </a:p>
          <a:p>
            <a:r>
              <a:rPr lang="tr-TR" dirty="0">
                <a:solidFill>
                  <a:schemeClr val="bg1"/>
                </a:solidFill>
              </a:rPr>
              <a:t>İşyerinde hırsızlık, cinsel taciz, hakaret, kavga çıkarma vs. gibi davranışlar</a:t>
            </a:r>
          </a:p>
          <a:p>
            <a:r>
              <a:rPr lang="tr-TR" dirty="0">
                <a:solidFill>
                  <a:schemeClr val="bg1"/>
                </a:solidFill>
              </a:rPr>
              <a:t>İşçinin yedi günden daha uzun süreli hapis gerektiren bir suç işlemesi</a:t>
            </a:r>
          </a:p>
          <a:p>
            <a:r>
              <a:rPr lang="tr-TR" dirty="0">
                <a:solidFill>
                  <a:schemeClr val="bg1"/>
                </a:solidFill>
              </a:rPr>
              <a:t>İşçinin izin almaksızın ve haklı bir sebebi de olmaksızın, üst üste iki işgünü veya ay içinde üç kere işe gelmemesi</a:t>
            </a:r>
          </a:p>
          <a:p>
            <a:r>
              <a:rPr lang="tr-TR" dirty="0">
                <a:solidFill>
                  <a:schemeClr val="bg1"/>
                </a:solidFill>
              </a:rPr>
              <a:t>İşçinin görevlerini, kendisine hatırlatıldığı halde yapmamakta ısrar etmesi</a:t>
            </a:r>
          </a:p>
          <a:p>
            <a:r>
              <a:rPr lang="tr-TR" dirty="0">
                <a:solidFill>
                  <a:schemeClr val="bg1"/>
                </a:solidFill>
              </a:rPr>
              <a:t>halleridir. Bu hallerin tam listesine, İş Kanunu'nun 25. maddesinden ulaşılabilir.</a:t>
            </a:r>
          </a:p>
          <a:p>
            <a:r>
              <a:rPr lang="tr-TR" dirty="0">
                <a:solidFill>
                  <a:schemeClr val="bg1"/>
                </a:solidFill>
              </a:rPr>
              <a:t>Haklı sebeple yapılacak fesihle ilgili olarak, lütfen kıdem tazminatı ve ihbar tazminatı başlıklarını inceleyiniz.</a:t>
            </a:r>
          </a:p>
          <a:p>
            <a:r>
              <a:rPr lang="tr-TR" b="1" dirty="0">
                <a:solidFill>
                  <a:srgbClr val="FF0000"/>
                </a:solidFill>
              </a:rPr>
              <a:t>Geçerli sebepler </a:t>
            </a:r>
            <a:r>
              <a:rPr lang="tr-TR" dirty="0">
                <a:solidFill>
                  <a:schemeClr val="bg1"/>
                </a:solidFill>
              </a:rPr>
              <a:t>ise, bu kadar ağır olmayan, fakat işçinin çalışmasından memnun olunmayan hallerde </a:t>
            </a:r>
            <a:r>
              <a:rPr lang="tr-TR" dirty="0" smtClean="0">
                <a:solidFill>
                  <a:schemeClr val="bg1"/>
                </a:solidFill>
              </a:rPr>
              <a:t>söz konusu </a:t>
            </a:r>
            <a:r>
              <a:rPr lang="tr-TR" dirty="0">
                <a:solidFill>
                  <a:schemeClr val="bg1"/>
                </a:solidFill>
              </a:rPr>
              <a:t>olur. İşçinin iş ortamına uyum sağlayamaması, hastalarla iyi ilişkiler kuramaması, kendisinden bekleneni yerine getirememesi gibi sebepler geçerli sebeplerdir. </a:t>
            </a:r>
          </a:p>
          <a:p>
            <a:endParaRPr lang="tr-TR" dirty="0"/>
          </a:p>
          <a:p>
            <a:endParaRPr lang="tr-TR" dirty="0"/>
          </a:p>
        </p:txBody>
      </p:sp>
    </p:spTree>
    <p:extLst>
      <p:ext uri="{BB962C8B-B14F-4D97-AF65-F5344CB8AC3E}">
        <p14:creationId xmlns:p14="http://schemas.microsoft.com/office/powerpoint/2010/main" val="2891562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4107" y="501805"/>
            <a:ext cx="10829693" cy="5675158"/>
          </a:xfrm>
        </p:spPr>
        <p:txBody>
          <a:bodyPr>
            <a:normAutofit/>
          </a:bodyPr>
          <a:lstStyle/>
          <a:p>
            <a:pPr marL="0" indent="0">
              <a:buNone/>
            </a:pPr>
            <a:r>
              <a:rPr lang="tr-TR" b="1" dirty="0">
                <a:solidFill>
                  <a:srgbClr val="FF0000"/>
                </a:solidFill>
              </a:rPr>
              <a:t>KIDEM TAZMİNATINDA ÜCRET VE ÜCRETİN </a:t>
            </a:r>
            <a:r>
              <a:rPr lang="tr-TR" b="1" dirty="0" smtClean="0">
                <a:solidFill>
                  <a:srgbClr val="FF0000"/>
                </a:solidFill>
              </a:rPr>
              <a:t>ÖDENMESİ</a:t>
            </a:r>
          </a:p>
          <a:p>
            <a:pPr marL="0" indent="0">
              <a:buNone/>
            </a:pPr>
            <a:endParaRPr lang="tr-TR" dirty="0">
              <a:solidFill>
                <a:srgbClr val="FF0000"/>
              </a:solidFill>
            </a:endParaRPr>
          </a:p>
          <a:p>
            <a:r>
              <a:rPr lang="tr-TR" dirty="0"/>
              <a:t>Genel anlamda ücret bir kimseye bir iş karşılığında işveren veya </a:t>
            </a:r>
            <a:r>
              <a:rPr lang="tr-TR" dirty="0" smtClean="0"/>
              <a:t>üçüncü kişiler </a:t>
            </a:r>
            <a:r>
              <a:rPr lang="tr-TR" dirty="0"/>
              <a:t>tarafından sağlanan ve para ile ödenen tutardır. </a:t>
            </a:r>
          </a:p>
          <a:p>
            <a:r>
              <a:rPr lang="tr-TR" dirty="0"/>
              <a:t>Ücret, prim, ikramiye ve bu nitelikteki her çeşit istihkak kural </a:t>
            </a:r>
            <a:r>
              <a:rPr lang="tr-TR" dirty="0" smtClean="0"/>
              <a:t>olarak, Türk parası </a:t>
            </a:r>
            <a:r>
              <a:rPr lang="tr-TR" dirty="0"/>
              <a:t>ile işyerinde veya özel olarak açılan bir banka hesabına ödenir. </a:t>
            </a:r>
          </a:p>
          <a:p>
            <a:r>
              <a:rPr lang="tr-TR" dirty="0"/>
              <a:t>Ücret, prim, ikramiye ve bu nitelikteki her çeşit istihkak, yabancı para </a:t>
            </a:r>
            <a:r>
              <a:rPr lang="tr-TR" dirty="0" smtClean="0"/>
              <a:t>olarak kararlaştırılmış </a:t>
            </a:r>
            <a:r>
              <a:rPr lang="tr-TR" dirty="0"/>
              <a:t>ise ödeme günündeki rayice göre Türk parası </a:t>
            </a:r>
            <a:r>
              <a:rPr lang="tr-TR" dirty="0" smtClean="0"/>
              <a:t>ile </a:t>
            </a:r>
            <a:r>
              <a:rPr lang="tr-TR" dirty="0"/>
              <a:t>ödeme yapılabilir.</a:t>
            </a:r>
          </a:p>
          <a:p>
            <a:endParaRPr lang="tr-TR" dirty="0"/>
          </a:p>
        </p:txBody>
      </p:sp>
    </p:spTree>
    <p:extLst>
      <p:ext uri="{BB962C8B-B14F-4D97-AF65-F5344CB8AC3E}">
        <p14:creationId xmlns:p14="http://schemas.microsoft.com/office/powerpoint/2010/main" val="3562694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1" y="685800"/>
            <a:ext cx="10823847" cy="3615267"/>
          </a:xfrm>
        </p:spPr>
        <p:txBody>
          <a:bodyPr>
            <a:normAutofit/>
          </a:bodyPr>
          <a:lstStyle/>
          <a:p>
            <a:pPr algn="just"/>
            <a:r>
              <a:rPr lang="tr-TR" dirty="0"/>
              <a:t>Çalıştırılan işçilerin ücret, prim, ikramiye ve bu </a:t>
            </a:r>
            <a:r>
              <a:rPr lang="tr-TR" dirty="0" smtClean="0"/>
              <a:t>nitelikteki </a:t>
            </a:r>
            <a:r>
              <a:rPr lang="tr-TR" dirty="0"/>
              <a:t>her çeşit istihkakının özel olarak açılan banka hesabına </a:t>
            </a:r>
            <a:r>
              <a:rPr lang="tr-TR" dirty="0" smtClean="0"/>
              <a:t>yatırılmak </a:t>
            </a:r>
            <a:r>
              <a:rPr lang="tr-TR" dirty="0"/>
              <a:t>suretiyle </a:t>
            </a:r>
            <a:r>
              <a:rPr lang="tr-TR" dirty="0" smtClean="0"/>
              <a:t>ödenmesi yapılır,</a:t>
            </a:r>
          </a:p>
          <a:p>
            <a:pPr algn="just"/>
            <a:r>
              <a:rPr lang="tr-TR" dirty="0"/>
              <a:t>Çalıştırdığı işçilerin ücret, prim, ikramiye ve bu </a:t>
            </a:r>
            <a:r>
              <a:rPr lang="tr-TR" dirty="0" smtClean="0"/>
              <a:t>nitelikteki </a:t>
            </a:r>
            <a:r>
              <a:rPr lang="tr-TR" dirty="0"/>
              <a:t>her çeşit istihkakını özel olarak açılan banka hesapları vasıtasıyla </a:t>
            </a:r>
            <a:r>
              <a:rPr lang="tr-TR" dirty="0" smtClean="0"/>
              <a:t>ödeme </a:t>
            </a:r>
            <a:r>
              <a:rPr lang="tr-TR" dirty="0"/>
              <a:t>zorunluluğuna tabi tutulan işverenler veya üçüncü kişiler, </a:t>
            </a:r>
            <a:r>
              <a:rPr lang="tr-TR" dirty="0" smtClean="0"/>
              <a:t>işçilerinin </a:t>
            </a:r>
            <a:r>
              <a:rPr lang="tr-TR" dirty="0"/>
              <a:t>ücret, prim, ikramiye ve bu nitelikteki her çeşit istihkaklarını </a:t>
            </a:r>
            <a:r>
              <a:rPr lang="tr-TR" dirty="0" smtClean="0"/>
              <a:t>özel olarak </a:t>
            </a:r>
            <a:r>
              <a:rPr lang="tr-TR" dirty="0"/>
              <a:t>açılan banka hesapları dışında ödeyemezler. </a:t>
            </a:r>
          </a:p>
          <a:p>
            <a:endParaRPr lang="tr-TR" dirty="0"/>
          </a:p>
        </p:txBody>
      </p:sp>
    </p:spTree>
    <p:extLst>
      <p:ext uri="{BB962C8B-B14F-4D97-AF65-F5344CB8AC3E}">
        <p14:creationId xmlns:p14="http://schemas.microsoft.com/office/powerpoint/2010/main" val="1255148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1" y="189572"/>
            <a:ext cx="10645427" cy="6133170"/>
          </a:xfrm>
        </p:spPr>
        <p:txBody>
          <a:bodyPr>
            <a:normAutofit fontScale="70000" lnSpcReduction="20000"/>
          </a:bodyPr>
          <a:lstStyle/>
          <a:p>
            <a:r>
              <a:rPr lang="tr-TR" sz="3600" b="1" dirty="0">
                <a:solidFill>
                  <a:srgbClr val="FF0000"/>
                </a:solidFill>
              </a:rPr>
              <a:t>İşe Girişte Personelden Mutlaka Temin Edilmesi Gereken Evraklar;</a:t>
            </a:r>
          </a:p>
          <a:p>
            <a:r>
              <a:rPr lang="tr-TR" sz="3600" dirty="0"/>
              <a:t>– Nüfus cüzdanı fotokopisi</a:t>
            </a:r>
          </a:p>
          <a:p>
            <a:r>
              <a:rPr lang="tr-TR" sz="3600" dirty="0"/>
              <a:t>– Nüfus kayıt örneği</a:t>
            </a:r>
          </a:p>
          <a:p>
            <a:r>
              <a:rPr lang="tr-TR" sz="3600" dirty="0"/>
              <a:t>– İkametgâh Belgesi</a:t>
            </a:r>
          </a:p>
          <a:p>
            <a:r>
              <a:rPr lang="tr-TR" sz="3600" dirty="0"/>
              <a:t>– Diploma fotokopisi</a:t>
            </a:r>
          </a:p>
          <a:p>
            <a:r>
              <a:rPr lang="tr-TR" sz="3600" dirty="0"/>
              <a:t>– Sağlık raporu</a:t>
            </a:r>
          </a:p>
          <a:p>
            <a:r>
              <a:rPr lang="tr-TR" sz="3600" dirty="0"/>
              <a:t>– Kan grubu kartı</a:t>
            </a:r>
          </a:p>
          <a:p>
            <a:r>
              <a:rPr lang="tr-TR" sz="3600" dirty="0"/>
              <a:t>– Adli sicil kaydı</a:t>
            </a:r>
          </a:p>
          <a:p>
            <a:r>
              <a:rPr lang="tr-TR" sz="3600" dirty="0"/>
              <a:t>– 2 adet resim</a:t>
            </a:r>
          </a:p>
          <a:p>
            <a:r>
              <a:rPr lang="tr-TR" sz="3600" dirty="0"/>
              <a:t>– Aile durumunu bildirir belge</a:t>
            </a:r>
          </a:p>
          <a:p>
            <a:r>
              <a:rPr lang="tr-TR" sz="3600" dirty="0"/>
              <a:t>– Askerlik durumunu gösteren belge</a:t>
            </a:r>
          </a:p>
          <a:p>
            <a:r>
              <a:rPr lang="tr-TR" sz="3600" dirty="0"/>
              <a:t>– İş Sözleşmesi / Hizmet Sözleşmesi</a:t>
            </a:r>
          </a:p>
          <a:p>
            <a:r>
              <a:rPr lang="tr-TR" sz="3600" dirty="0"/>
              <a:t>– SGK işe giriş bildirgesi</a:t>
            </a:r>
          </a:p>
          <a:p>
            <a:endParaRPr lang="tr-TR" sz="3600" dirty="0"/>
          </a:p>
        </p:txBody>
      </p:sp>
    </p:spTree>
    <p:extLst>
      <p:ext uri="{BB962C8B-B14F-4D97-AF65-F5344CB8AC3E}">
        <p14:creationId xmlns:p14="http://schemas.microsoft.com/office/powerpoint/2010/main" val="38218998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1" y="323386"/>
            <a:ext cx="10087867" cy="3977682"/>
          </a:xfrm>
        </p:spPr>
        <p:txBody>
          <a:bodyPr>
            <a:normAutofit/>
          </a:bodyPr>
          <a:lstStyle/>
          <a:p>
            <a:r>
              <a:rPr lang="tr-TR" b="1" dirty="0">
                <a:solidFill>
                  <a:srgbClr val="FF0000"/>
                </a:solidFill>
              </a:rPr>
              <a:t>İşçinin Özelliklerine Göre Özlük Dosyasında Bulunması Gereken Evraklar</a:t>
            </a:r>
          </a:p>
          <a:p>
            <a:r>
              <a:rPr lang="tr-TR" dirty="0"/>
              <a:t>Teşvikten faydalanılıyorsa bunu gösteren belgeler</a:t>
            </a:r>
          </a:p>
          <a:p>
            <a:r>
              <a:rPr lang="tr-TR" dirty="0"/>
              <a:t>Personel engelli ise Sakatlık Raporu Fotokopisi ya da aslı</a:t>
            </a:r>
          </a:p>
          <a:p>
            <a:r>
              <a:rPr lang="tr-TR" dirty="0"/>
              <a:t>Sakatlık indiriminden faydalanan işçi için Gelir İdaresi Başkalığından alınmış indirim yazısı</a:t>
            </a:r>
          </a:p>
          <a:p>
            <a:r>
              <a:rPr lang="tr-TR" dirty="0"/>
              <a:t>Eski Hükümlü, Terör Mağduru veya Engelli işçinin İŞKUR müracaat kayıt evrakı</a:t>
            </a:r>
          </a:p>
          <a:p>
            <a:r>
              <a:rPr lang="tr-TR" dirty="0"/>
              <a:t>İşçi 18 yaşından küçükse ebeveyninin </a:t>
            </a:r>
            <a:r>
              <a:rPr lang="tr-TR" dirty="0" err="1"/>
              <a:t>muvafakatnamesi</a:t>
            </a:r>
            <a:endParaRPr lang="tr-TR" dirty="0"/>
          </a:p>
          <a:p>
            <a:r>
              <a:rPr lang="tr-TR" dirty="0"/>
              <a:t>Yabancı işçiler için çalışma izni kartı fotokopisi ya da izin belgesi</a:t>
            </a:r>
          </a:p>
          <a:p>
            <a:endParaRPr lang="tr-TR" dirty="0"/>
          </a:p>
        </p:txBody>
      </p:sp>
    </p:spTree>
    <p:extLst>
      <p:ext uri="{BB962C8B-B14F-4D97-AF65-F5344CB8AC3E}">
        <p14:creationId xmlns:p14="http://schemas.microsoft.com/office/powerpoint/2010/main" val="23028419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2" y="685800"/>
            <a:ext cx="10489310" cy="4287644"/>
          </a:xfrm>
        </p:spPr>
        <p:txBody>
          <a:bodyPr>
            <a:normAutofit lnSpcReduction="10000"/>
          </a:bodyPr>
          <a:lstStyle/>
          <a:p>
            <a:endParaRPr lang="tr-TR" dirty="0" smtClean="0"/>
          </a:p>
          <a:p>
            <a:r>
              <a:rPr lang="tr-TR" b="1" dirty="0" smtClean="0">
                <a:solidFill>
                  <a:srgbClr val="FF0000"/>
                </a:solidFill>
              </a:rPr>
              <a:t>İşin </a:t>
            </a:r>
            <a:r>
              <a:rPr lang="tr-TR" b="1" dirty="0">
                <a:solidFill>
                  <a:srgbClr val="FF0000"/>
                </a:solidFill>
              </a:rPr>
              <a:t>Niteliğine Göre Özlük Dosyasında Bulunması Gereken Evraklar</a:t>
            </a:r>
          </a:p>
          <a:p>
            <a:r>
              <a:rPr lang="tr-TR" dirty="0"/>
              <a:t>Fazla mesai için işçinin onay verdiğini gösteren imzalı belge</a:t>
            </a:r>
          </a:p>
          <a:p>
            <a:r>
              <a:rPr lang="tr-TR" dirty="0"/>
              <a:t>Teslim edilen araç gereçler var ise bunların zimmet belgesi</a:t>
            </a:r>
          </a:p>
          <a:p>
            <a:r>
              <a:rPr lang="tr-TR" dirty="0"/>
              <a:t>İşin niteliğine uygun muayene raporları</a:t>
            </a:r>
          </a:p>
          <a:p>
            <a:r>
              <a:rPr lang="tr-TR" dirty="0"/>
              <a:t>Periyodik sağlık kontrolü gerektiren işler için sağlık raporları</a:t>
            </a:r>
          </a:p>
          <a:p>
            <a:r>
              <a:rPr lang="tr-TR" dirty="0"/>
              <a:t>Ağır ve Tehlikeli İşlerde çalıştırılan personellerin bilgilerinin olduğu liste</a:t>
            </a:r>
          </a:p>
          <a:p>
            <a:r>
              <a:rPr lang="tr-TR" dirty="0"/>
              <a:t>Şoför işçi için ehliyet fotokopisi</a:t>
            </a:r>
          </a:p>
          <a:p>
            <a:r>
              <a:rPr lang="tr-TR" dirty="0"/>
              <a:t>İşçinin değişen vardiyalarla çalışması halinde haftalık çalışma saatlerini gösteren posta çizelgesi</a:t>
            </a:r>
          </a:p>
          <a:p>
            <a:endParaRPr lang="tr-TR" dirty="0"/>
          </a:p>
        </p:txBody>
      </p:sp>
    </p:spTree>
    <p:extLst>
      <p:ext uri="{BB962C8B-B14F-4D97-AF65-F5344CB8AC3E}">
        <p14:creationId xmlns:p14="http://schemas.microsoft.com/office/powerpoint/2010/main" val="40233380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2" y="685800"/>
            <a:ext cx="10455856" cy="5402766"/>
          </a:xfrm>
        </p:spPr>
        <p:txBody>
          <a:bodyPr>
            <a:normAutofit fontScale="40000" lnSpcReduction="20000"/>
          </a:bodyPr>
          <a:lstStyle/>
          <a:p>
            <a:r>
              <a:rPr lang="tr-TR" sz="4400" b="1" dirty="0">
                <a:solidFill>
                  <a:srgbClr val="FF0000"/>
                </a:solidFill>
              </a:rPr>
              <a:t>İşe Devam Eden Personelin Bu Süreçte Özlük Dosyalarına Eklenmesi Gereken Evraklar</a:t>
            </a:r>
          </a:p>
          <a:p>
            <a:r>
              <a:rPr lang="tr-TR" sz="3800" dirty="0"/>
              <a:t>Yıllık izin, ücretsiz izin, mazeret izni ve benzeri izin belgeleri,</a:t>
            </a:r>
          </a:p>
          <a:p>
            <a:r>
              <a:rPr lang="tr-TR" sz="3800" dirty="0"/>
              <a:t>Doğum izni, çalışabilir/çalışamaz raporları, emzirme izni dilekçeleri,</a:t>
            </a:r>
          </a:p>
          <a:p>
            <a:r>
              <a:rPr lang="tr-TR" sz="3800" dirty="0"/>
              <a:t>İşçi hakkında tutulan tutanak, olay tespit formları, işçiden istenen savunma talep yazısı, işçinin savunması, işçiye verilen uyarılar,</a:t>
            </a:r>
          </a:p>
          <a:p>
            <a:r>
              <a:rPr lang="tr-TR" sz="3800" dirty="0"/>
              <a:t>İstirahat ve iş göremezlik raporları</a:t>
            </a:r>
          </a:p>
          <a:p>
            <a:r>
              <a:rPr lang="tr-TR" sz="3800" dirty="0"/>
              <a:t>İmzalı bordrolar/ücret pusulaları</a:t>
            </a:r>
          </a:p>
          <a:p>
            <a:r>
              <a:rPr lang="tr-TR" sz="3800" dirty="0"/>
              <a:t>Ücret Kesme cezası varsa nedenini gösteren belgeler</a:t>
            </a:r>
          </a:p>
          <a:p>
            <a:r>
              <a:rPr lang="tr-TR" sz="3800" dirty="0"/>
              <a:t>Maaş zammı, unvan değişikliği veya sosyal haklarında oluşan değişiklikleri bildiren yazılar, terfi ve nakil bildirimleri, görevlendirme yazıları,</a:t>
            </a:r>
          </a:p>
          <a:p>
            <a:r>
              <a:rPr lang="tr-TR" sz="3800" dirty="0"/>
              <a:t>Performans değerlendirme formları</a:t>
            </a:r>
          </a:p>
          <a:p>
            <a:r>
              <a:rPr lang="tr-TR" sz="3800" dirty="0"/>
              <a:t>İşçilerin, iş sağlığı ve güvenliği konusunda mesleki riskleri, alınması gerekli tedbirler ve yasal hak ve sorumluluklar konusunda bilgilendirme belgeleri</a:t>
            </a:r>
          </a:p>
          <a:p>
            <a:r>
              <a:rPr lang="tr-TR" sz="3800" dirty="0"/>
              <a:t>İş kazası tutanağı</a:t>
            </a:r>
          </a:p>
          <a:p>
            <a:r>
              <a:rPr lang="tr-TR" sz="3800" dirty="0"/>
              <a:t>Geçici olarak bir başka işyerine devredilecek işçinin rızasını gösteren belge</a:t>
            </a:r>
          </a:p>
          <a:p>
            <a:r>
              <a:rPr lang="tr-TR" sz="3800" dirty="0"/>
              <a:t>İşçi hakkında yapılan tüm resmî yazışmalar</a:t>
            </a:r>
          </a:p>
          <a:p>
            <a:endParaRPr lang="tr-TR" dirty="0"/>
          </a:p>
        </p:txBody>
      </p:sp>
    </p:spTree>
    <p:extLst>
      <p:ext uri="{BB962C8B-B14F-4D97-AF65-F5344CB8AC3E}">
        <p14:creationId xmlns:p14="http://schemas.microsoft.com/office/powerpoint/2010/main" val="83440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2527" y="814039"/>
            <a:ext cx="10651273" cy="5362924"/>
          </a:xfrm>
        </p:spPr>
        <p:txBody>
          <a:bodyPr>
            <a:normAutofit/>
          </a:bodyPr>
          <a:lstStyle/>
          <a:p>
            <a:r>
              <a:rPr lang="tr-TR" dirty="0">
                <a:solidFill>
                  <a:srgbClr val="FF0000"/>
                </a:solidFill>
              </a:rPr>
              <a:t>HAFTALIK ÇALIŞMA SÜRESİ</a:t>
            </a:r>
          </a:p>
          <a:p>
            <a:endParaRPr lang="tr-TR" dirty="0" smtClean="0"/>
          </a:p>
          <a:p>
            <a:r>
              <a:rPr lang="tr-TR" dirty="0" smtClean="0"/>
              <a:t>4857 </a:t>
            </a:r>
            <a:r>
              <a:rPr lang="tr-TR" dirty="0"/>
              <a:t>sayılı İş Kanunu’nun 63. Maddesine göre; genel bakımdan </a:t>
            </a:r>
          </a:p>
          <a:p>
            <a:r>
              <a:rPr lang="tr-TR" dirty="0" smtClean="0"/>
              <a:t>çalışma </a:t>
            </a:r>
            <a:r>
              <a:rPr lang="tr-TR" dirty="0"/>
              <a:t>süresi haftada en çok 45 saattir.</a:t>
            </a:r>
          </a:p>
          <a:p>
            <a:r>
              <a:rPr lang="tr-TR" dirty="0"/>
              <a:t>Kamu düzeni ile ilgili nispi </a:t>
            </a:r>
            <a:r>
              <a:rPr lang="tr-TR" dirty="0" smtClean="0"/>
              <a:t>emredici nitelikte </a:t>
            </a:r>
            <a:r>
              <a:rPr lang="tr-TR" dirty="0"/>
              <a:t>olan bu sınırın üstünde normal çalışma süresinin saptanması </a:t>
            </a:r>
            <a:r>
              <a:rPr lang="tr-TR" dirty="0" smtClean="0"/>
              <a:t>mümkün </a:t>
            </a:r>
            <a:r>
              <a:rPr lang="tr-TR" dirty="0"/>
              <a:t>değildir, ancak yasal 45 saatlik haftalık normal çalışma süresi </a:t>
            </a:r>
            <a:r>
              <a:rPr lang="tr-TR" dirty="0" smtClean="0"/>
              <a:t>sözleşmelerle</a:t>
            </a:r>
            <a:r>
              <a:rPr lang="tr-TR" dirty="0"/>
              <a:t>, işçi yararına olarak azaltılabilir.</a:t>
            </a:r>
          </a:p>
          <a:p>
            <a:endParaRPr lang="tr-TR" dirty="0"/>
          </a:p>
        </p:txBody>
      </p:sp>
    </p:spTree>
    <p:extLst>
      <p:ext uri="{BB962C8B-B14F-4D97-AF65-F5344CB8AC3E}">
        <p14:creationId xmlns:p14="http://schemas.microsoft.com/office/powerpoint/2010/main" val="3227442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1" y="685800"/>
            <a:ext cx="10500461" cy="4744844"/>
          </a:xfrm>
        </p:spPr>
        <p:txBody>
          <a:bodyPr>
            <a:normAutofit/>
          </a:bodyPr>
          <a:lstStyle/>
          <a:p>
            <a:r>
              <a:rPr lang="tr-TR" sz="2400" b="1" dirty="0">
                <a:solidFill>
                  <a:srgbClr val="FF0000"/>
                </a:solidFill>
              </a:rPr>
              <a:t>İşten Çıkışta Özlük Dosyasına Eklenmesi Gereken Evraklar</a:t>
            </a:r>
          </a:p>
          <a:p>
            <a:r>
              <a:rPr lang="tr-TR" dirty="0"/>
              <a:t>SGK işten ayrılış bildirgesi</a:t>
            </a:r>
          </a:p>
          <a:p>
            <a:r>
              <a:rPr lang="tr-TR" dirty="0"/>
              <a:t>İbraname</a:t>
            </a:r>
          </a:p>
          <a:p>
            <a:r>
              <a:rPr lang="tr-TR" dirty="0"/>
              <a:t>Çalışma Belgesi/Hizmet Belgesi</a:t>
            </a:r>
          </a:p>
          <a:p>
            <a:r>
              <a:rPr lang="tr-TR" dirty="0"/>
              <a:t>Fesih bildirimi</a:t>
            </a:r>
          </a:p>
          <a:p>
            <a:r>
              <a:rPr lang="tr-TR" dirty="0"/>
              <a:t>İstifa dilekçesi</a:t>
            </a:r>
          </a:p>
          <a:p>
            <a:r>
              <a:rPr lang="tr-TR" dirty="0"/>
              <a:t>Kıdem ve İhbar Tazminatı Bordroları</a:t>
            </a:r>
          </a:p>
          <a:p>
            <a:r>
              <a:rPr lang="tr-TR" dirty="0"/>
              <a:t>Haklı fesih varsa bu durumu kanıtlayan belgeler</a:t>
            </a:r>
          </a:p>
          <a:p>
            <a:r>
              <a:rPr lang="tr-TR" dirty="0"/>
              <a:t>İşçiye noterle yapılan bildirimler</a:t>
            </a:r>
          </a:p>
          <a:p>
            <a:r>
              <a:rPr lang="tr-TR" dirty="0"/>
              <a:t>İhbarname</a:t>
            </a:r>
          </a:p>
          <a:p>
            <a:endParaRPr lang="tr-TR" dirty="0"/>
          </a:p>
        </p:txBody>
      </p:sp>
    </p:spTree>
    <p:extLst>
      <p:ext uri="{BB962C8B-B14F-4D97-AF65-F5344CB8AC3E}">
        <p14:creationId xmlns:p14="http://schemas.microsoft.com/office/powerpoint/2010/main" val="2657236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4211" y="685800"/>
            <a:ext cx="9786783" cy="4979020"/>
          </a:xfrm>
        </p:spPr>
        <p:txBody>
          <a:bodyPr>
            <a:normAutofit fontScale="92500"/>
          </a:bodyPr>
          <a:lstStyle/>
          <a:p>
            <a:r>
              <a:rPr lang="tr-TR" sz="2600" b="1" dirty="0">
                <a:solidFill>
                  <a:srgbClr val="FF0000"/>
                </a:solidFill>
              </a:rPr>
              <a:t>Varsa Özlük Dosyasında Saklanmasında Fayda Olan Dosyalar</a:t>
            </a:r>
          </a:p>
          <a:p>
            <a:r>
              <a:rPr lang="tr-TR" sz="2400" dirty="0"/>
              <a:t>İşe Başvuru Formu</a:t>
            </a:r>
          </a:p>
          <a:p>
            <a:r>
              <a:rPr lang="tr-TR" sz="2400" dirty="0"/>
              <a:t>İş Teklif Formu</a:t>
            </a:r>
          </a:p>
          <a:p>
            <a:r>
              <a:rPr lang="tr-TR" sz="2400" dirty="0"/>
              <a:t>Evlilik cüzdanı fotokopisi</a:t>
            </a:r>
          </a:p>
          <a:p>
            <a:r>
              <a:rPr lang="tr-TR" sz="2400" dirty="0"/>
              <a:t>Referans mektupları</a:t>
            </a:r>
          </a:p>
          <a:p>
            <a:r>
              <a:rPr lang="tr-TR" sz="2400" dirty="0"/>
              <a:t>Özgeçmişler</a:t>
            </a:r>
          </a:p>
          <a:p>
            <a:r>
              <a:rPr lang="tr-TR" sz="2400" dirty="0"/>
              <a:t>Bakmakla yükümlü olunan kişilerin kimlik fotokopileri</a:t>
            </a:r>
          </a:p>
          <a:p>
            <a:r>
              <a:rPr lang="tr-TR" sz="2400" dirty="0"/>
              <a:t>Daha önceki işyerinden alınmış bonservis/hizmet/çalışma belgesi</a:t>
            </a:r>
          </a:p>
          <a:p>
            <a:r>
              <a:rPr lang="tr-TR" sz="2400" dirty="0"/>
              <a:t>O ay için bir önceki işyerinde Asgari Geçim İndiriminden faydalandığını gösteren belge</a:t>
            </a:r>
          </a:p>
          <a:p>
            <a:endParaRPr lang="tr-TR" dirty="0"/>
          </a:p>
        </p:txBody>
      </p:sp>
    </p:spTree>
    <p:extLst>
      <p:ext uri="{BB962C8B-B14F-4D97-AF65-F5344CB8AC3E}">
        <p14:creationId xmlns:p14="http://schemas.microsoft.com/office/powerpoint/2010/main" val="7374959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smtClean="0"/>
              <a:t>KAYNAK</a:t>
            </a:r>
          </a:p>
          <a:p>
            <a:r>
              <a:rPr lang="tr-TR" dirty="0" smtClean="0"/>
              <a:t>TEB, İŞ KANUNU ECZACI </a:t>
            </a:r>
            <a:r>
              <a:rPr lang="tr-TR" dirty="0"/>
              <a:t>BİLGİ KİTAPÇIĞI</a:t>
            </a:r>
          </a:p>
          <a:p>
            <a:endParaRPr lang="tr-TR" dirty="0"/>
          </a:p>
        </p:txBody>
      </p:sp>
    </p:spTree>
    <p:extLst>
      <p:ext uri="{BB962C8B-B14F-4D97-AF65-F5344CB8AC3E}">
        <p14:creationId xmlns:p14="http://schemas.microsoft.com/office/powerpoint/2010/main" val="1400258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747132"/>
            <a:ext cx="10528610" cy="5429831"/>
          </a:xfrm>
        </p:spPr>
        <p:txBody>
          <a:bodyPr>
            <a:normAutofit/>
          </a:bodyPr>
          <a:lstStyle/>
          <a:p>
            <a:r>
              <a:rPr lang="tr-TR" dirty="0">
                <a:solidFill>
                  <a:srgbClr val="FF0000"/>
                </a:solidFill>
              </a:rPr>
              <a:t>GÜNLÜK ÇALIŞMA SÜRESİ</a:t>
            </a:r>
          </a:p>
          <a:p>
            <a:r>
              <a:rPr lang="tr-TR" dirty="0"/>
              <a:t>İş Kanununun 63. maddesinde aksi kararlaştırılmadıkça, haftalık </a:t>
            </a:r>
            <a:r>
              <a:rPr lang="tr-TR" dirty="0" smtClean="0"/>
              <a:t>çalışma </a:t>
            </a:r>
            <a:r>
              <a:rPr lang="tr-TR" dirty="0"/>
              <a:t>süresinin işyerinde çalışılan günlere eşit ölçüde bölünerek </a:t>
            </a:r>
            <a:r>
              <a:rPr lang="tr-TR" dirty="0" smtClean="0"/>
              <a:t>uygulanacağı </a:t>
            </a:r>
            <a:r>
              <a:rPr lang="tr-TR" dirty="0"/>
              <a:t>hükmü getirilmiştir. </a:t>
            </a:r>
          </a:p>
          <a:p>
            <a:r>
              <a:rPr lang="tr-TR" dirty="0"/>
              <a:t>Buna göre günlük çalışma süresi, haftanın </a:t>
            </a:r>
            <a:r>
              <a:rPr lang="tr-TR" dirty="0" smtClean="0"/>
              <a:t>6 </a:t>
            </a:r>
            <a:r>
              <a:rPr lang="tr-TR" dirty="0"/>
              <a:t>günü çalışılan işlerde günde 7,5 saat, Cumartesi tatil yapılıp haftanın </a:t>
            </a:r>
            <a:r>
              <a:rPr lang="tr-TR" dirty="0" smtClean="0"/>
              <a:t>5 </a:t>
            </a:r>
            <a:r>
              <a:rPr lang="tr-TR" dirty="0"/>
              <a:t>gününde çalışılması durumunda ise günde 9 saati geçemeyecektir.</a:t>
            </a:r>
          </a:p>
          <a:p>
            <a:endParaRPr lang="tr-TR" dirty="0"/>
          </a:p>
        </p:txBody>
      </p:sp>
    </p:spTree>
    <p:extLst>
      <p:ext uri="{BB962C8B-B14F-4D97-AF65-F5344CB8AC3E}">
        <p14:creationId xmlns:p14="http://schemas.microsoft.com/office/powerpoint/2010/main" val="370032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7492" y="635620"/>
            <a:ext cx="10506307" cy="5541343"/>
          </a:xfrm>
        </p:spPr>
        <p:txBody>
          <a:bodyPr/>
          <a:lstStyle/>
          <a:p>
            <a:endParaRPr lang="tr-TR" dirty="0" smtClean="0">
              <a:solidFill>
                <a:srgbClr val="FF0000"/>
              </a:solidFill>
            </a:endParaRPr>
          </a:p>
          <a:p>
            <a:r>
              <a:rPr lang="tr-TR" dirty="0" smtClean="0">
                <a:solidFill>
                  <a:srgbClr val="FF0000"/>
                </a:solidFill>
              </a:rPr>
              <a:t>GÜNLÜK </a:t>
            </a:r>
            <a:r>
              <a:rPr lang="tr-TR" dirty="0">
                <a:solidFill>
                  <a:srgbClr val="FF0000"/>
                </a:solidFill>
              </a:rPr>
              <a:t>VE HAFTALIK ÇALIŞMA SÜRESİNİN BELİRLENMESİ</a:t>
            </a:r>
          </a:p>
          <a:p>
            <a:endParaRPr lang="tr-TR" dirty="0" smtClean="0"/>
          </a:p>
          <a:p>
            <a:r>
              <a:rPr lang="tr-TR" dirty="0" smtClean="0"/>
              <a:t>Haftanın </a:t>
            </a:r>
            <a:r>
              <a:rPr lang="tr-TR" dirty="0"/>
              <a:t>iş günlerinden birinde kısmen çalışılan işyerlerinde, bu süre, </a:t>
            </a:r>
            <a:r>
              <a:rPr lang="tr-TR" dirty="0" smtClean="0"/>
              <a:t>haftalık çalışma </a:t>
            </a:r>
            <a:r>
              <a:rPr lang="tr-TR" dirty="0"/>
              <a:t>süresinden düşüldükten sonra, çalışılan sürenin </a:t>
            </a:r>
            <a:r>
              <a:rPr lang="tr-TR" dirty="0" smtClean="0"/>
              <a:t>çalışı lan </a:t>
            </a:r>
            <a:r>
              <a:rPr lang="tr-TR" dirty="0"/>
              <a:t>gün sayısına bölünmesi suretiyle günlük çalışma süreleri belirlenir .</a:t>
            </a:r>
          </a:p>
          <a:p>
            <a:endParaRPr lang="tr-TR" dirty="0"/>
          </a:p>
        </p:txBody>
      </p:sp>
    </p:spTree>
    <p:extLst>
      <p:ext uri="{BB962C8B-B14F-4D97-AF65-F5344CB8AC3E}">
        <p14:creationId xmlns:p14="http://schemas.microsoft.com/office/powerpoint/2010/main" val="62306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37062" y="613317"/>
            <a:ext cx="10316737" cy="5563646"/>
          </a:xfrm>
        </p:spPr>
        <p:txBody>
          <a:bodyPr>
            <a:normAutofit/>
          </a:bodyPr>
          <a:lstStyle/>
          <a:p>
            <a:r>
              <a:rPr lang="tr-TR" dirty="0">
                <a:solidFill>
                  <a:srgbClr val="FF0000"/>
                </a:solidFill>
              </a:rPr>
              <a:t>ÇALIŞMA SÜRELERİNİN SINIRLANDIRILMASI</a:t>
            </a:r>
          </a:p>
          <a:p>
            <a:r>
              <a:rPr lang="tr-TR" dirty="0"/>
              <a:t>4857 sayılı İş Kanunun 63’üncü maddesinde, günlük ve haftalık iş </a:t>
            </a:r>
            <a:r>
              <a:rPr lang="tr-TR" dirty="0" smtClean="0"/>
              <a:t>süreleri </a:t>
            </a:r>
            <a:r>
              <a:rPr lang="tr-TR" dirty="0"/>
              <a:t>ile ilgili olarak işçileri korumak amacıyla bazı sınırlamalar </a:t>
            </a:r>
            <a:r>
              <a:rPr lang="tr-TR" dirty="0" smtClean="0"/>
              <a:t>getirilmiştir </a:t>
            </a:r>
            <a:r>
              <a:rPr lang="tr-TR" dirty="0"/>
              <a:t>. Çalışma süresi haftalık 45 saat, günlük azami 11 saat olarak </a:t>
            </a:r>
            <a:r>
              <a:rPr lang="tr-TR" dirty="0" smtClean="0"/>
              <a:t>sınırlandırılmıştır</a:t>
            </a:r>
            <a:r>
              <a:rPr lang="tr-TR" dirty="0"/>
              <a:t>. Tespit edilen bu sınırlamalar, işyerleri ve yürütülen işlerle ilgili </a:t>
            </a:r>
            <a:r>
              <a:rPr lang="tr-TR" dirty="0" smtClean="0"/>
              <a:t>olmayıp</a:t>
            </a:r>
            <a:r>
              <a:rPr lang="tr-TR" dirty="0"/>
              <a:t>, işçilerin şahıslarını ilgilendirmektedir.</a:t>
            </a:r>
          </a:p>
          <a:p>
            <a:r>
              <a:rPr lang="tr-TR" dirty="0">
                <a:solidFill>
                  <a:srgbClr val="FF0000"/>
                </a:solidFill>
              </a:rPr>
              <a:t>FAZLA ÇALIŞMA</a:t>
            </a:r>
          </a:p>
          <a:p>
            <a:r>
              <a:rPr lang="tr-TR" dirty="0"/>
              <a:t>Fazla çalışma: Haftalık 45 saati aşan çalışmalardır.</a:t>
            </a:r>
          </a:p>
          <a:p>
            <a:endParaRPr lang="tr-TR" dirty="0"/>
          </a:p>
        </p:txBody>
      </p:sp>
    </p:spTree>
    <p:extLst>
      <p:ext uri="{BB962C8B-B14F-4D97-AF65-F5344CB8AC3E}">
        <p14:creationId xmlns:p14="http://schemas.microsoft.com/office/powerpoint/2010/main" val="1597120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2098" y="981307"/>
            <a:ext cx="10461702" cy="5195656"/>
          </a:xfrm>
        </p:spPr>
        <p:txBody>
          <a:bodyPr/>
          <a:lstStyle/>
          <a:p>
            <a:r>
              <a:rPr lang="tr-TR" dirty="0" smtClean="0">
                <a:solidFill>
                  <a:srgbClr val="FF0000"/>
                </a:solidFill>
              </a:rPr>
              <a:t>İŞÇİNİN ONAY</a:t>
            </a:r>
            <a:endParaRPr lang="tr-TR" dirty="0">
              <a:solidFill>
                <a:srgbClr val="FF0000"/>
              </a:solidFill>
            </a:endParaRPr>
          </a:p>
          <a:p>
            <a:r>
              <a:rPr lang="tr-TR" dirty="0"/>
              <a:t>Kanun olağan fazla çalışma koşulu olarak sadece‘ ’işçinin onayını’’ </a:t>
            </a:r>
            <a:r>
              <a:rPr lang="tr-TR" dirty="0" smtClean="0"/>
              <a:t>aranmıştır</a:t>
            </a:r>
            <a:r>
              <a:rPr lang="tr-TR" dirty="0"/>
              <a:t>. Zorunlu nedenlerle ve olağanüstü durumlar dışında, hem </a:t>
            </a:r>
            <a:r>
              <a:rPr lang="tr-TR" dirty="0" smtClean="0"/>
              <a:t>fazla </a:t>
            </a:r>
            <a:r>
              <a:rPr lang="tr-TR" dirty="0"/>
              <a:t>çalışmalar için, hem de fazla süreli çalışma yaptırmak için işçinin </a:t>
            </a:r>
            <a:r>
              <a:rPr lang="tr-TR" dirty="0" smtClean="0"/>
              <a:t>yazılı </a:t>
            </a:r>
            <a:r>
              <a:rPr lang="tr-TR" dirty="0"/>
              <a:t>onayının alınacağı hükmünden sonra, sadece fazla çalışmalar bu </a:t>
            </a:r>
            <a:r>
              <a:rPr lang="tr-TR" dirty="0" smtClean="0"/>
              <a:t> onayın ‘’her yılbaşında işçilerden yazılı’’ </a:t>
            </a:r>
            <a:r>
              <a:rPr lang="tr-TR" dirty="0"/>
              <a:t>onayının alınacağı ve işçi özlük </a:t>
            </a:r>
            <a:r>
              <a:rPr lang="tr-TR" dirty="0" smtClean="0"/>
              <a:t>dosyasında </a:t>
            </a:r>
            <a:r>
              <a:rPr lang="tr-TR" dirty="0"/>
              <a:t>saklanacağı öngörmüştür.</a:t>
            </a:r>
          </a:p>
          <a:p>
            <a:endParaRPr lang="tr-TR" dirty="0"/>
          </a:p>
        </p:txBody>
      </p:sp>
    </p:spTree>
    <p:extLst>
      <p:ext uri="{BB962C8B-B14F-4D97-AF65-F5344CB8AC3E}">
        <p14:creationId xmlns:p14="http://schemas.microsoft.com/office/powerpoint/2010/main" val="1855844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0224" y="747132"/>
            <a:ext cx="10673576" cy="5429831"/>
          </a:xfrm>
        </p:spPr>
        <p:txBody>
          <a:bodyPr>
            <a:normAutofit/>
          </a:bodyPr>
          <a:lstStyle/>
          <a:p>
            <a:r>
              <a:rPr lang="tr-TR" dirty="0">
                <a:solidFill>
                  <a:srgbClr val="FF0000"/>
                </a:solidFill>
              </a:rPr>
              <a:t>FAZLA ÇALIŞMA YAPTIRILMAYACAK İŞÇİLER</a:t>
            </a:r>
          </a:p>
          <a:p>
            <a:r>
              <a:rPr lang="tr-TR" dirty="0" smtClean="0"/>
              <a:t>18 </a:t>
            </a:r>
            <a:r>
              <a:rPr lang="tr-TR" dirty="0"/>
              <a:t>yaşını doldurmamış işçiler,</a:t>
            </a:r>
          </a:p>
          <a:p>
            <a:r>
              <a:rPr lang="tr-TR" dirty="0" smtClean="0"/>
              <a:t>İş </a:t>
            </a:r>
            <a:r>
              <a:rPr lang="tr-TR" dirty="0"/>
              <a:t>sözleşmesi veya toplu iş sözleşmesi ile önceden veya sonradan </a:t>
            </a:r>
            <a:r>
              <a:rPr lang="tr-TR" dirty="0" smtClean="0"/>
              <a:t>fazla </a:t>
            </a:r>
            <a:r>
              <a:rPr lang="tr-TR" dirty="0"/>
              <a:t>çalışmayı kabul etmiş olsalar bile sağlıklarının elvermediği işyeri </a:t>
            </a:r>
            <a:r>
              <a:rPr lang="tr-TR" dirty="0" smtClean="0"/>
              <a:t>hekiminin </a:t>
            </a:r>
            <a:r>
              <a:rPr lang="tr-TR" dirty="0"/>
              <a:t>veya </a:t>
            </a:r>
            <a:r>
              <a:rPr lang="tr-TR" dirty="0" smtClean="0"/>
              <a:t>Sosyal Sigortalar </a:t>
            </a:r>
            <a:r>
              <a:rPr lang="tr-TR" dirty="0"/>
              <a:t>Kurumu Başkanlığı hekiminin </a:t>
            </a:r>
            <a:r>
              <a:rPr lang="tr-TR" dirty="0" smtClean="0"/>
              <a:t>bulunmadığı </a:t>
            </a:r>
            <a:r>
              <a:rPr lang="tr-TR" dirty="0"/>
              <a:t>yerlerde herhangi bir hekimin raporu ile belgelenen işçiler, </a:t>
            </a:r>
          </a:p>
          <a:p>
            <a:r>
              <a:rPr lang="tr-TR" dirty="0" smtClean="0"/>
              <a:t>Gebe </a:t>
            </a:r>
            <a:r>
              <a:rPr lang="tr-TR" dirty="0"/>
              <a:t>ve Emziren </a:t>
            </a:r>
            <a:r>
              <a:rPr lang="tr-TR" dirty="0" smtClean="0"/>
              <a:t>Kadınlar,</a:t>
            </a:r>
          </a:p>
          <a:p>
            <a:r>
              <a:rPr lang="tr-TR" dirty="0" smtClean="0"/>
              <a:t>Kısmi </a:t>
            </a:r>
            <a:r>
              <a:rPr lang="tr-TR" dirty="0"/>
              <a:t>süreli iş sözleşmesi ile çalıştırılan işçiler.</a:t>
            </a:r>
          </a:p>
          <a:p>
            <a:endParaRPr lang="tr-TR" dirty="0"/>
          </a:p>
        </p:txBody>
      </p:sp>
    </p:spTree>
    <p:extLst>
      <p:ext uri="{BB962C8B-B14F-4D97-AF65-F5344CB8AC3E}">
        <p14:creationId xmlns:p14="http://schemas.microsoft.com/office/powerpoint/2010/main" val="3170391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702527"/>
            <a:ext cx="10573215" cy="5474436"/>
          </a:xfrm>
        </p:spPr>
        <p:txBody>
          <a:bodyPr>
            <a:normAutofit/>
          </a:bodyPr>
          <a:lstStyle/>
          <a:p>
            <a:r>
              <a:rPr lang="tr-TR" b="0" i="0" dirty="0" smtClean="0">
                <a:solidFill>
                  <a:srgbClr val="FF0000"/>
                </a:solidFill>
                <a:effectLst/>
                <a:latin typeface="Arial" panose="020B0604020202020204" pitchFamily="34" charset="0"/>
              </a:rPr>
              <a:t>ÖZELLİK ARZEDEN ÇALIŞMALAR</a:t>
            </a:r>
          </a:p>
          <a:p>
            <a:endParaRPr lang="tr-TR" b="0" i="0" dirty="0" smtClean="0">
              <a:solidFill>
                <a:srgbClr val="FF0000"/>
              </a:solidFill>
              <a:effectLst/>
              <a:latin typeface="Arial" panose="020B0604020202020204" pitchFamily="34" charset="0"/>
            </a:endParaRPr>
          </a:p>
          <a:p>
            <a:r>
              <a:rPr lang="tr-TR" b="0" i="0" dirty="0" smtClean="0">
                <a:solidFill>
                  <a:schemeClr val="bg1"/>
                </a:solidFill>
                <a:effectLst/>
                <a:latin typeface="Arial" panose="020B0604020202020204" pitchFamily="34" charset="0"/>
              </a:rPr>
              <a:t>Gece Çalışması,  “Çalışma hayatında “gece” en geç saat 20.00’de başlayarak en erken saat 06.00’ya kadar geçen ve her halde en fazla 11 saat süren dönemdir. </a:t>
            </a:r>
          </a:p>
          <a:p>
            <a:pPr marL="0" indent="0">
              <a:buNone/>
            </a:pPr>
            <a:endParaRPr lang="tr-TR" b="0" i="0" dirty="0" smtClean="0">
              <a:solidFill>
                <a:schemeClr val="bg1"/>
              </a:solidFill>
              <a:effectLst/>
              <a:latin typeface="Arial" panose="020B0604020202020204" pitchFamily="34" charset="0"/>
            </a:endParaRPr>
          </a:p>
          <a:p>
            <a:r>
              <a:rPr lang="tr-TR" b="0" i="0" dirty="0" smtClean="0">
                <a:solidFill>
                  <a:schemeClr val="bg1"/>
                </a:solidFill>
                <a:effectLst/>
                <a:latin typeface="Arial" panose="020B0604020202020204" pitchFamily="34" charset="0"/>
              </a:rPr>
              <a:t>İşçilerin gece çalışmaları 7.5 saati geçemez. Ancak, turizm, özel güvenlik ve sağlık hizmeti yürütülen işlerde işçinin yazılı onayının alınması şartıyla yedi buçuk saatin üzerinde gece çalışması yaptırılabilir.</a:t>
            </a:r>
          </a:p>
          <a:p>
            <a:endParaRPr lang="tr-TR" dirty="0"/>
          </a:p>
        </p:txBody>
      </p:sp>
    </p:spTree>
    <p:extLst>
      <p:ext uri="{BB962C8B-B14F-4D97-AF65-F5344CB8AC3E}">
        <p14:creationId xmlns:p14="http://schemas.microsoft.com/office/powerpoint/2010/main" val="737185468"/>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322</TotalTime>
  <Words>2159</Words>
  <Application>Microsoft Office PowerPoint</Application>
  <PresentationFormat>Geniş ekran</PresentationFormat>
  <Paragraphs>182</Paragraphs>
  <Slides>32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Century Gothic</vt:lpstr>
      <vt:lpstr>Wingdings 3</vt:lpstr>
      <vt:lpstr>Dilim</vt:lpstr>
      <vt:lpstr>İŞ KANUNU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KANUNU</dc:title>
  <dc:creator>gülbin özçelikay</dc:creator>
  <cp:lastModifiedBy>gülbin özçelikay</cp:lastModifiedBy>
  <cp:revision>58</cp:revision>
  <dcterms:created xsi:type="dcterms:W3CDTF">2020-12-24T08:42:16Z</dcterms:created>
  <dcterms:modified xsi:type="dcterms:W3CDTF">2021-12-27T13:51:44Z</dcterms:modified>
</cp:coreProperties>
</file>