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E8D61-A83B-4E8F-8DA7-BB1B7B051A45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673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530383-CB77-4F90-9C80-E89D82E50E68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423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FFEDAA-92E1-43DE-8CEF-86CA4AB1672A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008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F4E76-75B9-4AB2-AA29-3679941F2BBD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760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B438A-5346-4368-AC10-21476D8B605E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555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2E1DC-CA2E-4951-84CA-6A9A914710B6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168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E8AD7-ACCA-4C00-8D91-A341ECDB1FB9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245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7A5A7-E6ED-40AC-8805-57498EBBEA07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933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31B42A-89F5-4DB5-96AD-254DC494D7D9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310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89DA91-BEA8-48EF-BDA2-B63D0FAA8D38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697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DA6528-3865-4A19-83A4-F07FD0D7E8DA}" type="slidenum">
              <a:rPr lang="tr-TR" altLang="tr-TR">
                <a:solidFill>
                  <a:srgbClr val="000000"/>
                </a:solidFill>
              </a:rPr>
              <a:pPr/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491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56668" y="6497638"/>
            <a:ext cx="2976033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1"/>
                </a:solidFill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F31D740-289A-44AA-9C48-5D2ACBE844FE}" type="slidenum">
              <a:rPr lang="tr-TR" alt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pic>
        <p:nvPicPr>
          <p:cNvPr id="1039" name="Picture 15" descr="imagesCA8R0QTG"/>
          <p:cNvPicPr>
            <a:picLocks noChangeAspect="1" noChangeArrowheads="1"/>
          </p:cNvPicPr>
          <p:nvPr userDrawn="1"/>
        </p:nvPicPr>
        <p:blipFill>
          <a:blip r:embed="rId13">
            <a:lum bright="6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imagesCAR4D514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84" y="5876926"/>
            <a:ext cx="3649133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sCAZNDU2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2" y="5734050"/>
            <a:ext cx="3600449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618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26625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Sperma Özellikleri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Küre şeklinde, akrozomsuz  bir başa sahiptir. </a:t>
            </a:r>
          </a:p>
          <a:p>
            <a:pPr>
              <a:lnSpc>
                <a:spcPct val="80000"/>
              </a:lnSpc>
            </a:pP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Kısa ve biçimsiz orta kısım, silindirik ve uzun bir kuyruğu vardır.</a:t>
            </a:r>
          </a:p>
          <a:p>
            <a:pPr>
              <a:lnSpc>
                <a:spcPct val="80000"/>
              </a:lnSpc>
            </a:pP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Teleost (kemikli) balıklarda sperma ejakulasyon sırasında </a:t>
            </a:r>
            <a:r>
              <a:rPr lang="tr-TR" altLang="tr-TR" sz="3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inaktif </a:t>
            </a: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bir durumdadır.</a:t>
            </a:r>
          </a:p>
          <a:p>
            <a:pPr>
              <a:lnSpc>
                <a:spcPct val="80000"/>
              </a:lnSpc>
            </a:pPr>
            <a:r>
              <a:rPr lang="tr-TR" altLang="tr-TR" sz="3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 ile aktif hale geçerler.</a:t>
            </a:r>
          </a:p>
          <a:p>
            <a:pPr>
              <a:lnSpc>
                <a:spcPct val="80000"/>
              </a:lnSpc>
            </a:pPr>
            <a:r>
              <a:rPr lang="tr-TR" altLang="tr-TR" sz="3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Akrozoma sahip olmayan spermatozoon</a:t>
            </a: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, yumurtadaki mikropili hızlıca bulmak ve mikropil deliğini kullanarak yumurtaya girmesi için en fazla </a:t>
            </a:r>
            <a:r>
              <a:rPr lang="tr-TR" altLang="tr-TR" sz="3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 dakikaya </a:t>
            </a: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sahiptir.</a:t>
            </a:r>
            <a:endParaRPr lang="tr-TR" altLang="tr-TR" sz="30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7949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33793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 sz="4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Yumurta Özellikleri ve Kalite Kriterleri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Yumurta büyüklüğü larva çalışmaları için çok önemlidir. </a:t>
            </a:r>
          </a:p>
          <a:p>
            <a:pPr>
              <a:lnSpc>
                <a:spcPct val="90000"/>
              </a:lnSpc>
            </a:pP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Büyük yumurtadan çıkan larva, ilk canlı yeme geçişinde daha büyük olacağı için yaşama yüzdesi yükselecektir.</a:t>
            </a:r>
          </a:p>
          <a:p>
            <a:pPr>
              <a:lnSpc>
                <a:spcPct val="90000"/>
              </a:lnSpc>
            </a:pP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İri larvaların ağız açıklığının daha büyük olması ve nispeten daha iri canlı yemleri alabilmeleri ve hava kesesi doldurma döneminde daha fazla gelişmiş olduğu için daha az zorlanacaklardır.</a:t>
            </a:r>
          </a:p>
        </p:txBody>
      </p:sp>
    </p:spTree>
    <p:extLst>
      <p:ext uri="{BB962C8B-B14F-4D97-AF65-F5344CB8AC3E}">
        <p14:creationId xmlns:p14="http://schemas.microsoft.com/office/powerpoint/2010/main" val="1460539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34817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 sz="4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Yumurta Özellikleri ve Kalite Kriterleri</a:t>
            </a:r>
          </a:p>
        </p:txBody>
      </p:sp>
      <p:sp>
        <p:nvSpPr>
          <p:cNvPr id="34818" name="2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Yumurtaların döllenip döllenmediği veya canlı olup olmadığı yumurtaların pelajik (yüzen) yapısından dolayı 2 şekilde yapılmaktadır. </a:t>
            </a:r>
          </a:p>
          <a:p>
            <a:pPr>
              <a:buFontTx/>
              <a:buNone/>
            </a:pPr>
            <a:r>
              <a:rPr lang="tr-TR" altLang="tr-TR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1-Yüzeyde kalan ve bölünen yumurtalar </a:t>
            </a:r>
            <a:r>
              <a:rPr lang="tr-TR" altLang="tr-TR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canlı yumurta</a:t>
            </a:r>
            <a:r>
              <a:rPr lang="tr-TR" altLang="tr-TR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olarak</a:t>
            </a: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,</a:t>
            </a:r>
          </a:p>
          <a:p>
            <a:pPr>
              <a:buFontTx/>
              <a:buNone/>
            </a:pPr>
            <a:r>
              <a:rPr lang="tr-TR" altLang="tr-TR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2-Dibe çöken yumurtalar (döllenmiş buruşuk ve katinden önce bırakılan) </a:t>
            </a:r>
            <a:r>
              <a:rPr lang="tr-TR" altLang="tr-TR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bozuk yumurta</a:t>
            </a:r>
            <a:r>
              <a:rPr lang="tr-TR" altLang="tr-TR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olarak değerlendirilir.</a:t>
            </a:r>
          </a:p>
        </p:txBody>
      </p:sp>
    </p:spTree>
    <p:extLst>
      <p:ext uri="{BB962C8B-B14F-4D97-AF65-F5344CB8AC3E}">
        <p14:creationId xmlns:p14="http://schemas.microsoft.com/office/powerpoint/2010/main" val="1271850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27649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Sperma özellikleri</a:t>
            </a:r>
          </a:p>
        </p:txBody>
      </p:sp>
      <p:sp>
        <p:nvSpPr>
          <p:cNvPr id="27650" name="2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Osmolaritesi için 363-408 mOsm/kg </a:t>
            </a:r>
          </a:p>
          <a:p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Motilitesi %75-100 arası </a:t>
            </a:r>
          </a:p>
          <a:p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Spermatozoon yoğunluğu Çipura için ortalama 5.5-17.5 × 10</a:t>
            </a:r>
            <a:r>
              <a:rPr lang="tr-TR" altLang="tr-TR" baseline="30000">
                <a:effectLst>
                  <a:outerShdw blurRad="38100" dist="38100" dir="2700000" algn="tl">
                    <a:srgbClr val="C0C0C0"/>
                  </a:outerShdw>
                </a:effectLst>
              </a:rPr>
              <a:t>9</a:t>
            </a:r>
            <a:endParaRPr lang="tr-TR" altLang="tr-TR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pH’ı 8.3</a:t>
            </a:r>
          </a:p>
          <a:p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Levrek için spermatozoon yoğunluğu 45-60 x 10</a:t>
            </a:r>
            <a:r>
              <a:rPr lang="tr-TR" altLang="tr-TR" baseline="30000">
                <a:effectLst>
                  <a:outerShdw blurRad="38100" dist="38100" dir="2700000" algn="tl">
                    <a:srgbClr val="C0C0C0"/>
                  </a:outerShdw>
                </a:effectLst>
              </a:rPr>
              <a:t>9 </a:t>
            </a: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arası olabileceği belirtmiştir.</a:t>
            </a:r>
          </a:p>
          <a:p>
            <a:pPr>
              <a:buFontTx/>
              <a:buNone/>
            </a:pPr>
            <a:endParaRPr lang="tr-TR" altLang="tr-TR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2785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28673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Sperma Özellikleri</a:t>
            </a:r>
          </a:p>
        </p:txBody>
      </p:sp>
      <p:sp>
        <p:nvSpPr>
          <p:cNvPr id="28674" name="2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Motilite tayininde aktivasyon için (%37) deniz suyu 1:10 oranında kullanılmaktadır</a:t>
            </a:r>
          </a:p>
        </p:txBody>
      </p:sp>
      <p:pic>
        <p:nvPicPr>
          <p:cNvPr id="23556" name="Picture 1" descr="spz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1" y="3213101"/>
            <a:ext cx="3857625" cy="307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3" descr="spz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464" y="3213101"/>
            <a:ext cx="4071937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7 Metin kutusu"/>
          <p:cNvSpPr txBox="1">
            <a:spLocks noChangeArrowheads="1"/>
          </p:cNvSpPr>
          <p:nvPr/>
        </p:nvSpPr>
        <p:spPr bwMode="auto">
          <a:xfrm>
            <a:off x="4727575" y="6308726"/>
            <a:ext cx="2990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 b="1">
                <a:solidFill>
                  <a:srgbClr val="000000"/>
                </a:solidFill>
                <a:latin typeface="Calibri" panose="020F0502020204030204" pitchFamily="34" charset="0"/>
              </a:rPr>
              <a:t>Teleost balıkta spermatozoon</a:t>
            </a:r>
          </a:p>
        </p:txBody>
      </p:sp>
    </p:spTree>
    <p:extLst>
      <p:ext uri="{BB962C8B-B14F-4D97-AF65-F5344CB8AC3E}">
        <p14:creationId xmlns:p14="http://schemas.microsoft.com/office/powerpoint/2010/main" val="3090982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tr-TR" altLang="tr-TR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altLang="tr-TR" sz="4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Yumurta ve Sperma Almada Hormon Kullanımları</a:t>
            </a:r>
          </a:p>
        </p:txBody>
      </p:sp>
      <p:sp>
        <p:nvSpPr>
          <p:cNvPr id="24578" name="2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Hipofiz ekstraktları,</a:t>
            </a:r>
          </a:p>
          <a:p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Ovaryum ve testisleri uyarmak için pürifiye gonadotropinler,</a:t>
            </a:r>
          </a:p>
          <a:p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Hipofizi stimüle etmek için LHRHa (GnRHa) ve bazı balık türlerinde sperma üretimini düzenlemek için kullanılan steroidlerdir.</a:t>
            </a:r>
          </a:p>
        </p:txBody>
      </p:sp>
      <p:sp>
        <p:nvSpPr>
          <p:cNvPr id="39940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007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26625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 sz="4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Yumurta ve Sperma Almada Hormon Kullanımları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1952625" y="1643063"/>
            <a:ext cx="8229600" cy="452596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Levreklerde yumurtlamayı uyarmak için en etkin yolun LHRHa’nın sürekli salınımı sağlamaktır.</a:t>
            </a:r>
          </a:p>
          <a:p>
            <a:pPr>
              <a:lnSpc>
                <a:spcPct val="90000"/>
              </a:lnSpc>
            </a:pP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Uzun salınımlı LHRHa sistemleri, implantlar (3 mm çapında), mikroküreler (50-150 µm çapında) şeklinde intramuskuler veya intraperitonal olarak uygulanmaktadır. </a:t>
            </a:r>
          </a:p>
          <a:p>
            <a:pPr>
              <a:lnSpc>
                <a:spcPct val="90000"/>
              </a:lnSpc>
            </a:pP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Bu da bakımları oldukça masraflı olan anaçların sayısını düşürerek işletme maliyetinde önemli düşüşler sağlayabilir.</a:t>
            </a:r>
          </a:p>
        </p:txBody>
      </p:sp>
    </p:spTree>
    <p:extLst>
      <p:ext uri="{BB962C8B-B14F-4D97-AF65-F5344CB8AC3E}">
        <p14:creationId xmlns:p14="http://schemas.microsoft.com/office/powerpoint/2010/main" val="1672290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r-TR" altLang="tr-TR" sz="2700">
                <a:effectLst>
                  <a:outerShdw blurRad="38100" dist="38100" dir="2700000" algn="tl">
                    <a:srgbClr val="C0C0C0"/>
                  </a:outerShdw>
                </a:effectLst>
              </a:rPr>
              <a:t>Erkeklerde en önemli sorun sperma miktar ve kalitesindeki düşüşlerdir.</a:t>
            </a:r>
          </a:p>
          <a:p>
            <a:pPr>
              <a:lnSpc>
                <a:spcPct val="80000"/>
              </a:lnSpc>
            </a:pPr>
            <a:r>
              <a:rPr lang="tr-TR" altLang="tr-TR" sz="2700">
                <a:effectLst>
                  <a:outerShdw blurRad="38100" dist="38100" dir="2700000" algn="tl">
                    <a:srgbClr val="C0C0C0"/>
                  </a:outerShdw>
                </a:effectLst>
              </a:rPr>
              <a:t>En çok kullanılan yöntemlerden biri olan gonodotropik salgılatıcının sentetik agonistidir (GnRHa).</a:t>
            </a:r>
          </a:p>
          <a:p>
            <a:pPr>
              <a:lnSpc>
                <a:spcPct val="80000"/>
              </a:lnSpc>
            </a:pPr>
            <a:r>
              <a:rPr lang="tr-TR" altLang="tr-TR" sz="2700">
                <a:effectLst>
                  <a:outerShdw blurRad="38100" dist="38100" dir="2700000" algn="tl">
                    <a:srgbClr val="C0C0C0"/>
                  </a:outerShdw>
                </a:effectLst>
              </a:rPr>
              <a:t>HCG’nin sperma miktarını artığı gibi gamet kalitesine etkilemediği ve özellikle 1 yaşındaki erkek levreklere sperma üretimini artırmak için kullanılması gerektiği belirtilmektedir 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2778125" y="188914"/>
            <a:ext cx="6451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 sz="400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Yumurta ve Sperma Almada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 sz="400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 Hormon Kullanımları</a:t>
            </a:r>
          </a:p>
        </p:txBody>
      </p:sp>
    </p:spTree>
    <p:extLst>
      <p:ext uri="{BB962C8B-B14F-4D97-AF65-F5344CB8AC3E}">
        <p14:creationId xmlns:p14="http://schemas.microsoft.com/office/powerpoint/2010/main" val="2233474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tr-TR" altLang="tr-TR" sz="4000">
                <a:effectLst>
                  <a:outerShdw blurRad="38100" dist="38100" dir="2700000" algn="tl">
                    <a:srgbClr val="C0C0C0"/>
                  </a:outerShdw>
                </a:effectLst>
              </a:rPr>
              <a:t>Yumurta Özellikleri ve Kalite Kriterleri</a:t>
            </a:r>
          </a:p>
        </p:txBody>
      </p:sp>
      <p:sp>
        <p:nvSpPr>
          <p:cNvPr id="29698" name="2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Yeni yumurtlanmış ve döllenmemiş bir yumurta dış görünüş açısından havası alınmış bir </a:t>
            </a:r>
            <a:r>
              <a:rPr lang="tr-TR" altLang="tr-TR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futbol topunu </a:t>
            </a: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andırır. </a:t>
            </a:r>
          </a:p>
          <a:p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Döllenmiş yumurtalar  </a:t>
            </a:r>
            <a:r>
              <a:rPr lang="tr-TR" altLang="tr-TR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pelajik, küresel</a:t>
            </a: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 ve </a:t>
            </a:r>
            <a:r>
              <a:rPr lang="tr-TR" altLang="tr-TR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saydamdır</a:t>
            </a:r>
            <a:r>
              <a:rPr lang="tr-TR" altLang="tr-TR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endParaRPr lang="tr-TR" altLang="tr-TR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3012" name="Picture 1" descr="levrek yumur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6" y="4286250"/>
            <a:ext cx="3228975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4182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30721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 sz="4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Yumurta Özellikleri ve Kalite Kriterleri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Yumurtalar döllenmemiş olsa dahi su alarak şişer ve düzgün bir yüzeye sahip olur. </a:t>
            </a:r>
          </a:p>
          <a:p>
            <a:pPr>
              <a:lnSpc>
                <a:spcPct val="80000"/>
              </a:lnSpc>
            </a:pP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Yumurtaya su, mikropil deliğinden girer. </a:t>
            </a:r>
          </a:p>
          <a:p>
            <a:pPr>
              <a:lnSpc>
                <a:spcPct val="80000"/>
              </a:lnSpc>
            </a:pP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Mikropilin su alıp şişmesi 2 dk iken su alma işlemi 15-20 dk sürer.</a:t>
            </a:r>
          </a:p>
          <a:p>
            <a:pPr>
              <a:lnSpc>
                <a:spcPct val="80000"/>
              </a:lnSpc>
            </a:pP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Türün yumurta çapı büyüdükçe yumurta sayısı azalır, çıkan larvanın boyu ve yaşama oranı artar. </a:t>
            </a:r>
          </a:p>
        </p:txBody>
      </p:sp>
    </p:spTree>
    <p:extLst>
      <p:ext uri="{BB962C8B-B14F-4D97-AF65-F5344CB8AC3E}">
        <p14:creationId xmlns:p14="http://schemas.microsoft.com/office/powerpoint/2010/main" val="3843988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00"/>
                </a:solidFill>
              </a:rPr>
              <a:t>Prof.Dr.Ergun AKÇAY, 2012</a:t>
            </a:r>
          </a:p>
        </p:txBody>
      </p:sp>
      <p:sp>
        <p:nvSpPr>
          <p:cNvPr id="31745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tr-TR" altLang="tr-TR" sz="4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Yumurta Özellikleri ve Kalite Kriterleri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Yumurtanın kalitesi, yumurtanın yüzebilirliği, yağ damlası sayısı, açılım oranı ve normal yapıdaki larva miktarı ile orantılıdır. </a:t>
            </a:r>
          </a:p>
          <a:p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Levrek yumurtalarında biri merkezi konumlu olmak üzere ortalama 4-5 adet yağ damlası bulunur. </a:t>
            </a:r>
          </a:p>
          <a:p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Levrek yumurtalarının çapı ort. 1150</a:t>
            </a: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  <a:sym typeface="Symbol" panose="05050102010706020507" pitchFamily="18" charset="2"/>
              </a:rPr>
              <a:t></a:t>
            </a: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85 </a:t>
            </a: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  <a:sym typeface="Times New Roman" panose="02020603050405020304" pitchFamily="18" charset="0"/>
              </a:rPr>
              <a:t>µ</a:t>
            </a: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 , </a:t>
            </a:r>
          </a:p>
          <a:p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Yağ damlalarının çapı ise 360-420 </a:t>
            </a: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  <a:sym typeface="Times New Roman" panose="02020603050405020304" pitchFamily="18" charset="0"/>
              </a:rPr>
              <a:t>µ</a:t>
            </a:r>
            <a:r>
              <a:rPr lang="tr-TR" altLang="tr-TR" sz="3000">
                <a:effectLst>
                  <a:outerShdw blurRad="38100" dist="38100" dir="2700000" algn="tl">
                    <a:srgbClr val="C0C0C0"/>
                  </a:outerShdw>
                </a:effectLst>
              </a:rPr>
              <a:t> arasındadır. </a:t>
            </a:r>
          </a:p>
        </p:txBody>
      </p:sp>
    </p:spTree>
    <p:extLst>
      <p:ext uri="{BB962C8B-B14F-4D97-AF65-F5344CB8AC3E}">
        <p14:creationId xmlns:p14="http://schemas.microsoft.com/office/powerpoint/2010/main" val="489876002"/>
      </p:ext>
    </p:extLst>
  </p:cSld>
  <p:clrMapOvr>
    <a:masterClrMapping/>
  </p:clrMapOvr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altLang="tr-TR" sz="40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altLang="tr-TR" sz="40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lnDef>
  </a:objectDefaults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548</Words>
  <Application>Microsoft Office PowerPoint</Application>
  <PresentationFormat>Geniş ekran</PresentationFormat>
  <Paragraphs>60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Arial</vt:lpstr>
      <vt:lpstr>Calibri</vt:lpstr>
      <vt:lpstr>Symbol</vt:lpstr>
      <vt:lpstr>Tahoma</vt:lpstr>
      <vt:lpstr>Times New Roman</vt:lpstr>
      <vt:lpstr>Varsayılan Tasarım</vt:lpstr>
      <vt:lpstr>Sperma Özellikleri</vt:lpstr>
      <vt:lpstr>Sperma özellikleri</vt:lpstr>
      <vt:lpstr>Sperma Özellikleri</vt:lpstr>
      <vt:lpstr> Yumurta ve Sperma Almada Hormon Kullanımları</vt:lpstr>
      <vt:lpstr>Yumurta ve Sperma Almada Hormon Kullanımları</vt:lpstr>
      <vt:lpstr>PowerPoint Sunusu</vt:lpstr>
      <vt:lpstr>Yumurta Özellikleri ve Kalite Kriterleri</vt:lpstr>
      <vt:lpstr>Yumurta Özellikleri ve Kalite Kriterleri</vt:lpstr>
      <vt:lpstr>Yumurta Özellikleri ve Kalite Kriterleri</vt:lpstr>
      <vt:lpstr>Yumurta Özellikleri ve Kalite Kriterleri</vt:lpstr>
      <vt:lpstr>Yumurta Özellikleri ve Kalite Kriterleri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Sperma Özellikleri</dc:title>
  <dc:creator>Akcay</dc:creator>
  <cp:lastModifiedBy>Akcay</cp:lastModifiedBy>
  <cp:revision>1</cp:revision>
  <dcterms:created xsi:type="dcterms:W3CDTF">2019-09-05T08:01:07Z</dcterms:created>
  <dcterms:modified xsi:type="dcterms:W3CDTF">2019-09-05T08:01:38Z</dcterms:modified>
</cp:coreProperties>
</file>