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2" r:id="rId4"/>
    <p:sldId id="263" r:id="rId5"/>
    <p:sldId id="260" r:id="rId6"/>
    <p:sldId id="259" r:id="rId7"/>
    <p:sldId id="261"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8" d="100"/>
          <a:sy n="48" d="100"/>
        </p:scale>
        <p:origin x="-90" y="-26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09.02.2018</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09.02.2018</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645024"/>
            <a:ext cx="8100392" cy="2088232"/>
          </a:xfrm>
        </p:spPr>
        <p:txBody>
          <a:bodyPr>
            <a:noAutofit/>
          </a:bodyPr>
          <a:lstStyle/>
          <a:p>
            <a:pPr algn="just"/>
            <a:r>
              <a:rPr lang="tr-TR" sz="3000" dirty="0" smtClean="0">
                <a:solidFill>
                  <a:schemeClr val="tx1"/>
                </a:solidFill>
                <a:latin typeface="Calibri" pitchFamily="34" charset="0"/>
                <a:cs typeface="Calibri" pitchFamily="34" charset="0"/>
              </a:rPr>
              <a:t>Dersin Adı:Adli Sosyal Hizmet</a:t>
            </a:r>
          </a:p>
          <a:p>
            <a:pPr algn="just"/>
            <a:r>
              <a:rPr lang="tr-TR" sz="3000" dirty="0" smtClean="0">
                <a:solidFill>
                  <a:schemeClr val="tx1"/>
                </a:solidFill>
                <a:latin typeface="Calibri" pitchFamily="34" charset="0"/>
                <a:cs typeface="Calibri" pitchFamily="34" charset="0"/>
              </a:rPr>
              <a:t>Sorumlu Öğretim Üyesi:</a:t>
            </a:r>
            <a:r>
              <a:rPr lang="tr-TR" sz="2400" dirty="0" smtClean="0">
                <a:solidFill>
                  <a:schemeClr val="tx1"/>
                </a:solidFill>
                <a:latin typeface="Calibri" pitchFamily="34" charset="0"/>
                <a:cs typeface="Calibri" pitchFamily="34" charset="0"/>
              </a:rPr>
              <a:t>Doç. Dr. Elif </a:t>
            </a:r>
            <a:r>
              <a:rPr lang="tr-TR" sz="2400" dirty="0" err="1" smtClean="0">
                <a:solidFill>
                  <a:schemeClr val="tx1"/>
                </a:solidFill>
                <a:latin typeface="Calibri" pitchFamily="34" charset="0"/>
                <a:cs typeface="Calibri" pitchFamily="34" charset="0"/>
              </a:rPr>
              <a:t>Gökçearslan</a:t>
            </a:r>
            <a:r>
              <a:rPr lang="tr-TR" sz="2400" dirty="0" smtClean="0">
                <a:solidFill>
                  <a:schemeClr val="tx1"/>
                </a:solidFill>
                <a:latin typeface="Calibri" pitchFamily="34" charset="0"/>
                <a:cs typeface="Calibri" pitchFamily="34" charset="0"/>
              </a:rPr>
              <a:t> Çifci</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 </a:t>
            </a:r>
            <a:r>
              <a:rPr lang="tr-TR" sz="3200" dirty="0" smtClean="0"/>
              <a:t>Adli sosyal hizmetin tarihsel gelişimi</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2060848"/>
            <a:ext cx="8229600" cy="4096112"/>
          </a:xfrm>
        </p:spPr>
        <p:txBody>
          <a:bodyPr/>
          <a:lstStyle/>
          <a:p>
            <a:pPr algn="just"/>
            <a:r>
              <a:rPr lang="tr-TR" i="1" dirty="0" smtClean="0"/>
              <a:t>Adli sosyal hizmet; yasalara, yasal konulara ve davalarla, hem ceza hem hukuki adalet sistemleri içinde ilgilenen ve çocuk refahı, çocuk velayeti, boşanma, suça itilen çocuklar, akrabaların sorumluluğu, refah hakları, zorunlu tedavi programları ve yasal yeterlilik konularını içeren uzmanlık alanıdır. Adli sosyal hizmet, sosyal hizmet uzmanlarının tanıkları hazırlamasına yardımcı olur. Ayrıca adalet sistemi içindeki diğer çalışanları sosyal refah konularında ve meslektaşlarını da yasalar konusunda bilgilendirir. </a:t>
            </a:r>
            <a:endParaRPr lang="tr-TR" dirty="0" smtClean="0"/>
          </a:p>
          <a:p>
            <a:pPr algn="just"/>
            <a:endParaRPr lang="tr-TR" dirty="0"/>
          </a:p>
        </p:txBody>
      </p:sp>
    </p:spTree>
    <p:extLst>
      <p:ext uri="{BB962C8B-B14F-4D97-AF65-F5344CB8AC3E}">
        <p14:creationId xmlns="" xmlns:p14="http://schemas.microsoft.com/office/powerpoint/2010/main" val="1872332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1930’lar ve 1940’lar arasında birçok psikiyatrik sosyal hizmet uzmanı duygusal rahatsızlıkları olan çocuklar, suça yatkın çocuklar ve suça sürüklenmiş çocukların tedavi edilmesi için işe alınmaya başlamışlardır.</a:t>
            </a:r>
          </a:p>
          <a:p>
            <a:endParaRPr lang="tr-TR" dirty="0" smtClean="0"/>
          </a:p>
          <a:p>
            <a:r>
              <a:rPr lang="tr-TR" dirty="0" smtClean="0"/>
              <a:t>1950’lerin sonlarına doğru ise ülke çapında 600’e yakın çocuk izleme merkezi bulunmaktaydı ve sosyal hizmet uzmanları mahkemelerde çalışmaktaydı. </a:t>
            </a:r>
          </a:p>
          <a:p>
            <a:endParaRPr lang="tr-TR" dirty="0" smtClean="0"/>
          </a:p>
          <a:p>
            <a:r>
              <a:rPr lang="tr-TR" dirty="0" smtClean="0"/>
              <a:t>1940, 1950 ve 1960’larda toplum merkezleri kuruldu ve çocuk suçluluğunu engelleme programları artış gösterdi.</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1960’ların ortalarında şartlı tahliye alanında sosyal hizmet uzmanlarının yeni roller edindi. </a:t>
            </a:r>
          </a:p>
          <a:p>
            <a:r>
              <a:rPr lang="tr-TR" dirty="0" smtClean="0"/>
              <a:t>1974 yılında ise bu alanda ilk resmi düzenleme olarak kabul edilen Suça Sürüklenen Çocuklar ve Çocukların Suça Sürüklenmesini Önleme Yasası kabul edilmiştir. Aynı yıl içinde çıkan çocuk istismarını önleme yasası ile Ulusal Çocuk İstismarı ve İhmali Merkezi kurulmuştur.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219200"/>
            <a:ext cx="8229600" cy="5281634"/>
          </a:xfrm>
        </p:spPr>
        <p:txBody>
          <a:bodyPr>
            <a:normAutofit fontScale="92500"/>
          </a:bodyPr>
          <a:lstStyle/>
          <a:p>
            <a:pPr algn="just"/>
            <a:r>
              <a:rPr lang="tr-TR" sz="3200" dirty="0" smtClean="0"/>
              <a:t>Adli sosyal hizmet uzmanları çocuk mahkemelerinde, aile mahkemelerinde, denetimli serbestlik uygulamalarında, kolluk kuvvetleri çocuk şube müdürlüklerinde, cinsel istismar mağduru çocuklar ile adli görüşmelerin yapıldığı “Çocuk İzlem Merkezlerinde” aktif olarak yer almaktadır. </a:t>
            </a:r>
          </a:p>
          <a:p>
            <a:pPr algn="just"/>
            <a:r>
              <a:rPr lang="tr-TR" sz="3200" dirty="0" smtClean="0"/>
              <a:t>Adliyelerde sosyal hizmet uzmanları ayrıca “çocuk icrası” ile ilgili uygulamalarda yer alır. </a:t>
            </a:r>
          </a:p>
          <a:p>
            <a:pPr algn="just"/>
            <a:r>
              <a:rPr lang="tr-TR" sz="3200" dirty="0" smtClean="0"/>
              <a:t>Denetimli Serbestlik uygulamalarında ise sosyal hizmet uzmanları “denetim görevlisi” olarak adlandırılmaktadır.</a:t>
            </a:r>
          </a:p>
          <a:p>
            <a:pPr algn="just"/>
            <a:endParaRPr lang="tr-TR" sz="3200" dirty="0" smtClean="0"/>
          </a:p>
          <a:p>
            <a:pPr algn="just"/>
            <a:endParaRPr lang="tr-TR" sz="3200" dirty="0" smtClean="0"/>
          </a:p>
        </p:txBody>
      </p:sp>
    </p:spTree>
    <p:extLst>
      <p:ext uri="{BB962C8B-B14F-4D97-AF65-F5344CB8AC3E}">
        <p14:creationId xmlns="" xmlns:p14="http://schemas.microsoft.com/office/powerpoint/2010/main" val="3684205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2420888"/>
            <a:ext cx="8229600" cy="3736072"/>
          </a:xfrm>
        </p:spPr>
        <p:txBody>
          <a:bodyPr/>
          <a:lstStyle/>
          <a:p>
            <a:pPr algn="just"/>
            <a:r>
              <a:rPr lang="tr-TR" dirty="0" smtClean="0"/>
              <a:t>Onarıcı adalet anlayışı ile birlikte suça karşı daha farklı bir anlayış ve hem mağdur hem de toplumu kapsayan bir bakış sergilenmeye başlanmıştır. </a:t>
            </a:r>
          </a:p>
          <a:p>
            <a:pPr algn="just"/>
            <a:endParaRPr lang="tr-TR" dirty="0" smtClean="0"/>
          </a:p>
          <a:p>
            <a:pPr algn="just"/>
            <a:endParaRPr lang="tr-TR" dirty="0"/>
          </a:p>
        </p:txBody>
      </p:sp>
    </p:spTree>
    <p:extLst>
      <p:ext uri="{BB962C8B-B14F-4D97-AF65-F5344CB8AC3E}">
        <p14:creationId xmlns="" xmlns:p14="http://schemas.microsoft.com/office/powerpoint/2010/main" val="379573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just"/>
            <a:endParaRPr lang="tr-TR" sz="3200" dirty="0" smtClean="0"/>
          </a:p>
          <a:p>
            <a:pPr algn="just"/>
            <a:endParaRPr lang="tr-TR" sz="3200" dirty="0" smtClean="0"/>
          </a:p>
          <a:p>
            <a:pPr algn="just"/>
            <a:endParaRPr lang="tr-TR" sz="3200" dirty="0" smtClean="0"/>
          </a:p>
          <a:p>
            <a:pPr algn="just"/>
            <a:r>
              <a:rPr lang="tr-TR" sz="3200" dirty="0" smtClean="0"/>
              <a:t>Onarıcı adaletin faillerin </a:t>
            </a:r>
            <a:r>
              <a:rPr lang="tr-TR" sz="3200" smtClean="0"/>
              <a:t>mağdurlara </a:t>
            </a:r>
            <a:r>
              <a:rPr lang="tr-TR" sz="3200" smtClean="0"/>
              <a:t>yaşattığı </a:t>
            </a:r>
            <a:r>
              <a:rPr lang="tr-TR" sz="3200" dirty="0" smtClean="0"/>
              <a:t>zararlar ve toplum arasındaki ilişkiye odaklanarak toplumun bağlarını güçlendiren bir değerler takımı vardır. </a:t>
            </a:r>
          </a:p>
          <a:p>
            <a:pPr algn="just"/>
            <a:endParaRPr lang="tr-TR" sz="3200" dirty="0"/>
          </a:p>
        </p:txBody>
      </p:sp>
    </p:spTree>
    <p:extLst>
      <p:ext uri="{BB962C8B-B14F-4D97-AF65-F5344CB8AC3E}">
        <p14:creationId xmlns="" xmlns:p14="http://schemas.microsoft.com/office/powerpoint/2010/main" val="10218048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71</TotalTime>
  <Words>323</Words>
  <Application>Microsoft Office PowerPoint</Application>
  <PresentationFormat>Ekran Gösterisi (4:3)</PresentationFormat>
  <Paragraphs>21</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Kaynak</vt:lpstr>
      <vt:lpstr>Ankara Üniversitesi  Sağlık Bilimleri Fakültesi Sosyal Hizmet Bölümü</vt:lpstr>
      <vt:lpstr>Slayt 2</vt:lpstr>
      <vt:lpstr>Slayt 3</vt:lpstr>
      <vt:lpstr>Slayt 4</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Münevver ERYALÇIN</cp:lastModifiedBy>
  <cp:revision>14</cp:revision>
  <dcterms:created xsi:type="dcterms:W3CDTF">2017-04-26T08:36:58Z</dcterms:created>
  <dcterms:modified xsi:type="dcterms:W3CDTF">2018-02-09T12:28:57Z</dcterms:modified>
</cp:coreProperties>
</file>