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4"/>
  </p:notesMasterIdLst>
  <p:sldIdLst>
    <p:sldId id="257" r:id="rId2"/>
    <p:sldId id="264" r:id="rId3"/>
    <p:sldId id="333" r:id="rId4"/>
    <p:sldId id="398" r:id="rId5"/>
    <p:sldId id="399" r:id="rId6"/>
    <p:sldId id="403" r:id="rId7"/>
    <p:sldId id="400" r:id="rId8"/>
    <p:sldId id="404" r:id="rId9"/>
    <p:sldId id="405" r:id="rId10"/>
    <p:sldId id="406" r:id="rId11"/>
    <p:sldId id="401" r:id="rId12"/>
    <p:sldId id="408" r:id="rId13"/>
    <p:sldId id="409" r:id="rId14"/>
    <p:sldId id="410" r:id="rId15"/>
    <p:sldId id="334" r:id="rId16"/>
    <p:sldId id="428" r:id="rId17"/>
    <p:sldId id="429" r:id="rId18"/>
    <p:sldId id="335" r:id="rId19"/>
    <p:sldId id="336" r:id="rId20"/>
    <p:sldId id="338" r:id="rId21"/>
    <p:sldId id="340" r:id="rId22"/>
    <p:sldId id="341" r:id="rId23"/>
    <p:sldId id="424" r:id="rId24"/>
    <p:sldId id="411" r:id="rId25"/>
    <p:sldId id="342" r:id="rId26"/>
    <p:sldId id="343" r:id="rId27"/>
    <p:sldId id="344" r:id="rId28"/>
    <p:sldId id="412" r:id="rId29"/>
    <p:sldId id="347" r:id="rId30"/>
    <p:sldId id="433" r:id="rId31"/>
    <p:sldId id="367" r:id="rId32"/>
    <p:sldId id="430" r:id="rId3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41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0219F-87E5-45B0-9764-77CF920BDD6B}" type="datetimeFigureOut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CB7488-9391-41A5-B242-9884F1B7131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2019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/>
              <a:t>Custom animation effects: line sweeps in picture and text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(Basic)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shape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Slides</a:t>
            </a:r>
            <a:r>
              <a:rPr lang="en-US" dirty="0" smtClean="0"/>
              <a:t> group, click </a:t>
            </a:r>
            <a:r>
              <a:rPr lang="en-US" b="1" dirty="0" smtClean="0"/>
              <a:t>Layout</a:t>
            </a:r>
            <a:r>
              <a:rPr lang="en-US" dirty="0" smtClean="0"/>
              <a:t>, and then click </a:t>
            </a:r>
            <a:r>
              <a:rPr lang="en-US" b="1" dirty="0" smtClean="0"/>
              <a:t>Blank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Shapes</a:t>
            </a:r>
            <a:r>
              <a:rPr lang="en-US" dirty="0" smtClean="0"/>
              <a:t>, and then under </a:t>
            </a:r>
            <a:r>
              <a:rPr lang="en-US" b="1" dirty="0" smtClean="0"/>
              <a:t>Lines</a:t>
            </a:r>
            <a:r>
              <a:rPr lang="en-US" dirty="0" smtClean="0"/>
              <a:t> click </a:t>
            </a:r>
            <a:r>
              <a:rPr lang="en-US" b="1" dirty="0" smtClean="0"/>
              <a:t>Line</a:t>
            </a:r>
            <a:r>
              <a:rPr lang="en-US" dirty="0" smtClean="0"/>
              <a:t> (first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press and hold SHIFT, and then drag to draw a straight, vertical line.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line. 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Size</a:t>
            </a:r>
            <a:r>
              <a:rPr lang="en-US" dirty="0" smtClean="0"/>
              <a:t> group, in the </a:t>
            </a:r>
            <a:r>
              <a:rPr lang="en-US" b="1" dirty="0" smtClean="0"/>
              <a:t>Shape Width </a:t>
            </a:r>
            <a:r>
              <a:rPr lang="en-US" dirty="0" smtClean="0"/>
              <a:t>box, enter </a:t>
            </a:r>
            <a:r>
              <a:rPr lang="en-US" b="1" dirty="0" smtClean="0"/>
              <a:t>7.5”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the </a:t>
            </a:r>
            <a:r>
              <a:rPr lang="en-US" b="1" dirty="0" smtClean="0"/>
              <a:t>Format Shape </a:t>
            </a:r>
            <a:r>
              <a:rPr lang="en-US" dirty="0" smtClean="0"/>
              <a:t>dialog box launcher.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pane, select </a:t>
            </a:r>
            <a:r>
              <a:rPr lang="en-US" b="1" dirty="0" smtClean="0"/>
              <a:t>Solid</a:t>
            </a:r>
            <a:r>
              <a:rPr lang="en-US" dirty="0" smtClean="0"/>
              <a:t> </a:t>
            </a:r>
            <a:r>
              <a:rPr lang="en-US" b="1" dirty="0" smtClean="0"/>
              <a:t>line</a:t>
            </a:r>
            <a:r>
              <a:rPr lang="en-US" dirty="0" smtClean="0"/>
              <a:t>, 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</a:t>
            </a:r>
            <a:r>
              <a:rPr lang="en-US" b="1" dirty="0" smtClean="0"/>
              <a:t> Black, Text 1 </a:t>
            </a:r>
            <a:r>
              <a:rPr lang="en-US" dirty="0" smtClean="0"/>
              <a:t>(first row, second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pane, in the </a:t>
            </a:r>
            <a:r>
              <a:rPr lang="en-US" b="1" dirty="0" smtClean="0"/>
              <a:t>Weight</a:t>
            </a:r>
            <a:r>
              <a:rPr lang="en-US" dirty="0" smtClean="0"/>
              <a:t> box, enter </a:t>
            </a:r>
            <a:r>
              <a:rPr lang="en-US" b="1" dirty="0" smtClean="0"/>
              <a:t>2 pt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and then under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Variations</a:t>
            </a:r>
            <a:r>
              <a:rPr lang="en-US" dirty="0" smtClean="0"/>
              <a:t> click </a:t>
            </a:r>
            <a:r>
              <a:rPr lang="en-US" b="1" dirty="0" smtClean="0"/>
              <a:t>Accent color 1, 5 pt glow</a:t>
            </a:r>
            <a:r>
              <a:rPr lang="en-US" dirty="0" smtClean="0"/>
              <a:t> (first row, first option from the left).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point to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Center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line.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Clipboard</a:t>
            </a:r>
            <a:r>
              <a:rPr lang="en-US" dirty="0" smtClean="0"/>
              <a:t> group, click the arrow under </a:t>
            </a:r>
            <a:r>
              <a:rPr lang="en-US" b="1" dirty="0" smtClean="0"/>
              <a:t>Paste</a:t>
            </a:r>
            <a:r>
              <a:rPr lang="en-US" dirty="0" smtClean="0"/>
              <a:t>, and then click </a:t>
            </a:r>
            <a:r>
              <a:rPr lang="en-US" b="1" dirty="0" smtClean="0"/>
              <a:t>Duplicate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duplicate line slightly off the right edge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With the duplicate line still selected,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Middle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Picture</a:t>
            </a:r>
            <a:r>
              <a:rPr lang="en-US" dirty="0" smtClean="0"/>
              <a:t>. In the </a:t>
            </a:r>
            <a:r>
              <a:rPr lang="en-US" b="1" dirty="0" smtClean="0"/>
              <a:t>Insert</a:t>
            </a:r>
            <a:r>
              <a:rPr lang="en-US" dirty="0" smtClean="0"/>
              <a:t> </a:t>
            </a:r>
            <a:r>
              <a:rPr lang="en-US" b="1" dirty="0" smtClean="0"/>
              <a:t>Picture</a:t>
            </a:r>
            <a:r>
              <a:rPr lang="en-US" dirty="0" smtClean="0"/>
              <a:t> dialog box, select a picture, and then click </a:t>
            </a:r>
            <a:r>
              <a:rPr lang="en-US" b="1" dirty="0" smtClean="0"/>
              <a:t>Insert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Under </a:t>
            </a:r>
            <a:r>
              <a:rPr lang="en-US" b="1" dirty="0" smtClean="0"/>
              <a:t>Picture 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bottom right corner of the </a:t>
            </a:r>
            <a:r>
              <a:rPr lang="en-US" b="1" dirty="0" smtClean="0"/>
              <a:t>Size</a:t>
            </a:r>
            <a:r>
              <a:rPr lang="en-US" dirty="0" smtClean="0"/>
              <a:t> group, click the </a:t>
            </a:r>
            <a:r>
              <a:rPr lang="en-US" b="1" dirty="0" smtClean="0"/>
              <a:t>Size and Position</a:t>
            </a:r>
            <a:r>
              <a:rPr lang="en-US" dirty="0" smtClean="0"/>
              <a:t> dialog box launcher. In the </a:t>
            </a:r>
            <a:r>
              <a:rPr lang="en-US" b="1" dirty="0" smtClean="0"/>
              <a:t>Size and Position </a:t>
            </a:r>
            <a:r>
              <a:rPr lang="en-US" dirty="0" smtClean="0"/>
              <a:t> dialog box, on the </a:t>
            </a:r>
            <a:r>
              <a:rPr lang="en-US" b="1" dirty="0" smtClean="0"/>
              <a:t>Size</a:t>
            </a:r>
            <a:r>
              <a:rPr lang="en-US" dirty="0" smtClean="0"/>
              <a:t> tab, resize or crop the picture as needed so that under </a:t>
            </a:r>
            <a:r>
              <a:rPr lang="en-US" b="1" dirty="0" smtClean="0"/>
              <a:t>Size and rotate</a:t>
            </a:r>
            <a:r>
              <a:rPr lang="en-US" dirty="0" smtClean="0"/>
              <a:t>, the </a:t>
            </a:r>
            <a:r>
              <a:rPr lang="en-US" b="1" dirty="0" smtClean="0"/>
              <a:t>Height</a:t>
            </a:r>
            <a:r>
              <a:rPr lang="en-US" dirty="0" smtClean="0"/>
              <a:t> box is set to </a:t>
            </a:r>
            <a:r>
              <a:rPr lang="en-US" b="1" dirty="0" smtClean="0"/>
              <a:t>7.5”</a:t>
            </a:r>
            <a:r>
              <a:rPr lang="en-US" dirty="0" smtClean="0"/>
              <a:t> and the </a:t>
            </a:r>
            <a:r>
              <a:rPr lang="en-US" b="1" dirty="0" smtClean="0"/>
              <a:t>Width</a:t>
            </a:r>
            <a:r>
              <a:rPr lang="en-US" dirty="0" smtClean="0"/>
              <a:t> box is set to </a:t>
            </a:r>
            <a:r>
              <a:rPr lang="en-US" b="1" dirty="0" smtClean="0"/>
              <a:t>5”</a:t>
            </a:r>
            <a:r>
              <a:rPr lang="en-US" dirty="0" smtClean="0"/>
              <a:t>. Resize the picture under </a:t>
            </a:r>
            <a:r>
              <a:rPr lang="en-US" b="1" dirty="0" smtClean="0"/>
              <a:t>Size and rotate </a:t>
            </a:r>
            <a:r>
              <a:rPr lang="en-US" dirty="0" smtClean="0"/>
              <a:t>by entering values into the </a:t>
            </a:r>
            <a:r>
              <a:rPr lang="en-US" b="1" dirty="0" smtClean="0"/>
              <a:t>Height</a:t>
            </a:r>
            <a:r>
              <a:rPr lang="en-US" dirty="0" smtClean="0"/>
              <a:t> and </a:t>
            </a:r>
            <a:r>
              <a:rPr lang="en-US" b="1" dirty="0" smtClean="0"/>
              <a:t>Width</a:t>
            </a:r>
            <a:r>
              <a:rPr lang="en-US" dirty="0" smtClean="0"/>
              <a:t> boxes. Crop the picture under </a:t>
            </a:r>
            <a:r>
              <a:rPr lang="en-US" b="1" dirty="0" smtClean="0"/>
              <a:t>Crop from </a:t>
            </a:r>
            <a:r>
              <a:rPr lang="en-US" dirty="0" smtClean="0"/>
              <a:t>by entering values into the </a:t>
            </a:r>
            <a:r>
              <a:rPr lang="en-US" b="1" dirty="0" smtClean="0"/>
              <a:t>Left</a:t>
            </a:r>
            <a:r>
              <a:rPr lang="en-US" dirty="0" smtClean="0"/>
              <a:t>, </a:t>
            </a:r>
            <a:r>
              <a:rPr lang="en-US" b="1" dirty="0" smtClean="0"/>
              <a:t>Right</a:t>
            </a:r>
            <a:r>
              <a:rPr lang="en-US" dirty="0" smtClean="0"/>
              <a:t>, </a:t>
            </a:r>
            <a:r>
              <a:rPr lang="en-US" b="1" dirty="0" smtClean="0"/>
              <a:t>Top</a:t>
            </a:r>
            <a:r>
              <a:rPr lang="en-US" dirty="0" smtClean="0"/>
              <a:t>, and </a:t>
            </a:r>
            <a:r>
              <a:rPr lang="en-US" b="1" dirty="0" smtClean="0"/>
              <a:t>Bottom</a:t>
            </a:r>
            <a:r>
              <a:rPr lang="en-US" dirty="0" smtClean="0"/>
              <a:t> boxes.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text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Box</a:t>
            </a:r>
            <a:r>
              <a:rPr lang="en-US" dirty="0" smtClean="0"/>
              <a:t>. On the slide, drag to draw a text box.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Enter text in the text box, and then select the text.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Font</a:t>
            </a:r>
            <a:r>
              <a:rPr lang="en-US" dirty="0" smtClean="0"/>
              <a:t> group,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list, select </a:t>
            </a:r>
            <a:r>
              <a:rPr lang="en-US" b="1" dirty="0" smtClean="0"/>
              <a:t>Arial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Size</a:t>
            </a:r>
            <a:r>
              <a:rPr lang="en-US" dirty="0" smtClean="0"/>
              <a:t> list, select </a:t>
            </a:r>
            <a:r>
              <a:rPr lang="en-US" b="1" dirty="0" smtClean="0"/>
              <a:t>28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Bold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Paragraph</a:t>
            </a:r>
            <a:r>
              <a:rPr lang="en-US" dirty="0" smtClean="0"/>
              <a:t> group, 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Right </a:t>
            </a:r>
            <a:r>
              <a:rPr lang="en-US" dirty="0" smtClean="0"/>
              <a:t>to align the text right in the text box. 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text box onto the left half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background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Right-click the slide background area, and then click </a:t>
            </a:r>
            <a:r>
              <a:rPr lang="en-US" b="1" dirty="0" smtClean="0"/>
              <a:t>Format Background</a:t>
            </a:r>
            <a:r>
              <a:rPr lang="en-US" dirty="0" smtClean="0"/>
              <a:t>. In the </a:t>
            </a:r>
            <a:r>
              <a:rPr lang="en-US" b="1" dirty="0" smtClean="0"/>
              <a:t>Format Background </a:t>
            </a:r>
            <a:r>
              <a:rPr lang="en-US" dirty="0" smtClean="0"/>
              <a:t>dialog box, click </a:t>
            </a:r>
            <a:r>
              <a:rPr lang="en-US" b="1" dirty="0" smtClean="0"/>
              <a:t>Fill</a:t>
            </a:r>
            <a:r>
              <a:rPr lang="en-US" dirty="0" smtClean="0"/>
              <a:t> in the left pane, select </a:t>
            </a:r>
            <a:r>
              <a:rPr lang="en-US" b="1" dirty="0" smtClean="0"/>
              <a:t>Gradient fill</a:t>
            </a:r>
            <a:r>
              <a:rPr lang="en-US" dirty="0" smtClean="0"/>
              <a:t> in the </a:t>
            </a:r>
            <a:r>
              <a:rPr lang="en-US" b="1" dirty="0" smtClean="0"/>
              <a:t>Fill</a:t>
            </a:r>
            <a:r>
              <a:rPr lang="en-US" dirty="0" smtClean="0"/>
              <a:t> pane,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Type</a:t>
            </a:r>
            <a:r>
              <a:rPr lang="en-US" dirty="0" smtClean="0"/>
              <a:t> list, select </a:t>
            </a:r>
            <a:r>
              <a:rPr lang="en-US" b="1" dirty="0" smtClean="0"/>
              <a:t>Linear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Direction</a:t>
            </a:r>
            <a:r>
              <a:rPr lang="en-US" dirty="0" smtClean="0"/>
              <a:t>, and then click </a:t>
            </a:r>
            <a:r>
              <a:rPr lang="en-US" b="1" dirty="0" smtClean="0"/>
              <a:t>Linear Down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Gradient stops</a:t>
            </a:r>
            <a:r>
              <a:rPr lang="en-US" dirty="0" smtClean="0"/>
              <a:t>, click </a:t>
            </a:r>
            <a:r>
              <a:rPr lang="en-US" b="1" dirty="0" smtClean="0"/>
              <a:t>Add</a:t>
            </a:r>
            <a:r>
              <a:rPr lang="en-US" dirty="0" smtClean="0"/>
              <a:t> or </a:t>
            </a:r>
            <a:r>
              <a:rPr lang="en-US" b="1" dirty="0" smtClean="0"/>
              <a:t>Remove</a:t>
            </a:r>
            <a:r>
              <a:rPr lang="en-US" dirty="0" smtClean="0"/>
              <a:t> until two stops appear in the drop-down list.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under </a:t>
            </a:r>
            <a:r>
              <a:rPr lang="en-US" b="1" dirty="0" smtClean="0"/>
              <a:t>Gradient stops</a:t>
            </a:r>
            <a:r>
              <a:rPr lang="en-US" dirty="0" smtClean="0"/>
              <a:t>, customize the gradient stops that you added as follows: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1 </a:t>
            </a:r>
            <a:r>
              <a:rPr lang="en-US" dirty="0" smtClean="0"/>
              <a:t>from the list, and then 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40%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2 </a:t>
            </a:r>
            <a:r>
              <a:rPr lang="en-US" dirty="0" smtClean="0"/>
              <a:t>from the list, and then do the following: 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100%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1, Lighter 50% </a:t>
            </a:r>
            <a:r>
              <a:rPr lang="en-US" dirty="0" smtClean="0"/>
              <a:t>(second row, second option from the left).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animation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Animations</a:t>
            </a:r>
            <a:r>
              <a:rPr lang="en-US" dirty="0" smtClean="0"/>
              <a:t> tab, in the </a:t>
            </a:r>
            <a:r>
              <a:rPr lang="en-US" b="1" dirty="0" smtClean="0"/>
              <a:t>Animations</a:t>
            </a:r>
            <a:r>
              <a:rPr lang="en-US" dirty="0" smtClean="0"/>
              <a:t> group, click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 off the right edge of the slide.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animation effect (fly-in effect for the second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 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Left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Editing</a:t>
            </a:r>
            <a:r>
              <a:rPr lang="en-US" dirty="0" smtClean="0"/>
              <a:t> group, click </a:t>
            </a:r>
            <a:r>
              <a:rPr lang="en-US" b="1" dirty="0" smtClean="0"/>
              <a:t>Select</a:t>
            </a:r>
            <a:r>
              <a:rPr lang="en-US" dirty="0" smtClean="0"/>
              <a:t>, and then click </a:t>
            </a:r>
            <a:r>
              <a:rPr lang="en-US" b="1" dirty="0" smtClean="0"/>
              <a:t>Selection Pane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Selection and Visibility </a:t>
            </a:r>
            <a:r>
              <a:rPr lang="en-US" dirty="0" smtClean="0"/>
              <a:t>pane, select the first line you created (in the middle of the slide).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second animation effect (fly-in effect for the first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Wipe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third animation effect (wipe effect for the picture). Under </a:t>
            </a:r>
            <a:r>
              <a:rPr lang="en-US" b="1" dirty="0" smtClean="0"/>
              <a:t>Modify: Wipe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text box.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fourth animation effect (fly-in effect for the text box).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</p:txBody>
      </p:sp>
      <p:sp>
        <p:nvSpPr>
          <p:cNvPr id="45059" name="Slide Image Placeholder 4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/>
              <a:t>Custom animation effects: line sweeps in picture and text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(Basic)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shape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Slides</a:t>
            </a:r>
            <a:r>
              <a:rPr lang="en-US" dirty="0" smtClean="0"/>
              <a:t> group, click </a:t>
            </a:r>
            <a:r>
              <a:rPr lang="en-US" b="1" dirty="0" smtClean="0"/>
              <a:t>Layout</a:t>
            </a:r>
            <a:r>
              <a:rPr lang="en-US" dirty="0" smtClean="0"/>
              <a:t>, and then click </a:t>
            </a:r>
            <a:r>
              <a:rPr lang="en-US" b="1" dirty="0" smtClean="0"/>
              <a:t>Blank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Shapes</a:t>
            </a:r>
            <a:r>
              <a:rPr lang="en-US" dirty="0" smtClean="0"/>
              <a:t>, and then under </a:t>
            </a:r>
            <a:r>
              <a:rPr lang="en-US" b="1" dirty="0" smtClean="0"/>
              <a:t>Lines</a:t>
            </a:r>
            <a:r>
              <a:rPr lang="en-US" dirty="0" smtClean="0"/>
              <a:t> click </a:t>
            </a:r>
            <a:r>
              <a:rPr lang="en-US" b="1" dirty="0" smtClean="0"/>
              <a:t>Line</a:t>
            </a:r>
            <a:r>
              <a:rPr lang="en-US" dirty="0" smtClean="0"/>
              <a:t> (first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press and hold SHIFT, and then drag to draw a straight, vertical line.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line. 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Size</a:t>
            </a:r>
            <a:r>
              <a:rPr lang="en-US" dirty="0" smtClean="0"/>
              <a:t> group, in the </a:t>
            </a:r>
            <a:r>
              <a:rPr lang="en-US" b="1" dirty="0" smtClean="0"/>
              <a:t>Shape Width </a:t>
            </a:r>
            <a:r>
              <a:rPr lang="en-US" dirty="0" smtClean="0"/>
              <a:t>box, enter </a:t>
            </a:r>
            <a:r>
              <a:rPr lang="en-US" b="1" dirty="0" smtClean="0"/>
              <a:t>7.5”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the </a:t>
            </a:r>
            <a:r>
              <a:rPr lang="en-US" b="1" dirty="0" smtClean="0"/>
              <a:t>Format Shape </a:t>
            </a:r>
            <a:r>
              <a:rPr lang="en-US" dirty="0" smtClean="0"/>
              <a:t>dialog box launcher.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pane, select </a:t>
            </a:r>
            <a:r>
              <a:rPr lang="en-US" b="1" dirty="0" smtClean="0"/>
              <a:t>Solid</a:t>
            </a:r>
            <a:r>
              <a:rPr lang="en-US" dirty="0" smtClean="0"/>
              <a:t> </a:t>
            </a:r>
            <a:r>
              <a:rPr lang="en-US" b="1" dirty="0" smtClean="0"/>
              <a:t>line</a:t>
            </a:r>
            <a:r>
              <a:rPr lang="en-US" dirty="0" smtClean="0"/>
              <a:t>, 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</a:t>
            </a:r>
            <a:r>
              <a:rPr lang="en-US" b="1" dirty="0" smtClean="0"/>
              <a:t> Black, Text 1 </a:t>
            </a:r>
            <a:r>
              <a:rPr lang="en-US" dirty="0" smtClean="0"/>
              <a:t>(first row, second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pane, in the </a:t>
            </a:r>
            <a:r>
              <a:rPr lang="en-US" b="1" dirty="0" smtClean="0"/>
              <a:t>Weight</a:t>
            </a:r>
            <a:r>
              <a:rPr lang="en-US" dirty="0" smtClean="0"/>
              <a:t> box, enter </a:t>
            </a:r>
            <a:r>
              <a:rPr lang="en-US" b="1" dirty="0" smtClean="0"/>
              <a:t>2 pt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and then under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Variations</a:t>
            </a:r>
            <a:r>
              <a:rPr lang="en-US" dirty="0" smtClean="0"/>
              <a:t> click </a:t>
            </a:r>
            <a:r>
              <a:rPr lang="en-US" b="1" dirty="0" smtClean="0"/>
              <a:t>Accent color 1, 5 pt glow</a:t>
            </a:r>
            <a:r>
              <a:rPr lang="en-US" dirty="0" smtClean="0"/>
              <a:t> (first row, first option from the left).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point to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Center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line.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Clipboard</a:t>
            </a:r>
            <a:r>
              <a:rPr lang="en-US" dirty="0" smtClean="0"/>
              <a:t> group, click the arrow under </a:t>
            </a:r>
            <a:r>
              <a:rPr lang="en-US" b="1" dirty="0" smtClean="0"/>
              <a:t>Paste</a:t>
            </a:r>
            <a:r>
              <a:rPr lang="en-US" dirty="0" smtClean="0"/>
              <a:t>, and then click </a:t>
            </a:r>
            <a:r>
              <a:rPr lang="en-US" b="1" dirty="0" smtClean="0"/>
              <a:t>Duplicate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duplicate line slightly off the right edge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With the duplicate line still selected,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Middle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Picture</a:t>
            </a:r>
            <a:r>
              <a:rPr lang="en-US" dirty="0" smtClean="0"/>
              <a:t>. In the </a:t>
            </a:r>
            <a:r>
              <a:rPr lang="en-US" b="1" dirty="0" smtClean="0"/>
              <a:t>Insert</a:t>
            </a:r>
            <a:r>
              <a:rPr lang="en-US" dirty="0" smtClean="0"/>
              <a:t> </a:t>
            </a:r>
            <a:r>
              <a:rPr lang="en-US" b="1" dirty="0" smtClean="0"/>
              <a:t>Picture</a:t>
            </a:r>
            <a:r>
              <a:rPr lang="en-US" dirty="0" smtClean="0"/>
              <a:t> dialog box, select a picture, and then click </a:t>
            </a:r>
            <a:r>
              <a:rPr lang="en-US" b="1" dirty="0" smtClean="0"/>
              <a:t>Insert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Under </a:t>
            </a:r>
            <a:r>
              <a:rPr lang="en-US" b="1" dirty="0" smtClean="0"/>
              <a:t>Picture 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bottom right corner of the </a:t>
            </a:r>
            <a:r>
              <a:rPr lang="en-US" b="1" dirty="0" smtClean="0"/>
              <a:t>Size</a:t>
            </a:r>
            <a:r>
              <a:rPr lang="en-US" dirty="0" smtClean="0"/>
              <a:t> group, click the </a:t>
            </a:r>
            <a:r>
              <a:rPr lang="en-US" b="1" dirty="0" smtClean="0"/>
              <a:t>Size and Position</a:t>
            </a:r>
            <a:r>
              <a:rPr lang="en-US" dirty="0" smtClean="0"/>
              <a:t> dialog box launcher. In the </a:t>
            </a:r>
            <a:r>
              <a:rPr lang="en-US" b="1" dirty="0" smtClean="0"/>
              <a:t>Size and Position </a:t>
            </a:r>
            <a:r>
              <a:rPr lang="en-US" dirty="0" smtClean="0"/>
              <a:t> dialog box, on the </a:t>
            </a:r>
            <a:r>
              <a:rPr lang="en-US" b="1" dirty="0" smtClean="0"/>
              <a:t>Size</a:t>
            </a:r>
            <a:r>
              <a:rPr lang="en-US" dirty="0" smtClean="0"/>
              <a:t> tab, resize or crop the picture as needed so that under </a:t>
            </a:r>
            <a:r>
              <a:rPr lang="en-US" b="1" dirty="0" smtClean="0"/>
              <a:t>Size and rotate</a:t>
            </a:r>
            <a:r>
              <a:rPr lang="en-US" dirty="0" smtClean="0"/>
              <a:t>, the </a:t>
            </a:r>
            <a:r>
              <a:rPr lang="en-US" b="1" dirty="0" smtClean="0"/>
              <a:t>Height</a:t>
            </a:r>
            <a:r>
              <a:rPr lang="en-US" dirty="0" smtClean="0"/>
              <a:t> box is set to </a:t>
            </a:r>
            <a:r>
              <a:rPr lang="en-US" b="1" dirty="0" smtClean="0"/>
              <a:t>7.5”</a:t>
            </a:r>
            <a:r>
              <a:rPr lang="en-US" dirty="0" smtClean="0"/>
              <a:t> and the </a:t>
            </a:r>
            <a:r>
              <a:rPr lang="en-US" b="1" dirty="0" smtClean="0"/>
              <a:t>Width</a:t>
            </a:r>
            <a:r>
              <a:rPr lang="en-US" dirty="0" smtClean="0"/>
              <a:t> box is set to </a:t>
            </a:r>
            <a:r>
              <a:rPr lang="en-US" b="1" dirty="0" smtClean="0"/>
              <a:t>5”</a:t>
            </a:r>
            <a:r>
              <a:rPr lang="en-US" dirty="0" smtClean="0"/>
              <a:t>. Resize the picture under </a:t>
            </a:r>
            <a:r>
              <a:rPr lang="en-US" b="1" dirty="0" smtClean="0"/>
              <a:t>Size and rotate </a:t>
            </a:r>
            <a:r>
              <a:rPr lang="en-US" dirty="0" smtClean="0"/>
              <a:t>by entering values into the </a:t>
            </a:r>
            <a:r>
              <a:rPr lang="en-US" b="1" dirty="0" smtClean="0"/>
              <a:t>Height</a:t>
            </a:r>
            <a:r>
              <a:rPr lang="en-US" dirty="0" smtClean="0"/>
              <a:t> and </a:t>
            </a:r>
            <a:r>
              <a:rPr lang="en-US" b="1" dirty="0" smtClean="0"/>
              <a:t>Width</a:t>
            </a:r>
            <a:r>
              <a:rPr lang="en-US" dirty="0" smtClean="0"/>
              <a:t> boxes. Crop the picture under </a:t>
            </a:r>
            <a:r>
              <a:rPr lang="en-US" b="1" dirty="0" smtClean="0"/>
              <a:t>Crop from </a:t>
            </a:r>
            <a:r>
              <a:rPr lang="en-US" dirty="0" smtClean="0"/>
              <a:t>by entering values into the </a:t>
            </a:r>
            <a:r>
              <a:rPr lang="en-US" b="1" dirty="0" smtClean="0"/>
              <a:t>Left</a:t>
            </a:r>
            <a:r>
              <a:rPr lang="en-US" dirty="0" smtClean="0"/>
              <a:t>, </a:t>
            </a:r>
            <a:r>
              <a:rPr lang="en-US" b="1" dirty="0" smtClean="0"/>
              <a:t>Right</a:t>
            </a:r>
            <a:r>
              <a:rPr lang="en-US" dirty="0" smtClean="0"/>
              <a:t>, </a:t>
            </a:r>
            <a:r>
              <a:rPr lang="en-US" b="1" dirty="0" smtClean="0"/>
              <a:t>Top</a:t>
            </a:r>
            <a:r>
              <a:rPr lang="en-US" dirty="0" smtClean="0"/>
              <a:t>, and </a:t>
            </a:r>
            <a:r>
              <a:rPr lang="en-US" b="1" dirty="0" smtClean="0"/>
              <a:t>Bottom</a:t>
            </a:r>
            <a:r>
              <a:rPr lang="en-US" dirty="0" smtClean="0"/>
              <a:t> boxes.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text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Box</a:t>
            </a:r>
            <a:r>
              <a:rPr lang="en-US" dirty="0" smtClean="0"/>
              <a:t>. On the slide, drag to draw a text box.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Enter text in the text box, and then select the text.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Font</a:t>
            </a:r>
            <a:r>
              <a:rPr lang="en-US" dirty="0" smtClean="0"/>
              <a:t> group,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list, select </a:t>
            </a:r>
            <a:r>
              <a:rPr lang="en-US" b="1" dirty="0" smtClean="0"/>
              <a:t>Arial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Size</a:t>
            </a:r>
            <a:r>
              <a:rPr lang="en-US" dirty="0" smtClean="0"/>
              <a:t> list, select </a:t>
            </a:r>
            <a:r>
              <a:rPr lang="en-US" b="1" dirty="0" smtClean="0"/>
              <a:t>28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Bold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Paragraph</a:t>
            </a:r>
            <a:r>
              <a:rPr lang="en-US" dirty="0" smtClean="0"/>
              <a:t> group, 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Right </a:t>
            </a:r>
            <a:r>
              <a:rPr lang="en-US" dirty="0" smtClean="0"/>
              <a:t>to align the text right in the text box. 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text box onto the left half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background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Right-click the slide background area, and then click </a:t>
            </a:r>
            <a:r>
              <a:rPr lang="en-US" b="1" dirty="0" smtClean="0"/>
              <a:t>Format Background</a:t>
            </a:r>
            <a:r>
              <a:rPr lang="en-US" dirty="0" smtClean="0"/>
              <a:t>. In the </a:t>
            </a:r>
            <a:r>
              <a:rPr lang="en-US" b="1" dirty="0" smtClean="0"/>
              <a:t>Format Background </a:t>
            </a:r>
            <a:r>
              <a:rPr lang="en-US" dirty="0" smtClean="0"/>
              <a:t>dialog box, click </a:t>
            </a:r>
            <a:r>
              <a:rPr lang="en-US" b="1" dirty="0" smtClean="0"/>
              <a:t>Fill</a:t>
            </a:r>
            <a:r>
              <a:rPr lang="en-US" dirty="0" smtClean="0"/>
              <a:t> in the left pane, select </a:t>
            </a:r>
            <a:r>
              <a:rPr lang="en-US" b="1" dirty="0" smtClean="0"/>
              <a:t>Gradient fill</a:t>
            </a:r>
            <a:r>
              <a:rPr lang="en-US" dirty="0" smtClean="0"/>
              <a:t> in the </a:t>
            </a:r>
            <a:r>
              <a:rPr lang="en-US" b="1" dirty="0" smtClean="0"/>
              <a:t>Fill</a:t>
            </a:r>
            <a:r>
              <a:rPr lang="en-US" dirty="0" smtClean="0"/>
              <a:t> pane,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Type</a:t>
            </a:r>
            <a:r>
              <a:rPr lang="en-US" dirty="0" smtClean="0"/>
              <a:t> list, select </a:t>
            </a:r>
            <a:r>
              <a:rPr lang="en-US" b="1" dirty="0" smtClean="0"/>
              <a:t>Linear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Direction</a:t>
            </a:r>
            <a:r>
              <a:rPr lang="en-US" dirty="0" smtClean="0"/>
              <a:t>, and then click </a:t>
            </a:r>
            <a:r>
              <a:rPr lang="en-US" b="1" dirty="0" smtClean="0"/>
              <a:t>Linear Down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Gradient stops</a:t>
            </a:r>
            <a:r>
              <a:rPr lang="en-US" dirty="0" smtClean="0"/>
              <a:t>, click </a:t>
            </a:r>
            <a:r>
              <a:rPr lang="en-US" b="1" dirty="0" smtClean="0"/>
              <a:t>Add</a:t>
            </a:r>
            <a:r>
              <a:rPr lang="en-US" dirty="0" smtClean="0"/>
              <a:t> or </a:t>
            </a:r>
            <a:r>
              <a:rPr lang="en-US" b="1" dirty="0" smtClean="0"/>
              <a:t>Remove</a:t>
            </a:r>
            <a:r>
              <a:rPr lang="en-US" dirty="0" smtClean="0"/>
              <a:t> until two stops appear in the drop-down list.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under </a:t>
            </a:r>
            <a:r>
              <a:rPr lang="en-US" b="1" dirty="0" smtClean="0"/>
              <a:t>Gradient stops</a:t>
            </a:r>
            <a:r>
              <a:rPr lang="en-US" dirty="0" smtClean="0"/>
              <a:t>, customize the gradient stops that you added as follows: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1 </a:t>
            </a:r>
            <a:r>
              <a:rPr lang="en-US" dirty="0" smtClean="0"/>
              <a:t>from the list, and then 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40%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2 </a:t>
            </a:r>
            <a:r>
              <a:rPr lang="en-US" dirty="0" smtClean="0"/>
              <a:t>from the list, and then do the following: 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100%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1, Lighter 50% </a:t>
            </a:r>
            <a:r>
              <a:rPr lang="en-US" dirty="0" smtClean="0"/>
              <a:t>(second row, second option from the left).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animation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Animations</a:t>
            </a:r>
            <a:r>
              <a:rPr lang="en-US" dirty="0" smtClean="0"/>
              <a:t> tab, in the </a:t>
            </a:r>
            <a:r>
              <a:rPr lang="en-US" b="1" dirty="0" smtClean="0"/>
              <a:t>Animations</a:t>
            </a:r>
            <a:r>
              <a:rPr lang="en-US" dirty="0" smtClean="0"/>
              <a:t> group, click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 off the right edge of the slide.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animation effect (fly-in effect for the second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 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Left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Editing</a:t>
            </a:r>
            <a:r>
              <a:rPr lang="en-US" dirty="0" smtClean="0"/>
              <a:t> group, click </a:t>
            </a:r>
            <a:r>
              <a:rPr lang="en-US" b="1" dirty="0" smtClean="0"/>
              <a:t>Select</a:t>
            </a:r>
            <a:r>
              <a:rPr lang="en-US" dirty="0" smtClean="0"/>
              <a:t>, and then click </a:t>
            </a:r>
            <a:r>
              <a:rPr lang="en-US" b="1" dirty="0" smtClean="0"/>
              <a:t>Selection Pane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Selection and Visibility </a:t>
            </a:r>
            <a:r>
              <a:rPr lang="en-US" dirty="0" smtClean="0"/>
              <a:t>pane, select the first line you created (in the middle of the slide).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second animation effect (fly-in effect for the first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Wipe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third animation effect (wipe effect for the picture). Under </a:t>
            </a:r>
            <a:r>
              <a:rPr lang="en-US" b="1" dirty="0" smtClean="0"/>
              <a:t>Modify: Wipe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text box.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fourth animation effect (fly-in effect for the text box).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</p:txBody>
      </p:sp>
      <p:sp>
        <p:nvSpPr>
          <p:cNvPr id="46083" name="Slide Image Placeholder 4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/>
              <a:t>Custom animation effects: line sweeps in picture and text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/>
              <a:t>(Basic)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shape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Slides</a:t>
            </a:r>
            <a:r>
              <a:rPr lang="en-US" dirty="0" smtClean="0"/>
              <a:t> group, click </a:t>
            </a:r>
            <a:r>
              <a:rPr lang="en-US" b="1" dirty="0" smtClean="0"/>
              <a:t>Layout</a:t>
            </a:r>
            <a:r>
              <a:rPr lang="en-US" dirty="0" smtClean="0"/>
              <a:t>, and then click </a:t>
            </a:r>
            <a:r>
              <a:rPr lang="en-US" b="1" dirty="0" smtClean="0"/>
              <a:t>Blank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Shapes</a:t>
            </a:r>
            <a:r>
              <a:rPr lang="en-US" dirty="0" smtClean="0"/>
              <a:t>, and then under </a:t>
            </a:r>
            <a:r>
              <a:rPr lang="en-US" b="1" dirty="0" smtClean="0"/>
              <a:t>Lines</a:t>
            </a:r>
            <a:r>
              <a:rPr lang="en-US" dirty="0" smtClean="0"/>
              <a:t> click </a:t>
            </a:r>
            <a:r>
              <a:rPr lang="en-US" b="1" dirty="0" smtClean="0"/>
              <a:t>Line</a:t>
            </a:r>
            <a:r>
              <a:rPr lang="en-US" dirty="0" smtClean="0"/>
              <a:t> (first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press and hold SHIFT, and then drag to draw a straight, vertical line.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line. 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Size</a:t>
            </a:r>
            <a:r>
              <a:rPr lang="en-US" dirty="0" smtClean="0"/>
              <a:t> group, in the </a:t>
            </a:r>
            <a:r>
              <a:rPr lang="en-US" b="1" dirty="0" smtClean="0"/>
              <a:t>Shape Width </a:t>
            </a:r>
            <a:r>
              <a:rPr lang="en-US" dirty="0" smtClean="0"/>
              <a:t>box, enter </a:t>
            </a:r>
            <a:r>
              <a:rPr lang="en-US" b="1" dirty="0" smtClean="0"/>
              <a:t>7.5”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the </a:t>
            </a:r>
            <a:r>
              <a:rPr lang="en-US" b="1" dirty="0" smtClean="0"/>
              <a:t>Format Shape </a:t>
            </a:r>
            <a:r>
              <a:rPr lang="en-US" dirty="0" smtClean="0"/>
              <a:t>dialog box launcher.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 pane, select </a:t>
            </a:r>
            <a:r>
              <a:rPr lang="en-US" b="1" dirty="0" smtClean="0"/>
              <a:t>Solid</a:t>
            </a:r>
            <a:r>
              <a:rPr lang="en-US" dirty="0" smtClean="0"/>
              <a:t> </a:t>
            </a:r>
            <a:r>
              <a:rPr lang="en-US" b="1" dirty="0" smtClean="0"/>
              <a:t>line</a:t>
            </a:r>
            <a:r>
              <a:rPr lang="en-US" dirty="0" smtClean="0"/>
              <a:t>, 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</a:t>
            </a:r>
            <a:r>
              <a:rPr lang="en-US" b="1" dirty="0" smtClean="0"/>
              <a:t> Black, Text 1 </a:t>
            </a:r>
            <a:r>
              <a:rPr lang="en-US" dirty="0" smtClean="0"/>
              <a:t>(first row, second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in the </a:t>
            </a:r>
            <a:r>
              <a:rPr lang="en-US" b="1" dirty="0" smtClean="0"/>
              <a:t>Format Shape </a:t>
            </a:r>
            <a:r>
              <a:rPr lang="en-US" dirty="0" smtClean="0"/>
              <a:t>dialog box, click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in the left pane. In the </a:t>
            </a:r>
            <a:r>
              <a:rPr lang="en-US" b="1" dirty="0" smtClean="0"/>
              <a:t>Line</a:t>
            </a:r>
            <a:r>
              <a:rPr lang="en-US" dirty="0" smtClean="0"/>
              <a:t> </a:t>
            </a:r>
            <a:r>
              <a:rPr lang="en-US" b="1" dirty="0" smtClean="0"/>
              <a:t>Style</a:t>
            </a:r>
            <a:r>
              <a:rPr lang="en-US" dirty="0" smtClean="0"/>
              <a:t> pane, in the </a:t>
            </a:r>
            <a:r>
              <a:rPr lang="en-US" b="1" dirty="0" smtClean="0"/>
              <a:t>Weight</a:t>
            </a:r>
            <a:r>
              <a:rPr lang="en-US" dirty="0" smtClean="0"/>
              <a:t> box, enter </a:t>
            </a:r>
            <a:r>
              <a:rPr lang="en-US" b="1" dirty="0" smtClean="0"/>
              <a:t>2 pt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and then under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Variations</a:t>
            </a:r>
            <a:r>
              <a:rPr lang="en-US" dirty="0" smtClean="0"/>
              <a:t> click </a:t>
            </a:r>
            <a:r>
              <a:rPr lang="en-US" b="1" dirty="0" smtClean="0"/>
              <a:t>Accent color 1, 5 pt glow</a:t>
            </a:r>
            <a:r>
              <a:rPr lang="en-US" dirty="0" smtClean="0"/>
              <a:t> (first row, first option from the left).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Drawing</a:t>
            </a:r>
            <a:r>
              <a:rPr lang="en-US" dirty="0" smtClean="0"/>
              <a:t> </a:t>
            </a:r>
            <a:r>
              <a:rPr lang="en-US" b="1" dirty="0" smtClean="0"/>
              <a:t>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Styles</a:t>
            </a:r>
            <a:r>
              <a:rPr lang="en-US" dirty="0" smtClean="0"/>
              <a:t> group, click </a:t>
            </a:r>
            <a:r>
              <a:rPr lang="en-US" b="1" dirty="0" smtClean="0"/>
              <a:t>Shape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, point to </a:t>
            </a:r>
            <a:r>
              <a:rPr lang="en-US" b="1" dirty="0" smtClean="0"/>
              <a:t>Glow</a:t>
            </a:r>
            <a:r>
              <a:rPr lang="en-US" dirty="0" smtClean="0"/>
              <a:t>, point to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Glow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Center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line.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Clipboard</a:t>
            </a:r>
            <a:r>
              <a:rPr lang="en-US" dirty="0" smtClean="0"/>
              <a:t> group, click the arrow under </a:t>
            </a:r>
            <a:r>
              <a:rPr lang="en-US" b="1" dirty="0" smtClean="0"/>
              <a:t>Paste</a:t>
            </a:r>
            <a:r>
              <a:rPr lang="en-US" dirty="0" smtClean="0"/>
              <a:t>, and then click </a:t>
            </a:r>
            <a:r>
              <a:rPr lang="en-US" b="1" dirty="0" smtClean="0"/>
              <a:t>Duplicate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duplicate line slightly off the right edge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With the duplicate line still selected,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 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Middle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Picture</a:t>
            </a:r>
            <a:r>
              <a:rPr lang="en-US" dirty="0" smtClean="0"/>
              <a:t>. In the </a:t>
            </a:r>
            <a:r>
              <a:rPr lang="en-US" b="1" dirty="0" smtClean="0"/>
              <a:t>Insert</a:t>
            </a:r>
            <a:r>
              <a:rPr lang="en-US" dirty="0" smtClean="0"/>
              <a:t> </a:t>
            </a:r>
            <a:r>
              <a:rPr lang="en-US" b="1" dirty="0" smtClean="0"/>
              <a:t>Picture</a:t>
            </a:r>
            <a:r>
              <a:rPr lang="en-US" dirty="0" smtClean="0"/>
              <a:t> dialog box, select a picture, and then click </a:t>
            </a:r>
            <a:r>
              <a:rPr lang="en-US" b="1" dirty="0" smtClean="0"/>
              <a:t>Insert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Under </a:t>
            </a:r>
            <a:r>
              <a:rPr lang="en-US" b="1" dirty="0" smtClean="0"/>
              <a:t>Picture Tools</a:t>
            </a:r>
            <a:r>
              <a:rPr lang="en-US" dirty="0" smtClean="0"/>
              <a:t>, on the </a:t>
            </a:r>
            <a:r>
              <a:rPr lang="en-US" b="1" dirty="0" smtClean="0"/>
              <a:t>Format</a:t>
            </a:r>
            <a:r>
              <a:rPr lang="en-US" dirty="0" smtClean="0"/>
              <a:t> tab, in the bottom right corner of the </a:t>
            </a:r>
            <a:r>
              <a:rPr lang="en-US" b="1" dirty="0" smtClean="0"/>
              <a:t>Size</a:t>
            </a:r>
            <a:r>
              <a:rPr lang="en-US" dirty="0" smtClean="0"/>
              <a:t> group, click the </a:t>
            </a:r>
            <a:r>
              <a:rPr lang="en-US" b="1" dirty="0" smtClean="0"/>
              <a:t>Size and Position</a:t>
            </a:r>
            <a:r>
              <a:rPr lang="en-US" dirty="0" smtClean="0"/>
              <a:t> dialog box launcher. In the </a:t>
            </a:r>
            <a:r>
              <a:rPr lang="en-US" b="1" dirty="0" smtClean="0"/>
              <a:t>Size and Position </a:t>
            </a:r>
            <a:r>
              <a:rPr lang="en-US" dirty="0" smtClean="0"/>
              <a:t> dialog box, on the </a:t>
            </a:r>
            <a:r>
              <a:rPr lang="en-US" b="1" dirty="0" smtClean="0"/>
              <a:t>Size</a:t>
            </a:r>
            <a:r>
              <a:rPr lang="en-US" dirty="0" smtClean="0"/>
              <a:t> tab, resize or crop the picture as needed so that under </a:t>
            </a:r>
            <a:r>
              <a:rPr lang="en-US" b="1" dirty="0" smtClean="0"/>
              <a:t>Size and rotate</a:t>
            </a:r>
            <a:r>
              <a:rPr lang="en-US" dirty="0" smtClean="0"/>
              <a:t>, the </a:t>
            </a:r>
            <a:r>
              <a:rPr lang="en-US" b="1" dirty="0" smtClean="0"/>
              <a:t>Height</a:t>
            </a:r>
            <a:r>
              <a:rPr lang="en-US" dirty="0" smtClean="0"/>
              <a:t> box is set to </a:t>
            </a:r>
            <a:r>
              <a:rPr lang="en-US" b="1" dirty="0" smtClean="0"/>
              <a:t>7.5”</a:t>
            </a:r>
            <a:r>
              <a:rPr lang="en-US" dirty="0" smtClean="0"/>
              <a:t> and the </a:t>
            </a:r>
            <a:r>
              <a:rPr lang="en-US" b="1" dirty="0" smtClean="0"/>
              <a:t>Width</a:t>
            </a:r>
            <a:r>
              <a:rPr lang="en-US" dirty="0" smtClean="0"/>
              <a:t> box is set to </a:t>
            </a:r>
            <a:r>
              <a:rPr lang="en-US" b="1" dirty="0" smtClean="0"/>
              <a:t>5”</a:t>
            </a:r>
            <a:r>
              <a:rPr lang="en-US" dirty="0" smtClean="0"/>
              <a:t>. Resize the picture under </a:t>
            </a:r>
            <a:r>
              <a:rPr lang="en-US" b="1" dirty="0" smtClean="0"/>
              <a:t>Size and rotate </a:t>
            </a:r>
            <a:r>
              <a:rPr lang="en-US" dirty="0" smtClean="0"/>
              <a:t>by entering values into the </a:t>
            </a:r>
            <a:r>
              <a:rPr lang="en-US" b="1" dirty="0" smtClean="0"/>
              <a:t>Height</a:t>
            </a:r>
            <a:r>
              <a:rPr lang="en-US" dirty="0" smtClean="0"/>
              <a:t> and </a:t>
            </a:r>
            <a:r>
              <a:rPr lang="en-US" b="1" dirty="0" smtClean="0"/>
              <a:t>Width</a:t>
            </a:r>
            <a:r>
              <a:rPr lang="en-US" dirty="0" smtClean="0"/>
              <a:t> boxes. Crop the picture under </a:t>
            </a:r>
            <a:r>
              <a:rPr lang="en-US" b="1" dirty="0" smtClean="0"/>
              <a:t>Crop from </a:t>
            </a:r>
            <a:r>
              <a:rPr lang="en-US" dirty="0" smtClean="0"/>
              <a:t>by entering values into the </a:t>
            </a:r>
            <a:r>
              <a:rPr lang="en-US" b="1" dirty="0" smtClean="0"/>
              <a:t>Left</a:t>
            </a:r>
            <a:r>
              <a:rPr lang="en-US" dirty="0" smtClean="0"/>
              <a:t>, </a:t>
            </a:r>
            <a:r>
              <a:rPr lang="en-US" b="1" dirty="0" smtClean="0"/>
              <a:t>Right</a:t>
            </a:r>
            <a:r>
              <a:rPr lang="en-US" dirty="0" smtClean="0"/>
              <a:t>, </a:t>
            </a:r>
            <a:r>
              <a:rPr lang="en-US" b="1" dirty="0" smtClean="0"/>
              <a:t>Top</a:t>
            </a:r>
            <a:r>
              <a:rPr lang="en-US" dirty="0" smtClean="0"/>
              <a:t>, and </a:t>
            </a:r>
            <a:r>
              <a:rPr lang="en-US" b="1" dirty="0" smtClean="0"/>
              <a:t>Bottom</a:t>
            </a:r>
            <a:r>
              <a:rPr lang="en-US" dirty="0" smtClean="0"/>
              <a:t> boxes.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Drawing</a:t>
            </a:r>
            <a:r>
              <a:rPr lang="en-US" dirty="0" smtClean="0"/>
              <a:t> group, click </a:t>
            </a:r>
            <a:r>
              <a:rPr lang="en-US" b="1" dirty="0" smtClean="0"/>
              <a:t>Arrange</a:t>
            </a:r>
            <a:r>
              <a:rPr lang="en-US" dirty="0" smtClean="0"/>
              <a:t>, point to </a:t>
            </a:r>
            <a:r>
              <a:rPr lang="en-US" b="1" dirty="0" smtClean="0"/>
              <a:t>Align</a:t>
            </a:r>
            <a:r>
              <a:rPr lang="en-US" dirty="0" smtClean="0"/>
              <a:t>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 to Slide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Middle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US" dirty="0" smtClean="0"/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text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Insert</a:t>
            </a:r>
            <a:r>
              <a:rPr lang="en-US" dirty="0" smtClean="0"/>
              <a:t> tab, in the </a:t>
            </a:r>
            <a:r>
              <a:rPr lang="en-US" b="1" dirty="0" smtClean="0"/>
              <a:t>Illustrations</a:t>
            </a:r>
            <a:r>
              <a:rPr lang="en-US" dirty="0" smtClean="0"/>
              <a:t> group, click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Box</a:t>
            </a:r>
            <a:r>
              <a:rPr lang="en-US" dirty="0" smtClean="0"/>
              <a:t>. On the slide, drag to draw a text box.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Enter text in the text box, and then select the text. 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Font</a:t>
            </a:r>
            <a:r>
              <a:rPr lang="en-US" dirty="0" smtClean="0"/>
              <a:t> group,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list, select </a:t>
            </a:r>
            <a:r>
              <a:rPr lang="en-US" b="1" dirty="0" smtClean="0"/>
              <a:t>Arial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Size</a:t>
            </a:r>
            <a:r>
              <a:rPr lang="en-US" dirty="0" smtClean="0"/>
              <a:t> list, select </a:t>
            </a:r>
            <a:r>
              <a:rPr lang="en-US" b="1" dirty="0" smtClean="0"/>
              <a:t>28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Bold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Font</a:t>
            </a:r>
            <a:r>
              <a:rPr lang="en-US" dirty="0" smtClean="0"/>
              <a:t> </a:t>
            </a:r>
            <a:r>
              <a:rPr lang="en-US" b="1" dirty="0" smtClean="0"/>
              <a:t>Color</a:t>
            </a:r>
            <a:r>
              <a:rPr lang="en-US" dirty="0" smtClean="0"/>
              <a:t>, and then under </a:t>
            </a:r>
            <a:r>
              <a:rPr lang="en-US" b="1" dirty="0" smtClean="0"/>
              <a:t>Theme</a:t>
            </a:r>
            <a:r>
              <a:rPr lang="en-US" dirty="0" smtClean="0"/>
              <a:t> </a:t>
            </a:r>
            <a:r>
              <a:rPr lang="en-US" b="1" dirty="0" smtClean="0"/>
              <a:t>Colors</a:t>
            </a:r>
            <a:r>
              <a:rPr lang="en-US" dirty="0" smtClean="0"/>
              <a:t> click </a:t>
            </a:r>
            <a:r>
              <a:rPr lang="en-US" b="1" dirty="0" smtClean="0"/>
              <a:t>White, Background 1 </a:t>
            </a:r>
            <a:r>
              <a:rPr lang="en-US" dirty="0" smtClean="0"/>
              <a:t>(first row, first option from the left).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Paragraph</a:t>
            </a:r>
            <a:r>
              <a:rPr lang="en-US" dirty="0" smtClean="0"/>
              <a:t> group, click </a:t>
            </a:r>
            <a:r>
              <a:rPr lang="en-US" b="1" dirty="0" smtClean="0"/>
              <a:t>Align</a:t>
            </a:r>
            <a:r>
              <a:rPr lang="en-US" dirty="0" smtClean="0"/>
              <a:t> </a:t>
            </a:r>
            <a:r>
              <a:rPr lang="en-US" b="1" dirty="0" smtClean="0"/>
              <a:t>Text</a:t>
            </a:r>
            <a:r>
              <a:rPr lang="en-US" dirty="0" smtClean="0"/>
              <a:t> </a:t>
            </a:r>
            <a:r>
              <a:rPr lang="en-US" b="1" dirty="0" smtClean="0"/>
              <a:t>Right </a:t>
            </a:r>
            <a:r>
              <a:rPr lang="en-US" dirty="0" smtClean="0"/>
              <a:t>to align the text right in the text box. </a:t>
            </a:r>
            <a:endParaRPr lang="en-US" b="1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Drag the text box onto the left half of the slide.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/>
              <a:t>To reproduce the background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Right-click the slide background area, and then click </a:t>
            </a:r>
            <a:r>
              <a:rPr lang="en-US" b="1" dirty="0" smtClean="0"/>
              <a:t>Format Background</a:t>
            </a:r>
            <a:r>
              <a:rPr lang="en-US" dirty="0" smtClean="0"/>
              <a:t>. In the </a:t>
            </a:r>
            <a:r>
              <a:rPr lang="en-US" b="1" dirty="0" smtClean="0"/>
              <a:t>Format Background </a:t>
            </a:r>
            <a:r>
              <a:rPr lang="en-US" dirty="0" smtClean="0"/>
              <a:t>dialog box, click </a:t>
            </a:r>
            <a:r>
              <a:rPr lang="en-US" b="1" dirty="0" smtClean="0"/>
              <a:t>Fill</a:t>
            </a:r>
            <a:r>
              <a:rPr lang="en-US" dirty="0" smtClean="0"/>
              <a:t> in the left pane, select </a:t>
            </a:r>
            <a:r>
              <a:rPr lang="en-US" b="1" dirty="0" smtClean="0"/>
              <a:t>Gradient fill</a:t>
            </a:r>
            <a:r>
              <a:rPr lang="en-US" dirty="0" smtClean="0"/>
              <a:t> in the </a:t>
            </a:r>
            <a:r>
              <a:rPr lang="en-US" b="1" dirty="0" smtClean="0"/>
              <a:t>Fill</a:t>
            </a:r>
            <a:r>
              <a:rPr lang="en-US" dirty="0" smtClean="0"/>
              <a:t> pane, and then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Type</a:t>
            </a:r>
            <a:r>
              <a:rPr lang="en-US" dirty="0" smtClean="0"/>
              <a:t> list, select </a:t>
            </a:r>
            <a:r>
              <a:rPr lang="en-US" b="1" dirty="0" smtClean="0"/>
              <a:t>Linear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Direction</a:t>
            </a:r>
            <a:r>
              <a:rPr lang="en-US" dirty="0" smtClean="0"/>
              <a:t>, and then click </a:t>
            </a:r>
            <a:r>
              <a:rPr lang="en-US" b="1" dirty="0" smtClean="0"/>
              <a:t>Linear Down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Under </a:t>
            </a:r>
            <a:r>
              <a:rPr lang="en-US" b="1" dirty="0" smtClean="0"/>
              <a:t>Gradient stops</a:t>
            </a:r>
            <a:r>
              <a:rPr lang="en-US" dirty="0" smtClean="0"/>
              <a:t>, click </a:t>
            </a:r>
            <a:r>
              <a:rPr lang="en-US" b="1" dirty="0" smtClean="0"/>
              <a:t>Add</a:t>
            </a:r>
            <a:r>
              <a:rPr lang="en-US" dirty="0" smtClean="0"/>
              <a:t> or </a:t>
            </a:r>
            <a:r>
              <a:rPr lang="en-US" b="1" dirty="0" smtClean="0"/>
              <a:t>Remove</a:t>
            </a:r>
            <a:r>
              <a:rPr lang="en-US" dirty="0" smtClean="0"/>
              <a:t> until two stops appear in the drop-down list.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Also under </a:t>
            </a:r>
            <a:r>
              <a:rPr lang="en-US" b="1" dirty="0" smtClean="0"/>
              <a:t>Gradient stops</a:t>
            </a:r>
            <a:r>
              <a:rPr lang="en-US" dirty="0" smtClean="0"/>
              <a:t>, customize the gradient stops that you added as follows: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1 </a:t>
            </a:r>
            <a:r>
              <a:rPr lang="en-US" dirty="0" smtClean="0"/>
              <a:t>from the list, and then 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40%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 </a:t>
            </a:r>
            <a:r>
              <a:rPr lang="en-US" dirty="0" smtClean="0"/>
              <a:t>(first row, second option from the left).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Select </a:t>
            </a:r>
            <a:r>
              <a:rPr lang="en-US" b="1" dirty="0" smtClean="0"/>
              <a:t>Stop 2 </a:t>
            </a:r>
            <a:r>
              <a:rPr lang="en-US" dirty="0" smtClean="0"/>
              <a:t>from the list, and then do the following: 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Stop position </a:t>
            </a:r>
            <a:r>
              <a:rPr lang="en-US" dirty="0" smtClean="0"/>
              <a:t>box, enter </a:t>
            </a:r>
            <a:r>
              <a:rPr lang="en-US" b="1" dirty="0" smtClean="0"/>
              <a:t>100%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Click the button next to </a:t>
            </a:r>
            <a:r>
              <a:rPr lang="en-US" b="1" dirty="0" smtClean="0"/>
              <a:t>Color</a:t>
            </a:r>
            <a:r>
              <a:rPr lang="en-US" dirty="0" smtClean="0"/>
              <a:t>, and then click </a:t>
            </a:r>
            <a:r>
              <a:rPr lang="en-US" b="1" dirty="0" smtClean="0"/>
              <a:t>Black, Text 1, Lighter 50% </a:t>
            </a:r>
            <a:r>
              <a:rPr lang="en-US" dirty="0" smtClean="0"/>
              <a:t>(second row, second option from the left).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r>
              <a:rPr lang="en-US" dirty="0" smtClean="0"/>
              <a:t>To reproduce the animation effects on this slide, do the following: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Animations</a:t>
            </a:r>
            <a:r>
              <a:rPr lang="en-US" dirty="0" smtClean="0"/>
              <a:t> tab, in the </a:t>
            </a:r>
            <a:r>
              <a:rPr lang="en-US" b="1" dirty="0" smtClean="0"/>
              <a:t>Animations</a:t>
            </a:r>
            <a:r>
              <a:rPr lang="en-US" dirty="0" smtClean="0"/>
              <a:t> group, click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. 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line off the right edge of the slide.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animation effect (fly-in effect for the second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 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Left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</a:t>
            </a:r>
            <a:r>
              <a:rPr lang="en-US" b="1" dirty="0" smtClean="0"/>
              <a:t>Home</a:t>
            </a:r>
            <a:r>
              <a:rPr lang="en-US" dirty="0" smtClean="0"/>
              <a:t> tab, in the </a:t>
            </a:r>
            <a:r>
              <a:rPr lang="en-US" b="1" dirty="0" smtClean="0"/>
              <a:t>Editing</a:t>
            </a:r>
            <a:r>
              <a:rPr lang="en-US" dirty="0" smtClean="0"/>
              <a:t> group, click </a:t>
            </a:r>
            <a:r>
              <a:rPr lang="en-US" b="1" dirty="0" smtClean="0"/>
              <a:t>Select</a:t>
            </a:r>
            <a:r>
              <a:rPr lang="en-US" dirty="0" smtClean="0"/>
              <a:t>, and then click </a:t>
            </a:r>
            <a:r>
              <a:rPr lang="en-US" b="1" dirty="0" smtClean="0"/>
              <a:t>Selection Pane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Selection and Visibility </a:t>
            </a:r>
            <a:r>
              <a:rPr lang="en-US" dirty="0" smtClean="0"/>
              <a:t>pane, select the first line you created (in the middle of the slide).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second animation effect (fly-in effect for the first line).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After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picture.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Wipe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third animation effect (wipe effect for the picture). Under </a:t>
            </a:r>
            <a:r>
              <a:rPr lang="en-US" b="1" dirty="0" smtClean="0"/>
              <a:t>Modify: Wipe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On the slide, select the text box. In the </a:t>
            </a:r>
            <a:r>
              <a:rPr lang="en-US" b="1" dirty="0" smtClean="0"/>
              <a:t>Custom</a:t>
            </a:r>
            <a:r>
              <a:rPr lang="en-US" dirty="0" smtClean="0"/>
              <a:t> </a:t>
            </a:r>
            <a:r>
              <a:rPr lang="en-US" b="1" dirty="0" smtClean="0"/>
              <a:t>Animation</a:t>
            </a:r>
            <a:r>
              <a:rPr lang="en-US" dirty="0" smtClean="0"/>
              <a:t> task pane, do the following: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Click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, point to </a:t>
            </a:r>
            <a:r>
              <a:rPr lang="en-US" b="1" dirty="0" smtClean="0"/>
              <a:t>Entrance</a:t>
            </a:r>
            <a:r>
              <a:rPr lang="en-US" dirty="0" smtClean="0"/>
              <a:t>, and then click </a:t>
            </a:r>
            <a:r>
              <a:rPr lang="en-US" b="1" dirty="0" smtClean="0"/>
              <a:t>More</a:t>
            </a:r>
            <a:r>
              <a:rPr lang="en-US" dirty="0" smtClean="0"/>
              <a:t> </a:t>
            </a:r>
            <a:r>
              <a:rPr lang="en-US" b="1" dirty="0" smtClean="0"/>
              <a:t>Effects</a:t>
            </a:r>
            <a:r>
              <a:rPr lang="en-US" dirty="0" smtClean="0"/>
              <a:t>. In the </a:t>
            </a:r>
            <a:r>
              <a:rPr lang="en-US" b="1" dirty="0" smtClean="0"/>
              <a:t>Add</a:t>
            </a:r>
            <a:r>
              <a:rPr lang="en-US" dirty="0" smtClean="0"/>
              <a:t> </a:t>
            </a:r>
            <a:r>
              <a:rPr lang="en-US" b="1" dirty="0" smtClean="0"/>
              <a:t>Entrance</a:t>
            </a:r>
            <a:r>
              <a:rPr lang="en-US" dirty="0" smtClean="0"/>
              <a:t> </a:t>
            </a:r>
            <a:r>
              <a:rPr lang="en-US" b="1" dirty="0" smtClean="0"/>
              <a:t>Effect</a:t>
            </a:r>
            <a:r>
              <a:rPr lang="en-US" dirty="0" smtClean="0"/>
              <a:t> dialog box, under </a:t>
            </a:r>
            <a:r>
              <a:rPr lang="en-US" b="1" dirty="0" smtClean="0"/>
              <a:t>Basic</a:t>
            </a:r>
            <a:r>
              <a:rPr lang="en-US" dirty="0" smtClean="0"/>
              <a:t>, click </a:t>
            </a:r>
            <a:r>
              <a:rPr lang="en-US" b="1" dirty="0" smtClean="0"/>
              <a:t>Fly</a:t>
            </a:r>
            <a:r>
              <a:rPr lang="en-US" dirty="0" smtClean="0"/>
              <a:t> </a:t>
            </a:r>
            <a:r>
              <a:rPr lang="en-US" b="1" dirty="0" smtClean="0"/>
              <a:t>In</a:t>
            </a:r>
            <a:r>
              <a:rPr lang="en-US" dirty="0" smtClean="0"/>
              <a:t>.</a:t>
            </a:r>
          </a:p>
          <a:p>
            <a:pPr marL="685800" lvl="1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Select the fourth animation effect (fly-in effect for the text box). Under </a:t>
            </a:r>
            <a:r>
              <a:rPr lang="en-US" b="1" dirty="0" smtClean="0"/>
              <a:t>Modify: Fly In</a:t>
            </a:r>
            <a:r>
              <a:rPr lang="en-US" dirty="0" smtClean="0"/>
              <a:t>,</a:t>
            </a:r>
            <a:r>
              <a:rPr lang="en-US" b="1" dirty="0" smtClean="0"/>
              <a:t> </a:t>
            </a:r>
            <a:r>
              <a:rPr lang="en-US" dirty="0" smtClean="0"/>
              <a:t>do the following: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Start</a:t>
            </a:r>
            <a:r>
              <a:rPr lang="en-US" dirty="0" smtClean="0"/>
              <a:t> list, select </a:t>
            </a:r>
            <a:r>
              <a:rPr lang="en-US" b="1" dirty="0" smtClean="0"/>
              <a:t>With</a:t>
            </a:r>
            <a:r>
              <a:rPr lang="en-US" dirty="0" smtClean="0"/>
              <a:t> </a:t>
            </a:r>
            <a:r>
              <a:rPr lang="en-US" b="1" dirty="0" smtClean="0"/>
              <a:t>Previous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Direction</a:t>
            </a:r>
            <a:r>
              <a:rPr lang="en-US" dirty="0" smtClean="0"/>
              <a:t> list, select </a:t>
            </a:r>
            <a:r>
              <a:rPr lang="en-US" b="1" dirty="0" smtClean="0"/>
              <a:t>From</a:t>
            </a:r>
            <a:r>
              <a:rPr lang="en-US" dirty="0" smtClean="0"/>
              <a:t> </a:t>
            </a:r>
            <a:r>
              <a:rPr lang="en-US" b="1" dirty="0" smtClean="0"/>
              <a:t>Right</a:t>
            </a:r>
            <a:r>
              <a:rPr lang="en-US" dirty="0" smtClean="0"/>
              <a:t>.</a:t>
            </a:r>
          </a:p>
          <a:p>
            <a:pPr marL="1143000" lvl="2" indent="-2286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 the </a:t>
            </a:r>
            <a:r>
              <a:rPr lang="en-US" b="1" dirty="0" smtClean="0"/>
              <a:t>Speed</a:t>
            </a:r>
            <a:r>
              <a:rPr lang="en-US" dirty="0" smtClean="0"/>
              <a:t> list, select </a:t>
            </a:r>
            <a:r>
              <a:rPr lang="en-US" b="1" dirty="0" smtClean="0"/>
              <a:t>Fast</a:t>
            </a:r>
            <a:r>
              <a:rPr lang="en-US" dirty="0" smtClean="0"/>
              <a:t>.</a:t>
            </a:r>
          </a:p>
          <a:p>
            <a:pPr marL="228600" indent="-2286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</p:txBody>
      </p:sp>
      <p:sp>
        <p:nvSpPr>
          <p:cNvPr id="61443" name="Slide Image Placeholder 4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2B936-20EA-4DBA-A056-24DCEAD2D351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7E6B3-5125-478F-8DB0-6163A8A7A264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CD6287-B3F8-4A70-885B-E477BE1C60BF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BA5E632-9277-40BE-A9F3-3F4467E513B7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BE25376-9017-4572-9FD5-4D3AB1F71CB7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1198-0B64-4130-B5C1-9FBBE945D67F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4953A-DEE0-4E72-A880-59766C1ACF3D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8E510-D08E-49D2-80E0-D5DFF17496B1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AB9F0-CEDF-405E-A7A3-D56B5BFED2C6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5F0FC-53E8-4E83-921E-5BFE865B5147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4A4B1-3E87-4A80-9525-3643ECA0746F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45A39-BC76-40F2-9471-58D6F1515DF7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F4E74-DFC1-4B03-AE66-86CDAD0B1769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CB89D-2AD2-4CBC-B0D6-E25F9589CBE4}" type="datetime1">
              <a:rPr lang="tr-TR" smtClean="0"/>
              <a:pPr/>
              <a:t>3.03.2020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0C37A-8A8B-430E-8422-6612B6215F8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idx="1"/>
          </p:nvPr>
        </p:nvSpPr>
        <p:spPr>
          <a:xfrm>
            <a:off x="683568" y="1412776"/>
            <a:ext cx="8064500" cy="3096344"/>
          </a:xfrm>
        </p:spPr>
        <p:txBody>
          <a:bodyPr>
            <a:normAutofit/>
          </a:bodyPr>
          <a:lstStyle/>
          <a:p>
            <a:pPr algn="ctr">
              <a:spcBef>
                <a:spcPts val="1800"/>
              </a:spcBef>
              <a:spcAft>
                <a:spcPts val="1800"/>
              </a:spcAft>
              <a:buFontTx/>
              <a:buNone/>
            </a:pPr>
            <a:r>
              <a:rPr lang="tr-TR" sz="6000" b="1" dirty="0" smtClean="0">
                <a:solidFill>
                  <a:srgbClr val="FF0000"/>
                </a:solidFill>
                <a:latin typeface="Arial Black" pitchFamily="34" charset="0"/>
                <a:cs typeface="Calibri" pitchFamily="34" charset="0"/>
              </a:rPr>
              <a:t>GELİŞİMSEL YAKLAŞIM </a:t>
            </a:r>
            <a:r>
              <a:rPr lang="tr-TR" sz="6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sz="6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9672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c) Meslek Değerleri: (15-16 yaş)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Çocuğun büyümesiyle 15-16 yaşından itibaren meslek değerlerini gözden geçirdiği, bazı etkinlikleri diğerlerinden daha değerli gördüğü döneme girilir.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9672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3. Gerçekçi Evre (17-24 yaş):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evre, bireyin meslek kararlarını verirken bu kararlarının sonucunda ortaya çıkabilecek pratik sonuçları hesaba kattığı bir evredir.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evre kendi içinde şu 3 evreden oluşur:</a:t>
            </a:r>
          </a:p>
          <a:p>
            <a:pPr marL="1440000"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Keşfetme, </a:t>
            </a:r>
          </a:p>
          <a:p>
            <a:pPr marL="1440000"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Billurlaştırma</a:t>
            </a:r>
          </a:p>
          <a:p>
            <a:pPr marL="1440000" lvl="1"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Belirleme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a) Keşfetme Evresi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Keşfetme evresi öğrencilerin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liseyi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tamamladıkları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döneme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denk gelir.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Liseyi bitiren öğrencilerin bir işe girme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ya da 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üniversiteye devam etme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kararlarını bu dönemde vermeleri gerekir.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dönemi başarıyla atlatan yani ilgi, yetenek ve kişisel değerlerinin farkında olan bireyin bir sonraki aşama olan Billurlaştırma evresine geçmesi beklenir.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b) Billurlaştırma Evresi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dönemde, bireyin daha net mesleki yönelimlere girmesi ve karar vermesi beklenir.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Meslek hedefleri 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billurlaşan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birey bir sonraki dönem olan 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Netleştirme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dönemine geçiş yapar. </a:t>
            </a:r>
          </a:p>
          <a:p>
            <a:pPr>
              <a:buNone/>
            </a:pP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c) Belirleme-Netleştirme Evresi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Gerçekçi dönemin bu son aşamasında bireyin seçtiği 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mesleğin gerektirdiği eğitimleri alması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gerekir. </a:t>
            </a:r>
          </a:p>
          <a:p>
            <a:r>
              <a:rPr lang="tr-TR" dirty="0" smtClean="0">
                <a:latin typeface="Calibri" pitchFamily="34" charset="0"/>
                <a:cs typeface="Calibri" pitchFamily="34" charset="0"/>
              </a:rPr>
              <a:t>Bu eğitimlerin sonunda meslek alternatiflerini iyice daraltan bireyin icra etmeyi planladığı meslek ya da pozisyonu seçmesi beklenir.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291512" cy="2765425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sz="4800" b="1" dirty="0">
                <a:solidFill>
                  <a:srgbClr val="FF0000"/>
                </a:solidFill>
                <a:latin typeface="Arial Black" pitchFamily="34" charset="0"/>
                <a:cs typeface="Calibri" pitchFamily="34" charset="0"/>
              </a:rPr>
              <a:t>Donald E. Super’in </a:t>
            </a:r>
          </a:p>
          <a:p>
            <a:pPr algn="ctr">
              <a:buFontTx/>
              <a:buNone/>
            </a:pPr>
            <a:r>
              <a:rPr lang="tr-TR" sz="4800" b="1" dirty="0">
                <a:solidFill>
                  <a:srgbClr val="FF0000"/>
                </a:solidFill>
                <a:latin typeface="Arial Black" pitchFamily="34" charset="0"/>
                <a:cs typeface="Calibri" pitchFamily="34" charset="0"/>
              </a:rPr>
              <a:t>Kariyer Gelişim </a:t>
            </a:r>
            <a:r>
              <a:rPr lang="tr-TR" sz="4800" b="1" dirty="0" smtClean="0">
                <a:solidFill>
                  <a:srgbClr val="FF0000"/>
                </a:solidFill>
                <a:latin typeface="Arial Black" pitchFamily="34" charset="0"/>
                <a:cs typeface="Calibri" pitchFamily="34" charset="0"/>
              </a:rPr>
              <a:t>Kuramı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1188" y="333375"/>
            <a:ext cx="78492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3600" b="1" dirty="0" err="1" smtClean="0">
                <a:solidFill>
                  <a:srgbClr val="FF0000"/>
                </a:solidFill>
                <a:latin typeface="Arial Black" pitchFamily="34" charset="0"/>
              </a:rPr>
              <a:t>Super’ın</a:t>
            </a:r>
            <a:r>
              <a:rPr lang="tr-TR" sz="3600" b="1" dirty="0" smtClean="0">
                <a:solidFill>
                  <a:srgbClr val="FF0000"/>
                </a:solidFill>
                <a:latin typeface="Arial Black" pitchFamily="34" charset="0"/>
              </a:rPr>
              <a:t> Gelişimsel Yaklaşımı</a:t>
            </a:r>
            <a:endParaRPr lang="en-US" sz="36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0406" y="3429000"/>
            <a:ext cx="6858000" cy="1588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95288" y="1340768"/>
            <a:ext cx="8425184" cy="4747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3200" dirty="0">
                <a:latin typeface="Calibri" pitchFamily="34" charset="0"/>
              </a:rPr>
              <a:t>Super, kendi kuramını oluştururken </a:t>
            </a:r>
            <a:r>
              <a:rPr lang="tr-TR" sz="3200" dirty="0" err="1">
                <a:latin typeface="Calibri" pitchFamily="34" charset="0"/>
              </a:rPr>
              <a:t>Ginzberg’in</a:t>
            </a:r>
            <a:r>
              <a:rPr lang="tr-TR" sz="3200" dirty="0">
                <a:latin typeface="Calibri" pitchFamily="34" charset="0"/>
              </a:rPr>
              <a:t> görüşlerinden yola </a:t>
            </a:r>
            <a:r>
              <a:rPr lang="tr-TR" sz="3200" dirty="0" smtClean="0">
                <a:latin typeface="Calibri" pitchFamily="34" charset="0"/>
              </a:rPr>
              <a:t>çıkmıştır.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3200" dirty="0" smtClean="0">
                <a:latin typeface="Calibri" pitchFamily="34" charset="0"/>
              </a:rPr>
              <a:t>Ancak </a:t>
            </a:r>
            <a:r>
              <a:rPr lang="tr-TR" sz="3200" dirty="0">
                <a:latin typeface="Calibri" pitchFamily="34" charset="0"/>
              </a:rPr>
              <a:t>kendisinden önceki kuramcılardan farklı olarak </a:t>
            </a:r>
            <a:r>
              <a:rPr lang="tr-TR" sz="3200" b="1" dirty="0" err="1" smtClean="0">
                <a:solidFill>
                  <a:srgbClr val="00B0F0"/>
                </a:solidFill>
                <a:latin typeface="Calibri" pitchFamily="34" charset="0"/>
              </a:rPr>
              <a:t>Sosyo</a:t>
            </a:r>
            <a:r>
              <a:rPr lang="tr-TR" sz="3200" b="1" dirty="0" smtClean="0">
                <a:solidFill>
                  <a:srgbClr val="00B0F0"/>
                </a:solidFill>
                <a:latin typeface="Calibri" pitchFamily="34" charset="0"/>
              </a:rPr>
              <a:t>-ekonomik statü, </a:t>
            </a:r>
            <a:r>
              <a:rPr lang="tr-TR" sz="3200" b="1" dirty="0">
                <a:solidFill>
                  <a:schemeClr val="accent6">
                    <a:lumMod val="75000"/>
                  </a:schemeClr>
                </a:solidFill>
                <a:latin typeface="Calibri" pitchFamily="34" charset="0"/>
              </a:rPr>
              <a:t>cinsiyet</a:t>
            </a:r>
            <a:r>
              <a:rPr lang="tr-TR" sz="3200" b="1" dirty="0">
                <a:solidFill>
                  <a:srgbClr val="00B0F0"/>
                </a:solidFill>
                <a:latin typeface="Calibri" pitchFamily="34" charset="0"/>
              </a:rPr>
              <a:t>, </a:t>
            </a:r>
            <a:r>
              <a:rPr lang="tr-TR" sz="3200" b="1" dirty="0">
                <a:solidFill>
                  <a:srgbClr val="FF0000"/>
                </a:solidFill>
                <a:latin typeface="Calibri" pitchFamily="34" charset="0"/>
              </a:rPr>
              <a:t>sosyal değişim</a:t>
            </a:r>
            <a:r>
              <a:rPr lang="tr-TR" sz="3200" b="1" dirty="0">
                <a:solidFill>
                  <a:srgbClr val="00B0F0"/>
                </a:solidFill>
                <a:latin typeface="Calibri" pitchFamily="34" charset="0"/>
              </a:rPr>
              <a:t>, </a:t>
            </a:r>
            <a:r>
              <a:rPr lang="tr-TR" sz="3200" b="1" dirty="0">
                <a:solidFill>
                  <a:srgbClr val="00B050"/>
                </a:solidFill>
                <a:latin typeface="Calibri" pitchFamily="34" charset="0"/>
              </a:rPr>
              <a:t>seçim süreci</a:t>
            </a:r>
            <a:r>
              <a:rPr lang="tr-TR" sz="3200" b="1" dirty="0">
                <a:solidFill>
                  <a:srgbClr val="00B0F0"/>
                </a:solidFill>
                <a:latin typeface="Calibri" pitchFamily="34" charset="0"/>
              </a:rPr>
              <a:t> </a:t>
            </a:r>
            <a:r>
              <a:rPr lang="tr-TR" sz="3200" dirty="0">
                <a:latin typeface="Calibri" pitchFamily="34" charset="0"/>
              </a:rPr>
              <a:t>gibi kavramlara kuramında yer vererek kariyer seçimine çok sayıda faktörü dahil etmeye çalışmıştır.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1188" y="333375"/>
            <a:ext cx="80652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tr-TR" sz="3600" b="1" dirty="0" smtClean="0">
                <a:solidFill>
                  <a:srgbClr val="FF0000"/>
                </a:solidFill>
                <a:latin typeface="Berlin Sans FB Demi" pitchFamily="34" charset="0"/>
              </a:rPr>
              <a:t>Super kendi kuramını şekillendirirken</a:t>
            </a:r>
            <a:endParaRPr lang="tr-TR" sz="3600" b="1" dirty="0">
              <a:solidFill>
                <a:srgbClr val="FF0000"/>
              </a:solidFill>
              <a:latin typeface="Berlin Sans FB Demi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0406" y="3429000"/>
            <a:ext cx="6858000" cy="1588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39552" y="1557338"/>
            <a:ext cx="7992888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dirty="0" smtClean="0">
                <a:latin typeface="Calibri" pitchFamily="34" charset="0"/>
              </a:rPr>
              <a:t>Farklılıklar </a:t>
            </a:r>
            <a:r>
              <a:rPr lang="tr-TR" sz="3200" dirty="0">
                <a:latin typeface="Calibri" pitchFamily="34" charset="0"/>
              </a:rPr>
              <a:t>psikolojisi, 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dirty="0" smtClean="0">
                <a:latin typeface="Calibri" pitchFamily="34" charset="0"/>
              </a:rPr>
              <a:t>Gelişim </a:t>
            </a:r>
            <a:r>
              <a:rPr lang="tr-TR" sz="3200" dirty="0">
                <a:latin typeface="Calibri" pitchFamily="34" charset="0"/>
              </a:rPr>
              <a:t>psikolojisi, 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dirty="0" smtClean="0">
                <a:latin typeface="Calibri" pitchFamily="34" charset="0"/>
              </a:rPr>
              <a:t>Sosyoloji </a:t>
            </a:r>
            <a:r>
              <a:rPr lang="tr-TR" sz="3200" dirty="0">
                <a:latin typeface="Calibri" pitchFamily="34" charset="0"/>
              </a:rPr>
              <a:t>ve 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tr-TR" sz="3200" dirty="0" smtClean="0">
                <a:latin typeface="Calibri" pitchFamily="34" charset="0"/>
              </a:rPr>
              <a:t>Kişilik </a:t>
            </a:r>
            <a:r>
              <a:rPr lang="tr-TR" sz="3200" dirty="0">
                <a:latin typeface="Calibri" pitchFamily="34" charset="0"/>
              </a:rPr>
              <a:t>kuramları 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None/>
            </a:pPr>
            <a:r>
              <a:rPr lang="tr-T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alanındaki araştırmalardan </a:t>
            </a:r>
            <a:r>
              <a:rPr lang="tr-TR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libri" pitchFamily="34" charset="0"/>
              </a:rPr>
              <a:t>etkilenmiştir.</a:t>
            </a:r>
            <a:endParaRPr lang="tr-TR" sz="3200" dirty="0">
              <a:solidFill>
                <a:schemeClr val="tx2">
                  <a:lumMod val="60000"/>
                  <a:lumOff val="40000"/>
                </a:schemeClr>
              </a:solidFill>
              <a:latin typeface="Calibri" pitchFamily="34" charset="0"/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648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Benlik Kavramı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Super’in kuramındaki en temel nokta bireylerin kariyer gelişimi ve seçimi sürecindeki benlik kavramlarının önemidir.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 err="1">
                <a:latin typeface="Calibri" pitchFamily="34" charset="0"/>
                <a:cs typeface="Calibri" pitchFamily="34" charset="0"/>
              </a:rPr>
              <a:t>Super’e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göre hepimizin kim olduğumuza, neye benzediğimize ilişkin bir resmimiz; bir benlik kavramımız vardır.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Bu kendimizi nasıl gördüğümüzün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8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nasıl görünmek istediğimizin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8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başkalarının bizi nasıl gördüğüne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ilişkin düşüncelerimizin harmanlanmış bir şeklidir.</a:t>
            </a:r>
          </a:p>
          <a:p>
            <a:endParaRPr lang="tr-TR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80728"/>
            <a:ext cx="8291513" cy="460851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Benlik </a:t>
            </a:r>
            <a:r>
              <a:rPr lang="tr-TR" dirty="0">
                <a:latin typeface="Calibri" pitchFamily="34" charset="0"/>
                <a:cs typeface="Calibri" pitchFamily="34" charset="0"/>
              </a:rPr>
              <a:t>kavramının gelişmesi ve zenginleşmesi bütün </a:t>
            </a:r>
            <a:r>
              <a:rPr lang="tr-T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hayat boyu devam eder</a:t>
            </a:r>
            <a:r>
              <a:rPr lang="tr-TR" dirty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>
                <a:latin typeface="Calibri" pitchFamily="34" charset="0"/>
                <a:cs typeface="Calibri" pitchFamily="34" charset="0"/>
              </a:rPr>
              <a:t>Benlik kavramının gelişimini, içinde yaşadığımız </a:t>
            </a:r>
            <a:r>
              <a:rPr lang="tr-T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kültür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içinde doğduğumuz </a:t>
            </a:r>
            <a:r>
              <a:rPr lang="tr-T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aile</a:t>
            </a:r>
            <a:r>
              <a:rPr lang="tr-TR" dirty="0">
                <a:latin typeface="Calibri" pitchFamily="34" charset="0"/>
                <a:cs typeface="Calibri" pitchFamily="34" charset="0"/>
              </a:rPr>
              <a:t>, edindiğimiz </a:t>
            </a:r>
            <a:r>
              <a:rPr lang="tr-T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deneyimler</a:t>
            </a:r>
            <a:r>
              <a:rPr lang="tr-TR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latin typeface="Calibri" pitchFamily="34" charset="0"/>
                <a:cs typeface="Calibri" pitchFamily="34" charset="0"/>
              </a:rPr>
              <a:t>ve başımıza gelmiş olaylar etkiler. </a:t>
            </a:r>
            <a:endParaRPr lang="tr-TR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</a:pPr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Super benlik kavramının işe uygulanabilen bütün bölümlerinin </a:t>
            </a:r>
            <a:r>
              <a:rPr lang="tr-TR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mesleki benlik kavramını</a:t>
            </a:r>
            <a:r>
              <a:rPr lang="tr-TR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şekillendirdiği görüşündedir. 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>
                <a:solidFill>
                  <a:srgbClr val="FF0000"/>
                </a:solidFill>
                <a:latin typeface="Arial Black" pitchFamily="34" charset="0"/>
                <a:cs typeface="Calibri" pitchFamily="34" charset="0"/>
              </a:rPr>
              <a:t>İncelenecek Kuramlar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76872"/>
            <a:ext cx="8229600" cy="2880320"/>
          </a:xfrm>
        </p:spPr>
        <p:txBody>
          <a:bodyPr>
            <a:normAutofit/>
          </a:bodyPr>
          <a:lstStyle/>
          <a:p>
            <a:pPr marL="540000" indent="-457200">
              <a:lnSpc>
                <a:spcPct val="75000"/>
              </a:lnSpc>
              <a:spcBef>
                <a:spcPts val="1800"/>
              </a:spcBef>
              <a:spcAft>
                <a:spcPts val="1800"/>
              </a:spcAft>
            </a:pPr>
            <a:r>
              <a:rPr lang="tr-TR" sz="3600" dirty="0" err="1" smtClean="0">
                <a:solidFill>
                  <a:srgbClr val="00B0F0"/>
                </a:solidFill>
                <a:latin typeface="Arial Black" panose="020B0A04020102020204" pitchFamily="34" charset="0"/>
                <a:cs typeface="Calibri" pitchFamily="34" charset="0"/>
              </a:rPr>
              <a:t>Ginzberg</a:t>
            </a:r>
            <a:r>
              <a:rPr lang="tr-TR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sz="3600" dirty="0" smtClean="0">
                <a:solidFill>
                  <a:srgbClr val="00B0F0"/>
                </a:solidFill>
                <a:latin typeface="Arial Black" panose="020B0A04020102020204" pitchFamily="34" charset="0"/>
                <a:cs typeface="Calibri" pitchFamily="34" charset="0"/>
              </a:rPr>
              <a:t>ve </a:t>
            </a:r>
            <a:r>
              <a:rPr lang="tr-TR" sz="3600" dirty="0" smtClean="0">
                <a:solidFill>
                  <a:srgbClr val="00B0F0"/>
                </a:solidFill>
                <a:latin typeface="Arial Black" panose="020B0A04020102020204" pitchFamily="34" charset="0"/>
                <a:cs typeface="Calibri" pitchFamily="34" charset="0"/>
              </a:rPr>
              <a:t>Arkadaşları</a:t>
            </a:r>
          </a:p>
          <a:p>
            <a:pPr marL="540000" indent="-457200">
              <a:lnSpc>
                <a:spcPct val="75000"/>
              </a:lnSpc>
              <a:spcBef>
                <a:spcPts val="1800"/>
              </a:spcBef>
              <a:spcAft>
                <a:spcPts val="1800"/>
              </a:spcAft>
            </a:pPr>
            <a:r>
              <a:rPr lang="tr-TR" sz="3600" dirty="0" smtClean="0">
                <a:solidFill>
                  <a:srgbClr val="00B0F0"/>
                </a:solidFill>
                <a:latin typeface="Arial Black" panose="020B0A04020102020204" pitchFamily="34" charset="0"/>
                <a:cs typeface="Calibri" pitchFamily="34" charset="0"/>
              </a:rPr>
              <a:t>Donald</a:t>
            </a:r>
            <a:r>
              <a:rPr lang="tr-TR" sz="3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sz="3600" dirty="0" err="1" smtClean="0">
                <a:solidFill>
                  <a:srgbClr val="00B0F0"/>
                </a:solidFill>
                <a:latin typeface="Arial Black" panose="020B0A04020102020204" pitchFamily="34" charset="0"/>
                <a:cs typeface="Calibri" pitchFamily="34" charset="0"/>
              </a:rPr>
              <a:t>Super</a:t>
            </a:r>
            <a:endParaRPr lang="tr-TR" sz="3600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332656"/>
            <a:ext cx="8280400" cy="108012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Önemli Noktalar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00808"/>
            <a:ext cx="8435975" cy="3960217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dirty="0">
                <a:latin typeface="Calibri" pitchFamily="34" charset="0"/>
                <a:cs typeface="Calibri" pitchFamily="34" charset="0"/>
              </a:rPr>
              <a:t>Bir kişi </a:t>
            </a:r>
            <a:r>
              <a:rPr lang="tr-TR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olumsuz bir benlik kavramına sahipse </a:t>
            </a:r>
            <a:r>
              <a:rPr lang="tr-TR" dirty="0">
                <a:latin typeface="Calibri" pitchFamily="34" charset="0"/>
                <a:cs typeface="Calibri" pitchFamily="34" charset="0"/>
              </a:rPr>
              <a:t>bu kişi büyük ihtimalle </a:t>
            </a:r>
            <a:r>
              <a:rPr lang="tr-TR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yanlış mesleki </a:t>
            </a:r>
            <a:r>
              <a:rPr lang="tr-TR" dirty="0">
                <a:latin typeface="Calibri" pitchFamily="34" charset="0"/>
                <a:cs typeface="Calibri" pitchFamily="34" charset="0"/>
              </a:rPr>
              <a:t>seçim yapacaktır.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dirty="0">
                <a:latin typeface="Calibri" pitchFamily="34" charset="0"/>
                <a:cs typeface="Calibri" pitchFamily="34" charset="0"/>
              </a:rPr>
              <a:t>Eğer bir kişi işi, kendi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yeteneklerinin, ilgilerinin </a:t>
            </a:r>
            <a:r>
              <a:rPr lang="tr-TR" dirty="0">
                <a:latin typeface="Calibri" pitchFamily="34" charset="0"/>
                <a:cs typeface="Calibri" pitchFamily="34" charset="0"/>
              </a:rPr>
              <a:t>ve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değerlerinin </a:t>
            </a:r>
            <a:r>
              <a:rPr lang="tr-T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farkında değilse seçtiği iş </a:t>
            </a:r>
            <a:r>
              <a:rPr lang="tr-TR" dirty="0">
                <a:latin typeface="Calibri" pitchFamily="34" charset="0"/>
                <a:cs typeface="Calibri" pitchFamily="34" charset="0"/>
              </a:rPr>
              <a:t>ona </a:t>
            </a:r>
            <a:r>
              <a:rPr lang="tr-TR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sıkıcı ve anlamsız </a:t>
            </a:r>
            <a:r>
              <a:rPr lang="tr-TR" dirty="0">
                <a:latin typeface="Calibri" pitchFamily="34" charset="0"/>
                <a:cs typeface="Calibri" pitchFamily="34" charset="0"/>
              </a:rPr>
              <a:t>görülebilecektir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.</a:t>
            </a:r>
            <a:endParaRPr lang="tr-T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318" name="Group 25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891357340"/>
              </p:ext>
            </p:extLst>
          </p:nvPr>
        </p:nvGraphicFramePr>
        <p:xfrm>
          <a:off x="179512" y="476672"/>
          <a:ext cx="8605713" cy="6160454"/>
        </p:xfrm>
        <a:graphic>
          <a:graphicData uri="http://schemas.openxmlformats.org/drawingml/2006/table">
            <a:tbl>
              <a:tblPr/>
              <a:tblGrid>
                <a:gridCol w="705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41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Evre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Adı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Yaşlar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Tipik görevler</a:t>
                      </a:r>
                      <a:endParaRPr kumimoji="0" lang="tr-T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6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Büyüme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0-15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Fiziksel gelişmeye yoğunlaşma, benlik kavramının şekillenmesi,  ilgi ve yeteneklerin ilk araştırmalarının başlaması.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47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144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Araştırma</a:t>
                      </a:r>
                    </a:p>
                    <a:p>
                      <a:pPr marL="0" indent="-144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AutoNum type="alphaLcParenR"/>
                      </a:pPr>
                      <a:r>
                        <a:rPr lang="tr-TR" sz="1200" dirty="0" smtClean="0">
                          <a:solidFill>
                            <a:srgbClr val="FF0000"/>
                          </a:solidFill>
                        </a:rPr>
                        <a:t>Billurlaştırma</a:t>
                      </a:r>
                      <a:r>
                        <a:rPr lang="tr-TR" sz="1200" dirty="0" smtClean="0"/>
                        <a:t> (14-18 yaş)</a:t>
                      </a:r>
                    </a:p>
                    <a:p>
                      <a:pPr marL="0" indent="-144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AutoNum type="alphaLcParenR"/>
                      </a:pPr>
                      <a:r>
                        <a:rPr lang="tr-TR" sz="1200" dirty="0" smtClean="0">
                          <a:solidFill>
                            <a:srgbClr val="FF0000"/>
                          </a:solidFill>
                        </a:rPr>
                        <a:t>Belirleme</a:t>
                      </a:r>
                      <a:r>
                        <a:rPr lang="tr-TR" sz="1200" dirty="0" smtClean="0"/>
                        <a:t> (18-21 yaş)</a:t>
                      </a:r>
                    </a:p>
                    <a:p>
                      <a:pPr marL="0" indent="-1440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+mj-lt"/>
                        <a:buAutoNum type="alphaLcParenR"/>
                      </a:pPr>
                      <a:r>
                        <a:rPr lang="tr-TR" sz="1200" dirty="0" smtClean="0">
                          <a:solidFill>
                            <a:srgbClr val="FF0000"/>
                          </a:solidFill>
                        </a:rPr>
                        <a:t>Gerçekleştirme</a:t>
                      </a:r>
                      <a:r>
                        <a:rPr lang="tr-TR" sz="1200" dirty="0" smtClean="0"/>
                        <a:t> (21-24 yaş)</a:t>
                      </a:r>
                    </a:p>
                    <a:p>
                      <a:pPr marL="0" marR="0" lvl="0" indent="-1440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15-25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Çok çeşitli iş alanları ve bunların gereklerini öğrenme, belli bir iş alanına geçici bağlanmalar, iş için eğitim alma ve o işle uğraşma.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Yerleşme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26-45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Kesin olarak bir mesleki alana yerleşme, çalıştığı iş alanlarına katkılar sağlama daha yüksek sorumluluklarla ödüllendirilebilme.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6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Koruma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46-65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İsteki pozisyonunu devam ettirme, gençlerle rekabet edebilmek için ihtiyaç duyduğu becerileri geliştirme, bu dönem sonunda emekliye ayrılmak için planlar yapma.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38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Çöküş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(Çekilme)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65-?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Yavaşlama ve ücret karşılığı işlerden aşamalı olarak ayrılma, daha fazla eğlence, aile ve toplumsal etkinlikler içeren farklı yaşam tarzlarıyla meşgul olma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25376-9017-4572-9FD5-4D3AB1F71CB7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96975"/>
            <a:ext cx="8207375" cy="2447925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Super’in</a:t>
            </a:r>
            <a:r>
              <a:rPr lang="tr-TR" sz="4000" b="1" dirty="0">
                <a:solidFill>
                  <a:srgbClr val="FF0000"/>
                </a:solidFill>
              </a:rPr>
              <a:t> Kuramında Beş Gelişim Dönemi ve Beş Gelişimsel Görev</a:t>
            </a:r>
          </a:p>
        </p:txBody>
      </p:sp>
      <p:sp>
        <p:nvSpPr>
          <p:cNvPr id="3" name="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1. Büyüme Evresi (1-15 yaş)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2. Araştırma (15-25 Yaş)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600201"/>
            <a:ext cx="5328592" cy="32689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LcParenR"/>
            </a:pPr>
            <a:r>
              <a:rPr lang="tr-TR" sz="2800" dirty="0" smtClean="0"/>
              <a:t>Billurlaştırma (14-18 yaş)</a:t>
            </a:r>
          </a:p>
          <a:p>
            <a:pPr marL="457200" indent="-457200">
              <a:buFont typeface="+mj-lt"/>
              <a:buAutoNum type="alphaLcParenR"/>
            </a:pPr>
            <a:r>
              <a:rPr lang="tr-TR" sz="2800" dirty="0" smtClean="0"/>
              <a:t>Belirleme (18-21 yaş)</a:t>
            </a:r>
          </a:p>
          <a:p>
            <a:pPr marL="457200" indent="-457200">
              <a:buFont typeface="+mj-lt"/>
              <a:buAutoNum type="alphaLcParenR"/>
            </a:pPr>
            <a:r>
              <a:rPr lang="tr-TR" sz="2800" dirty="0" smtClean="0"/>
              <a:t>Gerçekleştirme (21-24 yaş)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620688"/>
            <a:ext cx="8435975" cy="633412"/>
          </a:xfrm>
        </p:spPr>
        <p:txBody>
          <a:bodyPr>
            <a:normAutofit fontScale="90000"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2a) Billurlaştırma (14-18 yaş)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556792"/>
            <a:ext cx="8424863" cy="4464596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Seçenekleri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dikkate alıp, 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yetenek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ve ilgilerine en uygun bir kaç meslekle sınırlandırma 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sürecidir. 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Super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’ e göre 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aşağıdaki gelişimsel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görevler 14-18 yaş arası </a:t>
            </a:r>
            <a:r>
              <a:rPr lang="tr-TR" sz="2000" dirty="0" smtClean="0">
                <a:latin typeface="Calibri" pitchFamily="34" charset="0"/>
                <a:cs typeface="Calibri" pitchFamily="34" charset="0"/>
              </a:rPr>
              <a:t>tamamlanmalıdır: </a:t>
            </a:r>
            <a:endParaRPr lang="tr-TR" sz="2000" dirty="0">
              <a:latin typeface="Calibri" pitchFamily="34" charset="0"/>
              <a:cs typeface="Calibri" pitchFamily="34" charset="0"/>
            </a:endParaRPr>
          </a:p>
          <a:p>
            <a:pPr lvl="1">
              <a:lnSpc>
                <a:spcPct val="75000"/>
              </a:lnSpc>
              <a:spcBef>
                <a:spcPct val="75000"/>
              </a:spcBef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Bir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mesleki seçim yaparken dikkate alınması gereken faktörleri (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ilgi, yetenek, değerler ve benlik kavramı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), </a:t>
            </a:r>
          </a:p>
          <a:p>
            <a:pPr lvl="1">
              <a:lnSpc>
                <a:spcPct val="75000"/>
              </a:lnSpc>
              <a:spcBef>
                <a:spcPct val="75000"/>
              </a:spcBef>
            </a:pPr>
            <a:r>
              <a:rPr lang="tr-TR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Çevresel 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faktörleri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(ekonomi, iş piyasası, işe yerleşme, vb) anlamayı, </a:t>
            </a:r>
          </a:p>
          <a:p>
            <a:pPr lvl="1">
              <a:lnSpc>
                <a:spcPct val="75000"/>
              </a:lnSpc>
              <a:spcBef>
                <a:spcPct val="75000"/>
              </a:spcBef>
            </a:pPr>
            <a:r>
              <a:rPr lang="tr-TR" sz="2000" dirty="0" smtClean="0">
                <a:latin typeface="Calibri" pitchFamily="34" charset="0"/>
                <a:cs typeface="Calibri" pitchFamily="34" charset="0"/>
              </a:rPr>
              <a:t>İlgilenilen </a:t>
            </a:r>
            <a:r>
              <a:rPr lang="tr-TR" sz="20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meslekler 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hakkında ayrıntılı bilgi </a:t>
            </a:r>
            <a:r>
              <a:rPr lang="tr-TR" sz="2000" dirty="0">
                <a:latin typeface="Calibri" pitchFamily="34" charset="0"/>
                <a:cs typeface="Calibri" pitchFamily="34" charset="0"/>
              </a:rPr>
              <a:t>edinmeyi ve </a:t>
            </a:r>
          </a:p>
          <a:p>
            <a:pPr lvl="1">
              <a:lnSpc>
                <a:spcPct val="75000"/>
              </a:lnSpc>
              <a:spcBef>
                <a:spcPct val="75000"/>
              </a:spcBef>
            </a:pPr>
            <a:r>
              <a:rPr lang="tr-TR" sz="2000" dirty="0">
                <a:latin typeface="Calibri" pitchFamily="34" charset="0"/>
                <a:cs typeface="Calibri" pitchFamily="34" charset="0"/>
              </a:rPr>
              <a:t>Bunlara ulaşmak için yapılması gerekenleri bilmeyi içerir.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25</a:t>
            </a:fld>
            <a:endParaRPr lang="tr-T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351837" cy="1080418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2b)Belirleme (18-21 yaş)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474419" y="1484784"/>
            <a:ext cx="8352928" cy="4104109"/>
          </a:xfrm>
        </p:spPr>
        <p:txBody>
          <a:bodyPr>
            <a:normAutofit/>
          </a:bodyPr>
          <a:lstStyle/>
          <a:p>
            <a:pPr>
              <a:lnSpc>
                <a:spcPct val="75000"/>
              </a:lnSpc>
              <a:spcBef>
                <a:spcPts val="1200"/>
              </a:spcBef>
              <a:spcAft>
                <a:spcPts val="600"/>
              </a:spcAft>
            </a:pPr>
            <a:r>
              <a:rPr lang="tr-TR" sz="26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İlgilenilen meslekler arasından birini belirleme</a:t>
            </a:r>
            <a:r>
              <a:rPr lang="tr-TR" sz="2600" dirty="0">
                <a:latin typeface="Calibri" pitchFamily="34" charset="0"/>
                <a:cs typeface="Calibri" pitchFamily="34" charset="0"/>
              </a:rPr>
              <a:t>, </a:t>
            </a:r>
          </a:p>
          <a:p>
            <a:pPr>
              <a:lnSpc>
                <a:spcPct val="75000"/>
              </a:lnSpc>
              <a:spcBef>
                <a:spcPts val="1200"/>
              </a:spcBef>
              <a:spcAft>
                <a:spcPts val="600"/>
              </a:spcAft>
            </a:pPr>
            <a:r>
              <a:rPr lang="tr-TR" sz="2600" dirty="0">
                <a:latin typeface="Calibri" pitchFamily="34" charset="0"/>
                <a:cs typeface="Calibri" pitchFamily="34" charset="0"/>
              </a:rPr>
              <a:t>Bu mesleğe ilişkin gerekli eğitimlerin neler olduğunu bilme</a:t>
            </a:r>
          </a:p>
          <a:p>
            <a:pPr>
              <a:lnSpc>
                <a:spcPct val="75000"/>
              </a:lnSpc>
              <a:spcBef>
                <a:spcPts val="1200"/>
              </a:spcBef>
              <a:spcAft>
                <a:spcPts val="600"/>
              </a:spcAft>
            </a:pPr>
            <a:r>
              <a:rPr lang="tr-TR" sz="2600" dirty="0">
                <a:latin typeface="Calibri" pitchFamily="34" charset="0"/>
                <a:cs typeface="Calibri" pitchFamily="34" charset="0"/>
              </a:rPr>
              <a:t>Bu eğitimleri almak için programlara yazılma, </a:t>
            </a:r>
          </a:p>
          <a:p>
            <a:pPr>
              <a:lnSpc>
                <a:spcPct val="75000"/>
              </a:lnSpc>
              <a:spcBef>
                <a:spcPts val="1200"/>
              </a:spcBef>
              <a:spcAft>
                <a:spcPts val="600"/>
              </a:spcAft>
            </a:pPr>
            <a:r>
              <a:rPr lang="tr-TR" sz="2600" dirty="0">
                <a:latin typeface="Calibri" pitchFamily="34" charset="0"/>
                <a:cs typeface="Calibri" pitchFamily="34" charset="0"/>
              </a:rPr>
              <a:t>Yaptığı seçime güvenme ve </a:t>
            </a:r>
          </a:p>
          <a:p>
            <a:pPr>
              <a:lnSpc>
                <a:spcPct val="75000"/>
              </a:lnSpc>
              <a:spcBef>
                <a:spcPts val="1200"/>
              </a:spcBef>
              <a:spcAft>
                <a:spcPts val="600"/>
              </a:spcAft>
            </a:pPr>
            <a:r>
              <a:rPr lang="tr-TR" sz="2600" dirty="0">
                <a:latin typeface="Calibri" pitchFamily="34" charset="0"/>
                <a:cs typeface="Calibri" pitchFamily="34" charset="0"/>
              </a:rPr>
              <a:t>Bu mesleğe bağlanmaya doğru ilerleme. </a:t>
            </a:r>
          </a:p>
          <a:p>
            <a:pPr algn="ctr">
              <a:lnSpc>
                <a:spcPct val="75000"/>
              </a:lnSpc>
              <a:spcBef>
                <a:spcPts val="2400"/>
              </a:spcBef>
              <a:spcAft>
                <a:spcPts val="600"/>
              </a:spcAft>
              <a:buFontTx/>
              <a:buNone/>
            </a:pPr>
            <a:r>
              <a:rPr lang="tr-TR" sz="2600" dirty="0">
                <a:latin typeface="Calibri" pitchFamily="34" charset="0"/>
                <a:cs typeface="Calibri" pitchFamily="34" charset="0"/>
              </a:rPr>
              <a:t>	</a:t>
            </a:r>
            <a:r>
              <a:rPr lang="tr-TR" sz="2600" b="1" dirty="0" err="1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Super’e</a:t>
            </a:r>
            <a:r>
              <a:rPr lang="tr-TR" sz="2600" b="1" dirty="0">
                <a:solidFill>
                  <a:srgbClr val="00B0F0"/>
                </a:solidFill>
                <a:latin typeface="Calibri" pitchFamily="34" charset="0"/>
                <a:cs typeface="Calibri" pitchFamily="34" charset="0"/>
              </a:rPr>
              <a:t> göre bu gelişimsel görevler 18-21 yaş arası tamamlanmalıdır.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26</a:t>
            </a:fld>
            <a:endParaRPr lang="tr-T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2c) Gerçekleştirme (21-24 yaş)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88840"/>
            <a:ext cx="8280400" cy="3384848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dirty="0">
                <a:latin typeface="Calibri" pitchFamily="34" charset="0"/>
                <a:cs typeface="Calibri" pitchFamily="34" charset="0"/>
              </a:rPr>
              <a:t>Seçilen meslek için gerekli eğitimleri alma ve bireyin ilk işini edinmesi.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dirty="0">
                <a:latin typeface="Calibri" pitchFamily="34" charset="0"/>
                <a:cs typeface="Calibri" pitchFamily="34" charset="0"/>
              </a:rPr>
              <a:t>Bu süreç ideal olarak 21-24 yaş arası yaşanmalıdır.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27</a:t>
            </a:fld>
            <a:endParaRPr lang="tr-T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28</a:t>
            </a:fld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1413992" y="908720"/>
            <a:ext cx="704644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</a:pPr>
            <a:r>
              <a:rPr lang="tr-TR" sz="4400" b="1" dirty="0" smtClean="0">
                <a:solidFill>
                  <a:srgbClr val="FF0000"/>
                </a:solidFill>
                <a:ea typeface="+mj-ea"/>
                <a:cs typeface="+mj-cs"/>
              </a:rPr>
              <a:t>3. Yerleşme (25-44)</a:t>
            </a:r>
          </a:p>
          <a:p>
            <a:pPr>
              <a:spcBef>
                <a:spcPts val="1200"/>
              </a:spcBef>
            </a:pPr>
            <a:r>
              <a:rPr lang="tr-TR" sz="4400" b="1" dirty="0" smtClean="0">
                <a:solidFill>
                  <a:srgbClr val="FF0000"/>
                </a:solidFill>
                <a:ea typeface="+mj-ea"/>
                <a:cs typeface="+mj-cs"/>
              </a:rPr>
              <a:t>4. Koruma </a:t>
            </a:r>
            <a:r>
              <a:rPr lang="tr-TR" sz="4400" b="1" dirty="0">
                <a:solidFill>
                  <a:srgbClr val="FF0000"/>
                </a:solidFill>
                <a:ea typeface="+mj-ea"/>
                <a:cs typeface="+mj-cs"/>
              </a:rPr>
              <a:t>Dönemi (45-64</a:t>
            </a:r>
            <a:r>
              <a:rPr lang="tr-TR" sz="4400" b="1" dirty="0" smtClean="0">
                <a:solidFill>
                  <a:srgbClr val="FF0000"/>
                </a:solidFill>
                <a:ea typeface="+mj-ea"/>
                <a:cs typeface="+mj-cs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tr-TR" sz="4400" b="1" dirty="0">
                <a:solidFill>
                  <a:srgbClr val="FF0000"/>
                </a:solidFill>
              </a:rPr>
              <a:t>5. Çöküş Dönemi (65-)</a:t>
            </a:r>
            <a:r>
              <a:rPr lang="tr-TR" sz="4400" dirty="0">
                <a:solidFill>
                  <a:srgbClr val="FF0000"/>
                </a:solidFill>
              </a:rPr>
              <a:t> </a:t>
            </a:r>
            <a:r>
              <a:rPr lang="tr-TR" sz="4400" dirty="0" smtClean="0">
                <a:solidFill>
                  <a:srgbClr val="FF0000"/>
                </a:solidFill>
                <a:ea typeface="+mj-ea"/>
                <a:cs typeface="+mj-cs"/>
              </a:rPr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2"/>
            <a:ext cx="8280400" cy="1079971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Kariyer/Meslek Olgunluğu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844824"/>
            <a:ext cx="8351837" cy="3889226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Super’in görüşüne göre </a:t>
            </a:r>
            <a:r>
              <a:rPr lang="tr-T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kariyer olgunluğu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basitçe; yukarıda sayılan görevlerin zamanında, yani belirlenen yaş aralıklarında en iyi şekilde yerine getirilmesidir.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Super’in kuramına göre eğer birey bu görevleri belirlenen zaman aralıklarında yerine getiremezse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kariyer olarak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olgunlaşmamıştır. </a:t>
            </a:r>
          </a:p>
          <a:p>
            <a:pPr>
              <a:lnSpc>
                <a:spcPct val="75000"/>
              </a:lnSpc>
              <a:spcBef>
                <a:spcPct val="75000"/>
              </a:spcBef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Bireyin olgunlaşamaması onun sağlıklı bir kariyer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seçimleri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yapamayacağı anlamına gelir.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29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777875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>
                <a:solidFill>
                  <a:srgbClr val="FF0000"/>
                </a:solidFill>
              </a:rPr>
              <a:t>Gelişimsel Kuramın Temel Varsayımları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0768"/>
            <a:ext cx="8291512" cy="4968552"/>
          </a:xfrm>
        </p:spPr>
        <p:txBody>
          <a:bodyPr>
            <a:normAutofit fontScale="92500"/>
          </a:bodyPr>
          <a:lstStyle/>
          <a:p>
            <a:pPr marL="514350" indent="-514350">
              <a:lnSpc>
                <a:spcPct val="75000"/>
              </a:lnSpc>
              <a:spcBef>
                <a:spcPct val="75000"/>
              </a:spcBef>
              <a:buFont typeface="+mj-lt"/>
              <a:buAutoNum type="arabicPeriod"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Yaşam, belli sayıda yaşla bağlantılı dönemlere ayrılabilir. </a:t>
            </a:r>
          </a:p>
          <a:p>
            <a:pPr marL="514350" indent="-514350">
              <a:lnSpc>
                <a:spcPct val="75000"/>
              </a:lnSpc>
              <a:spcBef>
                <a:spcPct val="75000"/>
              </a:spcBef>
              <a:buFont typeface="+mj-lt"/>
              <a:buAutoNum type="arabicPeriod"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Her </a:t>
            </a:r>
            <a:r>
              <a:rPr lang="tr-TR" sz="2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dönemin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bir dizi </a:t>
            </a:r>
            <a:r>
              <a:rPr lang="tr-TR" sz="2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görevleri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 vardır ve bu görevler söz konusu yaşlarda yerine getirilmelidir.</a:t>
            </a:r>
            <a:endParaRPr lang="en-GB" sz="2800" dirty="0">
              <a:latin typeface="Calibri" pitchFamily="34" charset="0"/>
              <a:cs typeface="Calibri" pitchFamily="34" charset="0"/>
            </a:endParaRPr>
          </a:p>
          <a:p>
            <a:pPr marL="514350" indent="-514350">
              <a:lnSpc>
                <a:spcPct val="75000"/>
              </a:lnSpc>
              <a:spcBef>
                <a:spcPct val="75000"/>
              </a:spcBef>
              <a:buFont typeface="+mj-lt"/>
              <a:buAutoNum type="arabicPeriod"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Eğer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bu görevler belirlenen zaman diliminde yerine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getirilmişse birey gelişimsel olarak “</a:t>
            </a:r>
            <a:r>
              <a:rPr lang="tr-TR" sz="2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olgun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” kabul edilir. </a:t>
            </a:r>
            <a:endParaRPr lang="tr-TR" sz="2800" dirty="0" smtClean="0">
              <a:latin typeface="Calibri" pitchFamily="34" charset="0"/>
              <a:cs typeface="Calibri" pitchFamily="34" charset="0"/>
            </a:endParaRPr>
          </a:p>
          <a:p>
            <a:pPr marL="514350" indent="-514350">
              <a:lnSpc>
                <a:spcPct val="75000"/>
              </a:lnSpc>
              <a:spcBef>
                <a:spcPct val="75000"/>
              </a:spcBef>
              <a:buFont typeface="+mj-lt"/>
              <a:buAutoNum type="arabicPeriod"/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Bu 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da bireyin bir sonraki dönemin görevlerini yerine getirmeye hazır olduğunu gösterir.</a:t>
            </a:r>
            <a:endParaRPr lang="en-GB" sz="2800" dirty="0">
              <a:latin typeface="Calibri" pitchFamily="34" charset="0"/>
              <a:cs typeface="Calibri" pitchFamily="34" charset="0"/>
            </a:endParaRPr>
          </a:p>
          <a:p>
            <a:pPr marL="514350" indent="-514350">
              <a:lnSpc>
                <a:spcPct val="75000"/>
              </a:lnSpc>
              <a:spcBef>
                <a:spcPct val="75000"/>
              </a:spcBef>
              <a:buFont typeface="+mj-lt"/>
              <a:buAutoNum type="arabicPeriod"/>
            </a:pPr>
            <a:r>
              <a:rPr lang="tr-TR" sz="2800" dirty="0">
                <a:latin typeface="Calibri" pitchFamily="34" charset="0"/>
                <a:cs typeface="Calibri" pitchFamily="34" charset="0"/>
              </a:rPr>
              <a:t>Eğer belirlenen yaşlarda yerine getirilmesi gereken görevler o zaman diliminde yerine getirilmemiş ise, birey gelişimsel olarak “</a:t>
            </a:r>
            <a:r>
              <a:rPr lang="tr-TR" sz="2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gecikmiş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” ya da “</a:t>
            </a:r>
            <a:r>
              <a:rPr lang="tr-TR" sz="280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olgunlaşmamış</a:t>
            </a:r>
            <a:r>
              <a:rPr lang="tr-TR" sz="2800" dirty="0">
                <a:latin typeface="Calibri" pitchFamily="34" charset="0"/>
                <a:cs typeface="Calibri" pitchFamily="34" charset="0"/>
              </a:rPr>
              <a:t>” olarak adlandırılır ve hayatın devam eden dönemlerinde zorluklarla karşılaşır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.</a:t>
            </a:r>
            <a:endParaRPr lang="tr-TR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Super’in Sekiz Yaşam Rolü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91680" y="1268760"/>
            <a:ext cx="6779096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Evlat </a:t>
            </a:r>
            <a:r>
              <a:rPr lang="tr-TR" dirty="0">
                <a:solidFill>
                  <a:schemeClr val="tx2">
                    <a:lumMod val="75000"/>
                  </a:schemeClr>
                </a:solidFill>
              </a:rPr>
              <a:t>Olma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Öğrencilik Rolü</a:t>
            </a:r>
            <a:endParaRPr lang="tr-TR" dirty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Çalışan 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Eş 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Ev İşleri 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Ana-babalık 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Eğlenen Rolü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Vatandaş Rolü</a:t>
            </a:r>
          </a:p>
          <a:p>
            <a:pPr marL="514350" indent="-514350">
              <a:buFont typeface="+mj-lt"/>
              <a:buAutoNum type="arabicPeriod"/>
            </a:pP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tr-TR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4692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92211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solidFill>
                  <a:srgbClr val="FF0000"/>
                </a:solidFill>
              </a:rPr>
              <a:t>Meslek Değerleri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40767"/>
            <a:ext cx="8362950" cy="4752057"/>
          </a:xfrm>
        </p:spPr>
        <p:txBody>
          <a:bodyPr>
            <a:normAutofit lnSpcReduction="10000"/>
          </a:bodyPr>
          <a:lstStyle/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Yetenekleri kullanma</a:t>
            </a:r>
            <a:r>
              <a:rPr lang="tr-TR" sz="1600" dirty="0">
                <a:latin typeface="+mj-lt"/>
              </a:rPr>
              <a:t>: Bireyin bilgi ve becerilerini kullanabilmesi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Başarı</a:t>
            </a:r>
            <a:r>
              <a:rPr lang="tr-TR" sz="1600" dirty="0">
                <a:latin typeface="+mj-lt"/>
              </a:rPr>
              <a:t>: İyi sonuçlar elde edildiğini hissetme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Estetik</a:t>
            </a:r>
            <a:r>
              <a:rPr lang="tr-TR" sz="1600" dirty="0">
                <a:latin typeface="+mj-lt"/>
              </a:rPr>
              <a:t>: Güzeli bulmak ve ya yapmak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Özgecilik</a:t>
            </a:r>
            <a:r>
              <a:rPr lang="tr-TR" sz="1600" dirty="0">
                <a:latin typeface="+mj-lt"/>
              </a:rPr>
              <a:t>: Başkalarına yardım edebilme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Otonomi</a:t>
            </a:r>
            <a:r>
              <a:rPr lang="tr-TR" sz="1600" dirty="0">
                <a:latin typeface="+mj-lt"/>
              </a:rPr>
              <a:t>: Bağımsız olabilme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Yaratıcılık</a:t>
            </a:r>
            <a:r>
              <a:rPr lang="tr-TR" sz="1600" dirty="0">
                <a:latin typeface="+mj-lt"/>
              </a:rPr>
              <a:t>: Yeni şeyler ve düşünceler keşfedebilmek ve ya tasarlayabilmek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Ekonomik Kazanç</a:t>
            </a:r>
            <a:r>
              <a:rPr lang="tr-TR" sz="1600" dirty="0">
                <a:latin typeface="+mj-lt"/>
              </a:rPr>
              <a:t>: Çok para kazanmak ve yüksek hayat standartlarında yaşamak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Yaşam Tarzı</a:t>
            </a:r>
            <a:r>
              <a:rPr lang="tr-TR" sz="1600" dirty="0">
                <a:latin typeface="+mj-lt"/>
              </a:rPr>
              <a:t>: Kendi etkinliklerini planlayabilme ve hayatı istediği tarzda yaşayabilme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Fiziksel Etkinlikler</a:t>
            </a:r>
            <a:r>
              <a:rPr lang="tr-TR" sz="1600" dirty="0">
                <a:latin typeface="+mj-lt"/>
              </a:rPr>
              <a:t>: Fiziksel etkinlikler için fırsatlara sahip olma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Prestij</a:t>
            </a:r>
            <a:r>
              <a:rPr lang="tr-TR" sz="1600" dirty="0">
                <a:latin typeface="+mj-lt"/>
              </a:rPr>
              <a:t>: Yaptıklarından ötürü onurlandırılmak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Risk</a:t>
            </a:r>
            <a:r>
              <a:rPr lang="tr-TR" sz="1600" dirty="0">
                <a:latin typeface="+mj-lt"/>
              </a:rPr>
              <a:t>: Tehlikeli ya da ilginç, çetrefilli durumlarla </a:t>
            </a:r>
            <a:r>
              <a:rPr lang="tr-TR" sz="1600" dirty="0" err="1">
                <a:latin typeface="+mj-lt"/>
              </a:rPr>
              <a:t>karşılaşåbilme</a:t>
            </a:r>
            <a:endParaRPr lang="tr-TR" sz="1600" dirty="0">
              <a:latin typeface="+mj-lt"/>
            </a:endParaRP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Sosyal Temas</a:t>
            </a:r>
            <a:r>
              <a:rPr lang="tr-TR" sz="1600" dirty="0">
                <a:latin typeface="+mj-lt"/>
              </a:rPr>
              <a:t>: Başka insanlarla birlikte olma ve bir grup içinde çalışabilme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Değişiklik</a:t>
            </a:r>
            <a:r>
              <a:rPr lang="tr-TR" sz="1600" dirty="0">
                <a:latin typeface="+mj-lt"/>
              </a:rPr>
              <a:t>: Sürekli değişik etkinlikler yapabilme</a:t>
            </a:r>
          </a:p>
          <a:p>
            <a:pPr>
              <a:lnSpc>
                <a:spcPct val="75000"/>
              </a:lnSpc>
              <a:spcBef>
                <a:spcPct val="75000"/>
              </a:spcBef>
              <a:buFontTx/>
              <a:buNone/>
            </a:pPr>
            <a:r>
              <a:rPr lang="tr-TR" sz="1600" dirty="0">
                <a:solidFill>
                  <a:srgbClr val="FF3300"/>
                </a:solidFill>
                <a:latin typeface="+mj-lt"/>
              </a:rPr>
              <a:t>Çevre</a:t>
            </a:r>
            <a:r>
              <a:rPr lang="tr-TR" sz="1600" dirty="0">
                <a:latin typeface="+mj-lt"/>
              </a:rPr>
              <a:t>: Çalışma ve diğer etkinlikler için hoşa giden bir çevreye sahip olma.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31</a:t>
            </a:fld>
            <a:endParaRPr lang="tr-T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1188" y="333374"/>
            <a:ext cx="79212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tr-TR" sz="4000" b="1" dirty="0" err="1">
                <a:solidFill>
                  <a:srgbClr val="FF0000"/>
                </a:solidFill>
                <a:latin typeface="Arial Black" pitchFamily="34" charset="0"/>
              </a:rPr>
              <a:t>SUPER’ın</a:t>
            </a:r>
            <a:r>
              <a:rPr lang="tr-TR" sz="4000" b="1" dirty="0">
                <a:solidFill>
                  <a:srgbClr val="FF0000"/>
                </a:solidFill>
                <a:latin typeface="Arial Black" pitchFamily="34" charset="0"/>
              </a:rPr>
              <a:t> Katkıları </a:t>
            </a:r>
            <a:endParaRPr lang="en-US" sz="4000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rot="5400000">
            <a:off x="5790406" y="3429000"/>
            <a:ext cx="6858000" cy="1588"/>
          </a:xfrm>
          <a:prstGeom prst="line">
            <a:avLst/>
          </a:prstGeom>
          <a:ln w="25400">
            <a:solidFill>
              <a:schemeClr val="tx1"/>
            </a:solidFill>
          </a:ln>
          <a:effectLst>
            <a:glow rad="63500">
              <a:schemeClr val="bg1">
                <a:lumMod val="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95288" y="1484784"/>
            <a:ext cx="8137152" cy="431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800" dirty="0" smtClean="0">
                <a:latin typeface="Calibri" pitchFamily="34" charset="0"/>
              </a:rPr>
              <a:t>Kariyer süreçlerine </a:t>
            </a:r>
            <a:r>
              <a:rPr lang="tr-TR" sz="2800" b="1" dirty="0" smtClean="0">
                <a:solidFill>
                  <a:srgbClr val="FF0000"/>
                </a:solidFill>
                <a:latin typeface="Calibri" pitchFamily="34" charset="0"/>
              </a:rPr>
              <a:t>kariyer </a:t>
            </a:r>
            <a:r>
              <a:rPr lang="tr-TR" sz="2800" b="1" dirty="0">
                <a:solidFill>
                  <a:srgbClr val="FF0000"/>
                </a:solidFill>
                <a:latin typeface="Calibri" pitchFamily="34" charset="0"/>
              </a:rPr>
              <a:t>gelişim dönemleri</a:t>
            </a:r>
            <a:r>
              <a:rPr lang="tr-TR" sz="2800" dirty="0">
                <a:latin typeface="Calibri" pitchFamily="34" charset="0"/>
              </a:rPr>
              <a:t>, </a:t>
            </a:r>
            <a:r>
              <a:rPr lang="tr-TR" sz="2800" b="1" dirty="0">
                <a:solidFill>
                  <a:srgbClr val="00B0F0"/>
                </a:solidFill>
                <a:latin typeface="Calibri" pitchFamily="34" charset="0"/>
              </a:rPr>
              <a:t>benlik kavramı</a:t>
            </a:r>
            <a:r>
              <a:rPr lang="tr-TR" sz="2800" dirty="0">
                <a:latin typeface="Calibri" pitchFamily="34" charset="0"/>
              </a:rPr>
              <a:t>, </a:t>
            </a:r>
            <a:r>
              <a:rPr lang="tr-TR" sz="2800" b="1" dirty="0">
                <a:solidFill>
                  <a:srgbClr val="00B050"/>
                </a:solidFill>
                <a:latin typeface="Calibri" pitchFamily="34" charset="0"/>
              </a:rPr>
              <a:t>yaşam rolleri</a:t>
            </a:r>
            <a:r>
              <a:rPr lang="tr-TR" sz="2800" dirty="0">
                <a:latin typeface="Calibri" pitchFamily="34" charset="0"/>
              </a:rPr>
              <a:t>, </a:t>
            </a:r>
            <a:r>
              <a:rPr lang="tr-TR" sz="28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kariyer olgunluğu</a:t>
            </a:r>
            <a:r>
              <a:rPr lang="tr-TR" sz="2800" dirty="0">
                <a:latin typeface="Calibri" pitchFamily="34" charset="0"/>
              </a:rPr>
              <a:t> gibi </a:t>
            </a:r>
            <a:r>
              <a:rPr lang="tr-TR" sz="2800" dirty="0" smtClean="0">
                <a:latin typeface="Calibri" pitchFamily="34" charset="0"/>
              </a:rPr>
              <a:t>kavramları eklemesi.</a:t>
            </a:r>
          </a:p>
          <a:p>
            <a:pPr marL="609600" indent="-609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800" dirty="0" smtClean="0">
                <a:latin typeface="Calibri" pitchFamily="34" charset="0"/>
              </a:rPr>
              <a:t>Ölçme </a:t>
            </a:r>
            <a:r>
              <a:rPr lang="tr-TR" sz="2800" dirty="0">
                <a:latin typeface="Calibri" pitchFamily="34" charset="0"/>
              </a:rPr>
              <a:t>araçları geliştirmesi, </a:t>
            </a:r>
          </a:p>
          <a:p>
            <a:pPr marL="609600" indent="-609600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tr-TR" sz="2800" dirty="0" smtClean="0">
                <a:latin typeface="Calibri" pitchFamily="34" charset="0"/>
              </a:rPr>
              <a:t>Kariyer danışmanlığında bilgisayarlı sistemlerin rolüne </a:t>
            </a:r>
            <a:r>
              <a:rPr lang="tr-TR" sz="2800" dirty="0">
                <a:latin typeface="Calibri" pitchFamily="34" charset="0"/>
              </a:rPr>
              <a:t>vurgu </a:t>
            </a:r>
            <a:r>
              <a:rPr lang="tr-TR" sz="2800" dirty="0" smtClean="0">
                <a:latin typeface="Calibri" pitchFamily="34" charset="0"/>
              </a:rPr>
              <a:t>yapması</a:t>
            </a:r>
            <a:r>
              <a:rPr lang="tr-TR" sz="2800" dirty="0">
                <a:latin typeface="Calibri" pitchFamily="34" charset="0"/>
              </a:rPr>
              <a:t>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32</a:t>
            </a:fld>
            <a:endParaRPr lang="tr-TR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err="1" smtClean="0">
                <a:solidFill>
                  <a:srgbClr val="FF0000"/>
                </a:solidFill>
              </a:rPr>
              <a:t>Ginzberg</a:t>
            </a:r>
            <a:r>
              <a:rPr lang="tr-TR" sz="3600" b="1" dirty="0" smtClean="0">
                <a:solidFill>
                  <a:srgbClr val="FF0000"/>
                </a:solidFill>
              </a:rPr>
              <a:t> ve Arkadaşlarının Kariyer Gelişim Basamakları</a:t>
            </a:r>
            <a:endParaRPr lang="tr-TR" sz="36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Bireylerin kariyer gelişimlerini basamaklara ayıran ilk çalışmanın </a:t>
            </a:r>
            <a:r>
              <a:rPr lang="tr-TR" sz="2400" dirty="0" err="1" smtClean="0">
                <a:latin typeface="Calibri" pitchFamily="34" charset="0"/>
                <a:cs typeface="Calibri" pitchFamily="34" charset="0"/>
              </a:rPr>
              <a:t>Ginzberg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 smtClean="0">
                <a:latin typeface="Calibri" pitchFamily="34" charset="0"/>
                <a:cs typeface="Calibri" pitchFamily="34" charset="0"/>
              </a:rPr>
              <a:t>Ginsburg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tr-TR" sz="2400" dirty="0" err="1" smtClean="0">
                <a:latin typeface="Calibri" pitchFamily="34" charset="0"/>
                <a:cs typeface="Calibri" pitchFamily="34" charset="0"/>
              </a:rPr>
              <a:t>Axelrad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 ve </a:t>
            </a:r>
            <a:r>
              <a:rPr lang="tr-TR" sz="2400" dirty="0" err="1" smtClean="0">
                <a:latin typeface="Calibri" pitchFamily="34" charset="0"/>
                <a:cs typeface="Calibri" pitchFamily="34" charset="0"/>
              </a:rPr>
              <a:t>Herma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 (1951) tarafından gerçekleştirildiği genelde kabul edilmektedir. </a:t>
            </a:r>
          </a:p>
          <a:p>
            <a:pPr>
              <a:spcBef>
                <a:spcPts val="1200"/>
              </a:spcBef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Ön ergenlikten başlayıp genç yetişkinliğe kadar geçen bu evreler şunlardır: </a:t>
            </a:r>
          </a:p>
          <a:p>
            <a:pPr lvl="1">
              <a:spcBef>
                <a:spcPts val="600"/>
              </a:spcBef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1)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Hayal-</a:t>
            </a:r>
            <a:r>
              <a:rPr lang="tr-TR" sz="24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Fantazy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Evresi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 (5-11 yaş)</a:t>
            </a:r>
          </a:p>
          <a:p>
            <a:pPr lvl="1">
              <a:spcBef>
                <a:spcPts val="600"/>
              </a:spcBef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2)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Deneme Evresi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(11-17 yaş)</a:t>
            </a:r>
          </a:p>
          <a:p>
            <a:pPr lvl="1">
              <a:spcBef>
                <a:spcPts val="600"/>
              </a:spcBef>
              <a:buNone/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3)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Gerçekçi Evre</a:t>
            </a:r>
            <a:r>
              <a:rPr lang="tr-TR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(17-24 yaş)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1. Hayal - Fantezi Evresi (5-11 yaş)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Çocuğun anne, baba ya da çevresinde yer alan diğer kişilerin mesleklerini öğrendiği,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birkaç meslek adı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sayabildiği evredir.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Bu dönemde çocuğun meslek seçimi,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hayal ve arzularının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etkisi altındadır.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Bu evredeki bir çocuk, seçeceği mesleğin onun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yetenek ve ilgilerine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uygun olup olmadığını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dikkate almaz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Ayrıca seçmeyi düşündüğü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mesleğin gereklerinin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de yeterince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farkında değildir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sz="2400" dirty="0" smtClean="0">
                <a:latin typeface="Calibri" pitchFamily="34" charset="0"/>
                <a:cs typeface="Calibri" pitchFamily="34" charset="0"/>
              </a:rPr>
              <a:t>Bu dönemdeki bir çocuğa “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büyüdüğünde ne olacaksın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” sorusu yöneltildiğinde verdiği cevabın bir süre sonra </a:t>
            </a:r>
            <a:r>
              <a:rPr lang="tr-T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değiştiği</a:t>
            </a:r>
            <a:r>
              <a:rPr lang="tr-TR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dirty="0" smtClean="0">
                <a:latin typeface="Calibri" pitchFamily="34" charset="0"/>
                <a:cs typeface="Calibri" pitchFamily="34" charset="0"/>
              </a:rPr>
              <a:t>görülür.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Hayal Evresi - Devam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evrenin ilk yıllarında oldukça hayalci olan çocuğun, </a:t>
            </a:r>
            <a:r>
              <a:rPr lang="tr-T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evrenin sonuna doğru daha az hayalci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olduğu görülür.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Çocukların meslek tercihlerinin </a:t>
            </a:r>
            <a:r>
              <a:rPr lang="tr-T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gerçekçi olmadığı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 ve çevrelerinde gördükleri bireylerin mesleklerinden </a:t>
            </a:r>
            <a:r>
              <a:rPr lang="tr-TR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kolayca etkilendikleri </a:t>
            </a:r>
            <a:r>
              <a:rPr lang="tr-TR" dirty="0" smtClean="0">
                <a:latin typeface="Calibri" pitchFamily="34" charset="0"/>
                <a:cs typeface="Calibri" pitchFamily="34" charset="0"/>
              </a:rPr>
              <a:t>bir evredir.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2. Deneme Evresi (11-17 yaş):</a:t>
            </a:r>
            <a:endParaRPr lang="tr-TR" sz="4000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evrede, çocuğun mesleki kararlarını sınadığı, ilgi, yetenek ve değerlerini belli oranda hesaba katarak daha gerçekçi düşündüğü görülür.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Bu dönem kendi içinde şu dört evreye ayrılır:</a:t>
            </a:r>
          </a:p>
          <a:p>
            <a:pPr marL="1440000" lvl="1">
              <a:spcBef>
                <a:spcPts val="600"/>
              </a:spcBef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ilgi, </a:t>
            </a:r>
          </a:p>
          <a:p>
            <a:pPr marL="1440000" lvl="1">
              <a:spcBef>
                <a:spcPts val="600"/>
              </a:spcBef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Kapasite, </a:t>
            </a:r>
          </a:p>
          <a:p>
            <a:pPr marL="1440000" lvl="1">
              <a:spcBef>
                <a:spcPts val="600"/>
              </a:spcBef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Değer ve </a:t>
            </a:r>
          </a:p>
          <a:p>
            <a:pPr marL="1440000" lvl="1">
              <a:spcBef>
                <a:spcPts val="600"/>
              </a:spcBef>
            </a:pPr>
            <a:r>
              <a:rPr lang="tr-TR" dirty="0" smtClean="0">
                <a:latin typeface="Calibri" pitchFamily="34" charset="0"/>
                <a:cs typeface="Calibri" pitchFamily="34" charset="0"/>
              </a:rPr>
              <a:t>Geçiş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a) İlgi Evresi (11-12 yaş)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pPr marL="292100" lvl="1" indent="-292100"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tr-TR" sz="3200" dirty="0" smtClean="0">
                <a:latin typeface="Calibri" pitchFamily="34" charset="0"/>
                <a:cs typeface="Calibri" pitchFamily="34" charset="0"/>
              </a:rPr>
              <a:t>Çocuğun gelişimsel olarak önce ilgilerini sınadığı sınadığı</a:t>
            </a:r>
          </a:p>
          <a:p>
            <a:pPr marL="292100" lvl="1" indent="-292100"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SzPct val="70000"/>
              <a:buFont typeface="Wingdings 2"/>
              <a:buChar char=""/>
            </a:pPr>
            <a:r>
              <a:rPr lang="tr-TR" sz="3200" dirty="0" smtClean="0">
                <a:latin typeface="Calibri" pitchFamily="34" charset="0"/>
                <a:cs typeface="Calibri" pitchFamily="34" charset="0"/>
              </a:rPr>
              <a:t>Hangi etkinliklerden hoşlanıp, hangilerinden hoşlanmadığını 11-12 yaşlarından itibaren dikkate aldığı görülür.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45301"/>
            <a:ext cx="8229600" cy="92471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b) Yetenek Evresi (13-14 yaş):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13-14 yaşlarında başarılı olduğu ve olmadığı etkinlikleri </a:t>
            </a:r>
            <a:r>
              <a:rPr lang="tr-TR" sz="2800" dirty="0" err="1" smtClean="0">
                <a:latin typeface="Calibri" pitchFamily="34" charset="0"/>
                <a:cs typeface="Calibri" pitchFamily="34" charset="0"/>
              </a:rPr>
              <a:t>deneyimleyerek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yeteneklerini sınadığı,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Yetenekli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olduğu alanlara </a:t>
            </a:r>
            <a:r>
              <a:rPr lang="tr-T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ilgisinin artarak 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sürdüğü,</a:t>
            </a:r>
          </a:p>
          <a:p>
            <a:pPr>
              <a:spcBef>
                <a:spcPts val="1200"/>
              </a:spcBef>
            </a:pPr>
            <a:r>
              <a:rPr lang="tr-TR" sz="2800" dirty="0" smtClean="0">
                <a:latin typeface="Calibri" pitchFamily="34" charset="0"/>
                <a:cs typeface="Calibri" pitchFamily="34" charset="0"/>
              </a:rPr>
              <a:t>Yetenekleri </a:t>
            </a:r>
            <a:r>
              <a:rPr lang="tr-T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sınırlı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olduğu etkinliklere ise ilgisinin </a:t>
            </a:r>
            <a:r>
              <a:rPr lang="tr-TR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azaldığı</a:t>
            </a:r>
            <a:r>
              <a:rPr lang="tr-TR" sz="2800" dirty="0" smtClean="0">
                <a:latin typeface="Calibri" pitchFamily="34" charset="0"/>
                <a:cs typeface="Calibri" pitchFamily="34" charset="0"/>
              </a:rPr>
              <a:t> görülür.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0C37A-8A8B-430E-8422-6612B6215F8C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</TotalTime>
  <Words>5672</Words>
  <Application>Microsoft Office PowerPoint</Application>
  <PresentationFormat>Ekran Gösterisi (4:3)</PresentationFormat>
  <Paragraphs>442</Paragraphs>
  <Slides>32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40" baseType="lpstr">
      <vt:lpstr>Arial</vt:lpstr>
      <vt:lpstr>Arial Black</vt:lpstr>
      <vt:lpstr>Berlin Sans FB Demi</vt:lpstr>
      <vt:lpstr>Calibri</vt:lpstr>
      <vt:lpstr>Comic Sans MS</vt:lpstr>
      <vt:lpstr>Times New Roman</vt:lpstr>
      <vt:lpstr>Wingdings 2</vt:lpstr>
      <vt:lpstr>Ofis Teması</vt:lpstr>
      <vt:lpstr>PowerPoint Sunusu</vt:lpstr>
      <vt:lpstr>İncelenecek Kuramlar</vt:lpstr>
      <vt:lpstr>Gelişimsel Kuramın Temel Varsayımları</vt:lpstr>
      <vt:lpstr>Ginzberg ve Arkadaşlarının Kariyer Gelişim Basamakları</vt:lpstr>
      <vt:lpstr>1. Hayal - Fantezi Evresi (5-11 yaş)</vt:lpstr>
      <vt:lpstr>Hayal Evresi - Devam</vt:lpstr>
      <vt:lpstr>2. Deneme Evresi (11-17 yaş):</vt:lpstr>
      <vt:lpstr>a) İlgi Evresi (11-12 yaş)</vt:lpstr>
      <vt:lpstr>b) Yetenek Evresi (13-14 yaş):</vt:lpstr>
      <vt:lpstr>c) Meslek Değerleri: (15-16 yaş)</vt:lpstr>
      <vt:lpstr>3. Gerçekçi Evre (17-24 yaş):</vt:lpstr>
      <vt:lpstr>a) Keşfetme Evresi</vt:lpstr>
      <vt:lpstr>b) Billurlaştırma Evresi</vt:lpstr>
      <vt:lpstr>c) Belirleme-Netleştirme Evresi</vt:lpstr>
      <vt:lpstr>PowerPoint Sunusu</vt:lpstr>
      <vt:lpstr>PowerPoint Sunusu</vt:lpstr>
      <vt:lpstr>PowerPoint Sunusu</vt:lpstr>
      <vt:lpstr>Benlik Kavramı</vt:lpstr>
      <vt:lpstr>PowerPoint Sunusu</vt:lpstr>
      <vt:lpstr>Önemli Noktalar</vt:lpstr>
      <vt:lpstr>PowerPoint Sunusu</vt:lpstr>
      <vt:lpstr>Super’in Kuramında Beş Gelişim Dönemi ve Beş Gelişimsel Görev</vt:lpstr>
      <vt:lpstr>1. Büyüme Evresi (1-15 yaş)</vt:lpstr>
      <vt:lpstr>2. Araştırma (15-25 Yaş)</vt:lpstr>
      <vt:lpstr>2a) Billurlaştırma (14-18 yaş)</vt:lpstr>
      <vt:lpstr>2b)Belirleme (18-21 yaş)</vt:lpstr>
      <vt:lpstr>2c) Gerçekleştirme (21-24 yaş)</vt:lpstr>
      <vt:lpstr>PowerPoint Sunusu</vt:lpstr>
      <vt:lpstr>Kariyer/Meslek Olgunluğu </vt:lpstr>
      <vt:lpstr>Super’in Sekiz Yaşam Rolü</vt:lpstr>
      <vt:lpstr>Meslek Değerleri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acer</dc:creator>
  <cp:lastModifiedBy>User</cp:lastModifiedBy>
  <cp:revision>60</cp:revision>
  <dcterms:created xsi:type="dcterms:W3CDTF">2011-11-27T22:38:09Z</dcterms:created>
  <dcterms:modified xsi:type="dcterms:W3CDTF">2020-03-03T10:31:54Z</dcterms:modified>
</cp:coreProperties>
</file>