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3"/>
  </p:notesMasterIdLst>
  <p:sldIdLst>
    <p:sldId id="256" r:id="rId2"/>
    <p:sldId id="261" r:id="rId3"/>
    <p:sldId id="262" r:id="rId4"/>
    <p:sldId id="263" r:id="rId5"/>
    <p:sldId id="264" r:id="rId6"/>
    <p:sldId id="257" r:id="rId7"/>
    <p:sldId id="265" r:id="rId8"/>
    <p:sldId id="258" r:id="rId9"/>
    <p:sldId id="259" r:id="rId10"/>
    <p:sldId id="260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309" autoAdjust="0"/>
    <p:restoredTop sz="95872" autoAdjust="0"/>
  </p:normalViewPr>
  <p:slideViewPr>
    <p:cSldViewPr snapToGrid="0">
      <p:cViewPr varScale="1">
        <p:scale>
          <a:sx n="93" d="100"/>
          <a:sy n="93" d="100"/>
        </p:scale>
        <p:origin x="216" y="6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11041-1DAD-40AA-B621-A24E85D7490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C9E85-7CAA-40F2-89AD-E1A4A209ED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829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368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0712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945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157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902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0506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862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9474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79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928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7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734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267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25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341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17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967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76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9620" y="126657"/>
            <a:ext cx="3557400" cy="198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308" y="0"/>
            <a:ext cx="2391280" cy="2232000"/>
          </a:xfrm>
          <a:prstGeom prst="rect">
            <a:avLst/>
          </a:prstGeom>
        </p:spPr>
      </p:pic>
      <p:sp>
        <p:nvSpPr>
          <p:cNvPr id="8" name="Unvan 1"/>
          <p:cNvSpPr txBox="1">
            <a:spLocks/>
          </p:cNvSpPr>
          <p:nvPr/>
        </p:nvSpPr>
        <p:spPr>
          <a:xfrm>
            <a:off x="1371600" y="818357"/>
            <a:ext cx="9448800" cy="18250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>
                <a:latin typeface="Arial" panose="020B0604020202020204" pitchFamily="34" charset="0"/>
                <a:cs typeface="Arial" panose="020B0604020202020204" pitchFamily="34" charset="0"/>
              </a:rPr>
              <a:t>GÖRÜŞME İLKE VE TEKNİKLERİ</a:t>
            </a:r>
            <a:endParaRPr lang="tr-T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865130" y="3461810"/>
            <a:ext cx="846173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cap="none" spc="0" normalizeH="0" baseline="0" noProof="0" dirty="0">
                <a:ln w="12700">
                  <a:solidFill>
                    <a:srgbClr val="000000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000000"/>
                  </a:fgClr>
                  <a:bgClr>
                    <a:srgbClr val="000000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000000">
                      <a:lumMod val="50000"/>
                    </a:srgbClr>
                  </a:inn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Sağlık Bilimleri Fakültesi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cap="none" spc="0" normalizeH="0" baseline="0" noProof="0" dirty="0">
                <a:ln w="12700">
                  <a:solidFill>
                    <a:srgbClr val="000000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000000"/>
                  </a:fgClr>
                  <a:bgClr>
                    <a:srgbClr val="000000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000000">
                      <a:lumMod val="50000"/>
                    </a:srgbClr>
                  </a:inn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Çocuk Gelişimi Bölümü</a:t>
            </a:r>
            <a:endParaRPr kumimoji="0" lang="tr-TR" sz="5400" b="1" i="0" u="none" strike="noStrike" kern="1200" cap="none" spc="0" normalizeH="0" baseline="0" noProof="0" dirty="0">
              <a:ln w="12700">
                <a:solidFill>
                  <a:srgbClr val="000000">
                    <a:lumMod val="50000"/>
                  </a:srgbClr>
                </a:solidFill>
                <a:prstDash val="solid"/>
              </a:ln>
              <a:pattFill prst="narHorz">
                <a:fgClr>
                  <a:srgbClr val="000000"/>
                </a:fgClr>
                <a:bgClr>
                  <a:srgbClr val="000000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000000">
                    <a:lumMod val="50000"/>
                  </a:srgbClr>
                </a:inn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67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7185" y="1983545"/>
            <a:ext cx="10820400" cy="4024125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 startAt="3"/>
            </a:pPr>
            <a:r>
              <a:rPr lang="tr-TR" sz="2800" b="1" u="sng" dirty="0">
                <a:latin typeface="Arial" pitchFamily="34" charset="0"/>
                <a:cs typeface="Arial" pitchFamily="34" charset="0"/>
              </a:rPr>
              <a:t>Standart Bir Kayıt Formu Kullanılmayan Görüşmelerde Değerlendirme </a:t>
            </a:r>
            <a:r>
              <a:rPr lang="tr-TR" sz="2800" b="1" dirty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Görüşmede belirli standart bir ‘kayıt formu’ kullanılmamışsa, kurul üyeleri görüşme sırasında aday hakkındaki kişisel gözlemlerini not ederler.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Tüm adaylara ilişkin görüşme bittikten sonra adaylar puan sırasına konur.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Elde edilen sonuçlar, adayların başarı veya yeterlik sırasını, adını-soyadını, her ölçme aracından aldığı puanı ve toplamı puanı gösteren bir liste haline getirilir.</a:t>
            </a:r>
          </a:p>
        </p:txBody>
      </p:sp>
    </p:spTree>
    <p:extLst>
      <p:ext uri="{BB962C8B-B14F-4D97-AF65-F5344CB8AC3E}">
        <p14:creationId xmlns:p14="http://schemas.microsoft.com/office/powerpoint/2010/main" val="1650957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3F38D9-FD52-1D4A-8397-D6E25DF9C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9990D7B-38A1-F949-ABB8-32C58B7798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38488" y="3142950"/>
          <a:ext cx="8715023" cy="1325880"/>
        </p:xfrm>
        <a:graphic>
          <a:graphicData uri="http://schemas.openxmlformats.org/drawingml/2006/table">
            <a:tbl>
              <a:tblPr/>
              <a:tblGrid>
                <a:gridCol w="8715023">
                  <a:extLst>
                    <a:ext uri="{9D8B030D-6E8A-4147-A177-3AD203B41FA5}">
                      <a16:colId xmlns:a16="http://schemas.microsoft.com/office/drawing/2014/main" val="8323816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Özgüven, İ. 1994. Psikolojik Testler. Yeni Doğuş Matbaası, Ankara.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66295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Özgüven, İ. 2004. Görüşme İlke ve Teknikleri. PDREM Yayınları, Ankara.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8912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>
                          <a:effectLst/>
                        </a:rPr>
                        <a:t>Tanaydı, Z. ve Demiral, Ö. 1990. Çocukları Tanıma Ölçme ve Değerlendirme. G.Ü. Mesleki Eğitim Fakültesi Yayınları, Ankara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80765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7550F0B2-1B58-814C-827E-F181DDA41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41533" y="-311876"/>
            <a:ext cx="164531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500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9154" y="842749"/>
            <a:ext cx="8610600" cy="1293028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Arial" pitchFamily="34" charset="0"/>
                <a:cs typeface="Arial" pitchFamily="34" charset="0"/>
              </a:rPr>
              <a:t>  Değerlendİrme AŞAMASI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1703" y="2194560"/>
            <a:ext cx="11234057" cy="4024125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Problemi belirleme, problemi keşfetme olarak da bilinen görüşmenin değerlendirilmesi ilk görüşmeyle kısmen başlar, sonraki birkaç görüşmede yoğunlaşır ve birçok uzmana göre son görüşmeye kadar devam eder.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Değerlendirme aşaması dendiğinde ilk görüşmeyi izleyen birkaç oturumun bu kapsama alındığı bilinmektedir.</a:t>
            </a:r>
          </a:p>
          <a:p>
            <a:pPr marL="0" indent="0">
              <a:buNone/>
            </a:pP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26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841863"/>
            <a:ext cx="10820400" cy="4024125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Herhangi bir problemin çözümü ,problemin net bir biçimde tanınması ile doğru orantılı olduğundan değerlendirme problem çözme süreci içinde yaşamsal önemi olan bir aşamadır.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Değerlendirmede hangi bilgiler üzerine yoğunlaşıldığı uzmanın kuramsal yönelimine göre farklılaşabilir.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Değerlendirme aşamasıyla birlikte ilişkiye ek olarak görüşme tekniklerinin de işe koşulması gerekir.</a:t>
            </a:r>
          </a:p>
        </p:txBody>
      </p:sp>
    </p:spTree>
    <p:extLst>
      <p:ext uri="{BB962C8B-B14F-4D97-AF65-F5344CB8AC3E}">
        <p14:creationId xmlns:p14="http://schemas.microsoft.com/office/powerpoint/2010/main" val="1777866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Değerlendirme aşamasında ilk görüşmede öğrenilenler ışığında sorunla ilgili olabildiğince kapsamlı bilgi toplanmaya çalışılır.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Grek aktif görüşme esnasında gerek görüşme dışı zamanlarda farklı kaynaklardan da bilgi toplanabilir.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Bu kaynaklar aile, çevredeki kişiler, dosya ve evraklar olabilir.</a:t>
            </a:r>
          </a:p>
          <a:p>
            <a:pPr algn="just"/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982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İlk görüşmede ve değerlendirme için yapılan görüşmelerin başında elde edilen bilgiler sorunun ayrıntılı biçimde bilinmesini sağlamaktadır.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Bilmenin ötesine geçip sorunu anlamanın yolu ise edinilen tüm bilgileri süzgeçten geçirmek, bilgilerin birbiriyle bağlantısını kurmak ve sonunda bir senteze varmaktır.</a:t>
            </a:r>
          </a:p>
        </p:txBody>
      </p:sp>
    </p:spTree>
    <p:extLst>
      <p:ext uri="{BB962C8B-B14F-4D97-AF65-F5344CB8AC3E}">
        <p14:creationId xmlns:p14="http://schemas.microsoft.com/office/powerpoint/2010/main" val="272620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31630" y="776096"/>
            <a:ext cx="8610600" cy="1293028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Arial" pitchFamily="34" charset="0"/>
                <a:cs typeface="Arial" pitchFamily="34" charset="0"/>
              </a:rPr>
              <a:t>GÖRÜŞME SONUÇLARININ DEĞERLENDİRİLMESİ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tr-TR" sz="2800" b="1" u="sng" dirty="0">
                <a:latin typeface="Arial" pitchFamily="34" charset="0"/>
                <a:cs typeface="Arial" pitchFamily="34" charset="0"/>
              </a:rPr>
              <a:t>Kayıt formu kullanılan görüşmelerde değerlendirme </a:t>
            </a:r>
            <a:r>
              <a:rPr lang="tr-TR" sz="2800" b="1" dirty="0">
                <a:latin typeface="Arial" pitchFamily="34" charset="0"/>
                <a:cs typeface="Arial" pitchFamily="34" charset="0"/>
              </a:rPr>
              <a:t>: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Görüşme sırasında standart bir ‘kayıt formu’ kullanılmışsa, görüşmenin değerlendirilmesinde şöyle bir işlem yolundan gidilir;</a:t>
            </a:r>
          </a:p>
          <a:p>
            <a:pPr marL="514350" indent="-514350" algn="just">
              <a:buNone/>
            </a:pP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Font typeface="+mj-lt"/>
              <a:buAutoNum type="alphaLcPeriod"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 Üyelerin aynı aday için, ayrı ayrı doldurdukları formlar bir araya getirilir.</a:t>
            </a:r>
          </a:p>
        </p:txBody>
      </p:sp>
    </p:spTree>
    <p:extLst>
      <p:ext uri="{BB962C8B-B14F-4D97-AF65-F5344CB8AC3E}">
        <p14:creationId xmlns:p14="http://schemas.microsoft.com/office/powerpoint/2010/main" val="1775387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6612" y="1802674"/>
            <a:ext cx="10820400" cy="4024125"/>
          </a:xfrm>
        </p:spPr>
        <p:txBody>
          <a:bodyPr/>
          <a:lstStyle/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b)Görüşme kayıt formları üzerinde, üyelerin belirtilen bir nitelik için verdikleri notlar veya puanlar toplanır.</a:t>
            </a:r>
          </a:p>
          <a:p>
            <a:pPr marL="0" indent="0" algn="just">
              <a:buNone/>
            </a:pP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c)Her adayın, niteliklerine ilişkin toplam puanları toplanarak ‘genel toplam puanları’ elde edilir.</a:t>
            </a:r>
          </a:p>
          <a:p>
            <a:pPr marL="0" indent="0" algn="just">
              <a:buNone/>
            </a:pPr>
            <a:endParaRPr lang="tr-TR" sz="2800" dirty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8866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2053883"/>
            <a:ext cx="10820400" cy="40241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d)Seçme kurulu üyelerinin verdikleri notları değerlendirirken, toplam veya genel toplam puan yerine ‘ortalama puan’ da kullanılabilir. </a:t>
            </a:r>
          </a:p>
          <a:p>
            <a:pPr marL="0" indent="0" algn="just">
              <a:buNone/>
            </a:pP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e)Bundan sonraki değerlendirme aşaması, genel seçme ve sınav programının bütünlüğü içinde görüşmenin amacının ne olduğuna bakılarak farklı işlemler halinde sürdürülür. </a:t>
            </a:r>
          </a:p>
        </p:txBody>
      </p:sp>
    </p:spTree>
    <p:extLst>
      <p:ext uri="{BB962C8B-B14F-4D97-AF65-F5344CB8AC3E}">
        <p14:creationId xmlns:p14="http://schemas.microsoft.com/office/powerpoint/2010/main" val="2897601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6756" y="2069625"/>
            <a:ext cx="10820400" cy="4024125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tr-TR" sz="2800" b="1" u="sng" dirty="0">
                <a:latin typeface="Arial" pitchFamily="34" charset="0"/>
                <a:cs typeface="Arial" pitchFamily="34" charset="0"/>
              </a:rPr>
              <a:t>Seçme programının bir aracı olarak görüşme </a:t>
            </a:r>
            <a:r>
              <a:rPr lang="tr-TR" sz="2800" b="1" dirty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Diğer bir durum, görüşmenin bağımsız bir bilgi toplama aracı olarak değil, seçme bataryasının bir aracı veya ikinci eleme olarak; bataryadaki, yetenek, başarı, uygulamalı sınav gibi bireye ilişkin diğer puanlarla birlikte değerlendirilmesidir.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Bu durumda türlü ölçme araçlarından elde edilen sayısal veriler, belirli işlem yollarına göre ‘birleşik puana’ dönüştürülür. Adaylar, birleşik puanlarına göre başarı sırasına konulur. </a:t>
            </a:r>
          </a:p>
        </p:txBody>
      </p:sp>
    </p:spTree>
    <p:extLst>
      <p:ext uri="{BB962C8B-B14F-4D97-AF65-F5344CB8AC3E}">
        <p14:creationId xmlns:p14="http://schemas.microsoft.com/office/powerpoint/2010/main" val="1200469290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Uçak İzi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Uçak İzi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çak İzi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TM04033937[[fn=Uçak İzi]]</Template>
  <TotalTime>1897</TotalTime>
  <Words>507</Words>
  <Application>Microsoft Macintosh PowerPoint</Application>
  <PresentationFormat>Geniş ekran</PresentationFormat>
  <Paragraphs>36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Arial Rounded MT Bold</vt:lpstr>
      <vt:lpstr>Calibri</vt:lpstr>
      <vt:lpstr>Century Gothic</vt:lpstr>
      <vt:lpstr>Uçak İzi</vt:lpstr>
      <vt:lpstr>PowerPoint Sunusu</vt:lpstr>
      <vt:lpstr>  Değerlendİrme AŞAMASI </vt:lpstr>
      <vt:lpstr>PowerPoint Sunusu</vt:lpstr>
      <vt:lpstr>PowerPoint Sunusu</vt:lpstr>
      <vt:lpstr>PowerPoint Sunusu</vt:lpstr>
      <vt:lpstr>GÖRÜŞME SONUÇLARININ DEĞERLENDİRİLMESİ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Nurgül Şahin</dc:creator>
  <cp:lastModifiedBy>Taşkın TAŞTEPE</cp:lastModifiedBy>
  <cp:revision>106</cp:revision>
  <dcterms:created xsi:type="dcterms:W3CDTF">2017-12-23T19:05:59Z</dcterms:created>
  <dcterms:modified xsi:type="dcterms:W3CDTF">2020-05-04T19:08:19Z</dcterms:modified>
</cp:coreProperties>
</file>