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2"/>
  </p:sldMasterIdLst>
  <p:notesMasterIdLst>
    <p:notesMasterId r:id="rId9"/>
  </p:notesMasterIdLst>
  <p:handoutMasterIdLst>
    <p:handoutMasterId r:id="rId10"/>
  </p:handoutMasterIdLst>
  <p:sldIdLst>
    <p:sldId id="323" r:id="rId3"/>
    <p:sldId id="377" r:id="rId4"/>
    <p:sldId id="378" r:id="rId5"/>
    <p:sldId id="374" r:id="rId6"/>
    <p:sldId id="375" r:id="rId7"/>
    <p:sldId id="40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3748"/>
    <a:srgbClr val="297AE4"/>
    <a:srgbClr val="99B7FF"/>
    <a:srgbClr val="DDD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0" d="100"/>
          <a:sy n="80" d="100"/>
        </p:scale>
        <p:origin x="244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B2E47-6F41-409B-AD22-834AE1EFF186}" type="datetimeFigureOut">
              <a:rPr lang="en-US" smtClean="0"/>
              <a:t>09-May-18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0BE5A-9D85-4716-9443-9D9E66ACB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82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6744A-403D-42A1-BFE7-61DA46EE7C6C}" type="datetimeFigureOut">
              <a:rPr lang="en-US" smtClean="0"/>
              <a:t>09-May-18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05635-4EFD-4447-A451-86C57984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02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Bundan</a:t>
            </a:r>
            <a:r>
              <a:rPr lang="en-US" dirty="0"/>
              <a:t> </a:t>
            </a:r>
            <a:r>
              <a:rPr lang="en-US" dirty="0" err="1"/>
              <a:t>önceki</a:t>
            </a:r>
            <a:r>
              <a:rPr lang="en-US" dirty="0"/>
              <a:t> </a:t>
            </a:r>
            <a:r>
              <a:rPr lang="en-US" dirty="0" err="1"/>
              <a:t>dersimizde</a:t>
            </a:r>
            <a:r>
              <a:rPr lang="en-US" dirty="0"/>
              <a:t> </a:t>
            </a:r>
            <a:r>
              <a:rPr lang="en-US" dirty="0" err="1"/>
              <a:t>Anaerobik</a:t>
            </a:r>
            <a:r>
              <a:rPr lang="en-US" dirty="0"/>
              <a:t> </a:t>
            </a:r>
            <a:r>
              <a:rPr lang="en-US" dirty="0" err="1"/>
              <a:t>şartlar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metabolize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glukoz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</a:t>
            </a:r>
            <a:endParaRPr lang="en-US" dirty="0"/>
          </a:p>
          <a:p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substratın</a:t>
            </a:r>
            <a:r>
              <a:rPr lang="en-US" dirty="0"/>
              <a:t> </a:t>
            </a:r>
            <a:r>
              <a:rPr lang="en-US" dirty="0" err="1"/>
              <a:t>serbest</a:t>
            </a:r>
            <a:r>
              <a:rPr lang="en-US" dirty="0"/>
              <a:t> </a:t>
            </a:r>
            <a:r>
              <a:rPr lang="en-US" dirty="0" err="1"/>
              <a:t>enerjisinin</a:t>
            </a:r>
            <a:r>
              <a:rPr lang="en-US" dirty="0"/>
              <a:t> </a:t>
            </a:r>
            <a:r>
              <a:rPr lang="en-US" dirty="0" err="1"/>
              <a:t>küçük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kısmının</a:t>
            </a:r>
            <a:r>
              <a:rPr lang="en-US" dirty="0"/>
              <a:t> </a:t>
            </a:r>
            <a:r>
              <a:rPr lang="en-US" dirty="0" err="1"/>
              <a:t>açığa</a:t>
            </a:r>
            <a:r>
              <a:rPr lang="en-US" dirty="0"/>
              <a:t> </a:t>
            </a:r>
            <a:r>
              <a:rPr lang="en-US" dirty="0" err="1"/>
              <a:t>çıktığını</a:t>
            </a:r>
            <a:r>
              <a:rPr lang="en-US" dirty="0"/>
              <a:t> </a:t>
            </a:r>
            <a:r>
              <a:rPr lang="en-US" dirty="0" err="1"/>
              <a:t>gördük</a:t>
            </a:r>
            <a:r>
              <a:rPr lang="en-US" dirty="0"/>
              <a:t>. </a:t>
            </a:r>
            <a:r>
              <a:rPr lang="en-US" dirty="0" err="1"/>
              <a:t>Bunun</a:t>
            </a:r>
            <a:r>
              <a:rPr lang="en-US" dirty="0"/>
              <a:t> </a:t>
            </a:r>
            <a:r>
              <a:rPr lang="en-US" dirty="0" err="1"/>
              <a:t>nedeni</a:t>
            </a:r>
            <a:r>
              <a:rPr lang="en-US" dirty="0"/>
              <a:t>,</a:t>
            </a:r>
          </a:p>
          <a:p>
            <a:r>
              <a:rPr lang="en-US" dirty="0" err="1"/>
              <a:t>oksijen</a:t>
            </a:r>
            <a:r>
              <a:rPr lang="en-US" dirty="0"/>
              <a:t> </a:t>
            </a:r>
            <a:r>
              <a:rPr lang="en-US" dirty="0" err="1"/>
              <a:t>yokluğunda</a:t>
            </a:r>
            <a:r>
              <a:rPr lang="en-US" dirty="0"/>
              <a:t> </a:t>
            </a:r>
            <a:r>
              <a:rPr lang="en-US" dirty="0" err="1"/>
              <a:t>sınırlı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oksidasyonun</a:t>
            </a:r>
            <a:r>
              <a:rPr lang="en-US" dirty="0"/>
              <a:t> </a:t>
            </a:r>
            <a:r>
              <a:rPr lang="en-US" dirty="0" err="1"/>
              <a:t>gerçekleşmesi</a:t>
            </a:r>
            <a:r>
              <a:rPr lang="en-US" dirty="0"/>
              <a:t> </a:t>
            </a:r>
            <a:r>
              <a:rPr lang="en-US" dirty="0" err="1"/>
              <a:t>idi</a:t>
            </a:r>
            <a:r>
              <a:rPr lang="en-US" dirty="0"/>
              <a:t>. </a:t>
            </a:r>
            <a:r>
              <a:rPr lang="en-US" dirty="0" err="1"/>
              <a:t>Anaerobik</a:t>
            </a:r>
            <a:r>
              <a:rPr lang="en-US" dirty="0"/>
              <a:t> </a:t>
            </a:r>
            <a:r>
              <a:rPr lang="en-US" dirty="0" err="1"/>
              <a:t>şartlar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gerçeklesen</a:t>
            </a:r>
            <a:endParaRPr lang="en-US" dirty="0"/>
          </a:p>
          <a:p>
            <a:r>
              <a:rPr lang="en-US" dirty="0" err="1"/>
              <a:t>katabolizmada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bileşikten</a:t>
            </a:r>
            <a:r>
              <a:rPr lang="en-US" dirty="0"/>
              <a:t> </a:t>
            </a:r>
            <a:r>
              <a:rPr lang="en-US" dirty="0" err="1"/>
              <a:t>ayrılan</a:t>
            </a:r>
            <a:r>
              <a:rPr lang="en-US" dirty="0"/>
              <a:t> </a:t>
            </a:r>
            <a:r>
              <a:rPr lang="en-US" dirty="0" err="1"/>
              <a:t>elektronlar</a:t>
            </a:r>
            <a:r>
              <a:rPr lang="en-US" dirty="0"/>
              <a:t> (</a:t>
            </a:r>
            <a:r>
              <a:rPr lang="en-US" dirty="0" err="1"/>
              <a:t>oksidasyon</a:t>
            </a:r>
            <a:r>
              <a:rPr lang="en-US" dirty="0"/>
              <a:t>) </a:t>
            </a:r>
            <a:r>
              <a:rPr lang="en-US" dirty="0" err="1"/>
              <a:t>ortamdaki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de</a:t>
            </a:r>
          </a:p>
          <a:p>
            <a:r>
              <a:rPr lang="en-US" dirty="0" err="1"/>
              <a:t>oksitlenen</a:t>
            </a:r>
            <a:r>
              <a:rPr lang="en-US" dirty="0"/>
              <a:t> </a:t>
            </a:r>
            <a:r>
              <a:rPr lang="en-US" dirty="0" err="1"/>
              <a:t>moleküle</a:t>
            </a:r>
            <a:r>
              <a:rPr lang="en-US" dirty="0"/>
              <a:t> </a:t>
            </a:r>
            <a:r>
              <a:rPr lang="en-US" dirty="0" err="1"/>
              <a:t>benzer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molekül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yakalanmalıdırlar</a:t>
            </a:r>
            <a:r>
              <a:rPr lang="en-US" dirty="0"/>
              <a:t> (</a:t>
            </a:r>
            <a:r>
              <a:rPr lang="en-US" dirty="0" err="1"/>
              <a:t>redüksiyon</a:t>
            </a:r>
            <a:r>
              <a:rPr lang="en-US" dirty="0"/>
              <a:t>).</a:t>
            </a:r>
          </a:p>
          <a:p>
            <a:r>
              <a:rPr lang="en-US" dirty="0" err="1"/>
              <a:t>Oksitlenen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redüklenen</a:t>
            </a:r>
            <a:r>
              <a:rPr lang="en-US" dirty="0"/>
              <a:t> </a:t>
            </a:r>
            <a:r>
              <a:rPr lang="en-US" dirty="0" err="1"/>
              <a:t>maddelerin</a:t>
            </a:r>
            <a:r>
              <a:rPr lang="en-US" dirty="0"/>
              <a:t>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benzerliğinden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tip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oksidasyondan</a:t>
            </a:r>
            <a:r>
              <a:rPr lang="en-US" dirty="0"/>
              <a:t> </a:t>
            </a:r>
            <a:r>
              <a:rPr lang="en-US" dirty="0" err="1"/>
              <a:t>açığa</a:t>
            </a:r>
            <a:endParaRPr lang="en-US" dirty="0"/>
          </a:p>
          <a:p>
            <a:r>
              <a:rPr lang="en-US" dirty="0" err="1"/>
              <a:t>çıkan</a:t>
            </a:r>
            <a:r>
              <a:rPr lang="en-US" dirty="0"/>
              <a:t> </a:t>
            </a:r>
            <a:r>
              <a:rPr lang="en-US" dirty="0" err="1"/>
              <a:t>serbest</a:t>
            </a:r>
            <a:r>
              <a:rPr lang="en-US" dirty="0"/>
              <a:t>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miktarı</a:t>
            </a:r>
            <a:r>
              <a:rPr lang="en-US" dirty="0"/>
              <a:t> </a:t>
            </a:r>
            <a:r>
              <a:rPr lang="en-US" dirty="0" err="1"/>
              <a:t>oldukça</a:t>
            </a:r>
            <a:r>
              <a:rPr lang="en-US" dirty="0"/>
              <a:t> </a:t>
            </a:r>
            <a:r>
              <a:rPr lang="en-US" dirty="0" err="1"/>
              <a:t>düşük</a:t>
            </a:r>
            <a:r>
              <a:rPr lang="en-US" dirty="0"/>
              <a:t> </a:t>
            </a:r>
            <a:r>
              <a:rPr lang="en-US" dirty="0" err="1"/>
              <a:t>seviyede</a:t>
            </a:r>
            <a:r>
              <a:rPr lang="en-US" dirty="0"/>
              <a:t> </a:t>
            </a:r>
            <a:r>
              <a:rPr lang="en-US" dirty="0" err="1"/>
              <a:t>kalır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6E8CB3-C2B2-4F44-98F3-7A4CA44906D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17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r>
              <a:rPr lang="en-US" dirty="0" err="1" smtClean="0"/>
              <a:t>Doç</a:t>
            </a:r>
            <a:r>
              <a:rPr lang="en-US" dirty="0" smtClean="0"/>
              <a:t>. Dr. yasemin G. İŞGÖR /Ankara </a:t>
            </a:r>
            <a:r>
              <a:rPr lang="en-US" dirty="0" err="1" smtClean="0"/>
              <a:t>Üniversitesi</a:t>
            </a:r>
            <a:r>
              <a:rPr lang="en-US" dirty="0" smtClean="0"/>
              <a:t>/ link: http://80.251.40.59/ankara.edu.tr/isgor/index.html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0069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r>
              <a:rPr lang="en-US" dirty="0" err="1" smtClean="0"/>
              <a:t>Doç</a:t>
            </a:r>
            <a:r>
              <a:rPr lang="en-US" dirty="0" smtClean="0"/>
              <a:t>. Dr. yasemin G. İŞGÖR /Ankara </a:t>
            </a:r>
            <a:r>
              <a:rPr lang="en-US" dirty="0" err="1" smtClean="0"/>
              <a:t>Üniversitesi</a:t>
            </a:r>
            <a:r>
              <a:rPr lang="en-US" dirty="0" smtClean="0"/>
              <a:t>/ link: http://80.251.40.59/ankara.edu.tr/isgor/index.html</a:t>
            </a:r>
          </a:p>
        </p:txBody>
      </p:sp>
    </p:spTree>
    <p:extLst>
      <p:ext uri="{BB962C8B-B14F-4D97-AF65-F5344CB8AC3E}">
        <p14:creationId xmlns:p14="http://schemas.microsoft.com/office/powerpoint/2010/main" val="3207736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r>
              <a:rPr lang="en-US" dirty="0" err="1" smtClean="0"/>
              <a:t>Doç</a:t>
            </a:r>
            <a:r>
              <a:rPr lang="en-US" dirty="0" smtClean="0"/>
              <a:t>. Dr. yasemin G. İŞGÖR /Ankara </a:t>
            </a:r>
            <a:r>
              <a:rPr lang="en-US" dirty="0" err="1" smtClean="0"/>
              <a:t>Üniversitesi</a:t>
            </a:r>
            <a:r>
              <a:rPr lang="en-US" dirty="0" smtClean="0"/>
              <a:t>/ link: http://80.251.40.59/ankara.edu.tr/isgor/index.html</a:t>
            </a:r>
          </a:p>
        </p:txBody>
      </p:sp>
    </p:spTree>
    <p:extLst>
      <p:ext uri="{BB962C8B-B14F-4D97-AF65-F5344CB8AC3E}">
        <p14:creationId xmlns:p14="http://schemas.microsoft.com/office/powerpoint/2010/main" val="392358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r>
              <a:rPr lang="en-US" dirty="0" err="1" smtClean="0"/>
              <a:t>Doç</a:t>
            </a:r>
            <a:r>
              <a:rPr lang="en-US" dirty="0" smtClean="0"/>
              <a:t>. Dr. yasemin G. İŞGÖR /Ankara </a:t>
            </a:r>
            <a:r>
              <a:rPr lang="en-US" dirty="0" err="1" smtClean="0"/>
              <a:t>Üniversitesi</a:t>
            </a:r>
            <a:r>
              <a:rPr lang="en-US" dirty="0" smtClean="0"/>
              <a:t>/ link: http://80.251.40.59/ankara.edu.tr/isgor/index.html</a:t>
            </a:r>
          </a:p>
        </p:txBody>
      </p:sp>
    </p:spTree>
    <p:extLst>
      <p:ext uri="{BB962C8B-B14F-4D97-AF65-F5344CB8AC3E}">
        <p14:creationId xmlns:p14="http://schemas.microsoft.com/office/powerpoint/2010/main" val="131643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r>
              <a:rPr lang="en-US" dirty="0" err="1" smtClean="0"/>
              <a:t>Doç</a:t>
            </a:r>
            <a:r>
              <a:rPr lang="en-US" dirty="0" smtClean="0"/>
              <a:t>. Dr. yasemin G. İŞGÖR /Ankara </a:t>
            </a:r>
            <a:r>
              <a:rPr lang="en-US" dirty="0" err="1" smtClean="0"/>
              <a:t>Üniversitesi</a:t>
            </a:r>
            <a:r>
              <a:rPr lang="en-US" dirty="0" smtClean="0"/>
              <a:t>/ link: http://80.251.40.59/ankara.edu.tr/isgor/index.html</a:t>
            </a:r>
          </a:p>
        </p:txBody>
      </p:sp>
    </p:spTree>
    <p:extLst>
      <p:ext uri="{BB962C8B-B14F-4D97-AF65-F5344CB8AC3E}">
        <p14:creationId xmlns:p14="http://schemas.microsoft.com/office/powerpoint/2010/main" val="290822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r>
              <a:rPr lang="en-US" dirty="0" err="1" smtClean="0"/>
              <a:t>Doç</a:t>
            </a:r>
            <a:r>
              <a:rPr lang="en-US" dirty="0" smtClean="0"/>
              <a:t>. Dr. yasemin G. İŞGÖR /Ankara </a:t>
            </a:r>
            <a:r>
              <a:rPr lang="en-US" dirty="0" err="1" smtClean="0"/>
              <a:t>Üniversitesi</a:t>
            </a:r>
            <a:r>
              <a:rPr lang="en-US" dirty="0" smtClean="0"/>
              <a:t>/ link: http://80.251.40.59/ankara.edu.tr/isgor/index.html</a:t>
            </a:r>
          </a:p>
        </p:txBody>
      </p:sp>
    </p:spTree>
    <p:extLst>
      <p:ext uri="{BB962C8B-B14F-4D97-AF65-F5344CB8AC3E}">
        <p14:creationId xmlns:p14="http://schemas.microsoft.com/office/powerpoint/2010/main" val="36584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r>
              <a:rPr lang="en-US" dirty="0" err="1" smtClean="0"/>
              <a:t>Doç</a:t>
            </a:r>
            <a:r>
              <a:rPr lang="en-US" dirty="0" smtClean="0"/>
              <a:t>. Dr. yasemin G. İŞGÖR /Ankara </a:t>
            </a:r>
            <a:r>
              <a:rPr lang="en-US" dirty="0" err="1" smtClean="0"/>
              <a:t>Üniversitesi</a:t>
            </a:r>
            <a:r>
              <a:rPr lang="en-US" dirty="0" smtClean="0"/>
              <a:t>/ link: http://80.251.40.59/ankara.edu.tr/isgor/index.html</a:t>
            </a:r>
          </a:p>
        </p:txBody>
      </p:sp>
    </p:spTree>
    <p:extLst>
      <p:ext uri="{BB962C8B-B14F-4D97-AF65-F5344CB8AC3E}">
        <p14:creationId xmlns:p14="http://schemas.microsoft.com/office/powerpoint/2010/main" val="91127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r>
              <a:rPr lang="en-US" dirty="0" err="1" smtClean="0"/>
              <a:t>Doç</a:t>
            </a:r>
            <a:r>
              <a:rPr lang="en-US" dirty="0" smtClean="0"/>
              <a:t>. Dr. yasemin G. İŞGÖR /Ankara </a:t>
            </a:r>
            <a:r>
              <a:rPr lang="en-US" dirty="0" err="1" smtClean="0"/>
              <a:t>Üniversitesi</a:t>
            </a:r>
            <a:r>
              <a:rPr lang="en-US" dirty="0" smtClean="0"/>
              <a:t>/ link: http://80.251.40.59/ankara.edu.tr/isgor/index.html</a:t>
            </a:r>
          </a:p>
        </p:txBody>
      </p:sp>
    </p:spTree>
    <p:extLst>
      <p:ext uri="{BB962C8B-B14F-4D97-AF65-F5344CB8AC3E}">
        <p14:creationId xmlns:p14="http://schemas.microsoft.com/office/powerpoint/2010/main" val="16130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r>
              <a:rPr lang="en-US" dirty="0" err="1" smtClean="0"/>
              <a:t>Doç</a:t>
            </a:r>
            <a:r>
              <a:rPr lang="en-US" dirty="0" smtClean="0"/>
              <a:t>. Dr. yasemin G. İŞGÖR /Ankara </a:t>
            </a:r>
            <a:r>
              <a:rPr lang="en-US" dirty="0" err="1" smtClean="0"/>
              <a:t>Üniversitesi</a:t>
            </a:r>
            <a:r>
              <a:rPr lang="en-US" dirty="0" smtClean="0"/>
              <a:t>/ link: http://80.251.40.59/ankara.edu.tr/isgor/index.html</a:t>
            </a:r>
          </a:p>
        </p:txBody>
      </p:sp>
    </p:spTree>
    <p:extLst>
      <p:ext uri="{BB962C8B-B14F-4D97-AF65-F5344CB8AC3E}">
        <p14:creationId xmlns:p14="http://schemas.microsoft.com/office/powerpoint/2010/main" val="71155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9" name="Rounded Rectangle 8"/>
          <p:cNvSpPr/>
          <p:nvPr userDrawn="1"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r>
              <a:rPr lang="en-US" dirty="0" err="1" smtClean="0"/>
              <a:t>Doç</a:t>
            </a:r>
            <a:r>
              <a:rPr lang="en-US" dirty="0" smtClean="0"/>
              <a:t>. Dr. yasemin G. İŞGÖR /Ankara </a:t>
            </a:r>
            <a:r>
              <a:rPr lang="en-US" dirty="0" err="1" smtClean="0"/>
              <a:t>Üniversitesi</a:t>
            </a:r>
            <a:r>
              <a:rPr lang="en-US" dirty="0" smtClean="0"/>
              <a:t>/ link: http://80.251.40.59/ankara.edu.tr/isgor/index.html</a:t>
            </a:r>
          </a:p>
        </p:txBody>
      </p:sp>
    </p:spTree>
    <p:extLst>
      <p:ext uri="{BB962C8B-B14F-4D97-AF65-F5344CB8AC3E}">
        <p14:creationId xmlns:p14="http://schemas.microsoft.com/office/powerpoint/2010/main" val="35662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r>
              <a:rPr lang="en-US" dirty="0" err="1" smtClean="0"/>
              <a:t>Doç</a:t>
            </a:r>
            <a:r>
              <a:rPr lang="en-US" dirty="0" smtClean="0"/>
              <a:t>. Dr. yasemin G. İŞGÖR /Ankara </a:t>
            </a:r>
            <a:r>
              <a:rPr lang="en-US" dirty="0" err="1" smtClean="0"/>
              <a:t>Üniversitesi</a:t>
            </a:r>
            <a:r>
              <a:rPr lang="en-US" dirty="0" smtClean="0"/>
              <a:t>/ link: http://80.251.40.59/ankara.edu.tr/isgor/index.html</a:t>
            </a:r>
          </a:p>
        </p:txBody>
      </p:sp>
    </p:spTree>
    <p:extLst>
      <p:ext uri="{BB962C8B-B14F-4D97-AF65-F5344CB8AC3E}">
        <p14:creationId xmlns:p14="http://schemas.microsoft.com/office/powerpoint/2010/main" val="3726577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6C2313B-6160-4D67-83D4-D43B360575DC}" type="datetime1">
              <a:rPr lang="en-US" smtClean="0"/>
              <a:t>09-May-18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Doç. Dr. yasemin G. İŞGÖR /Ankara Üniversitesi/ link: http://80.251.40.59/ankara.edu.tr/isgor/index.html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3097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562" y="912115"/>
            <a:ext cx="10799676" cy="2663826"/>
          </a:xfrm>
        </p:spPr>
        <p:txBody>
          <a:bodyPr>
            <a:normAutofit/>
          </a:bodyPr>
          <a:lstStyle/>
          <a:p>
            <a:pPr algn="ctr"/>
            <a:r>
              <a:rPr lang="tr-TR" sz="3200" dirty="0" smtClean="0"/>
              <a:t>Metabolizma</a:t>
            </a:r>
            <a:endParaRPr lang="en-US" sz="3200" dirty="0"/>
          </a:p>
        </p:txBody>
      </p:sp>
      <p:sp>
        <p:nvSpPr>
          <p:cNvPr id="4" name="Subtitle 3"/>
          <p:cNvSpPr txBox="1">
            <a:spLocks/>
          </p:cNvSpPr>
          <p:nvPr/>
        </p:nvSpPr>
        <p:spPr>
          <a:xfrm>
            <a:off x="1727200" y="3575941"/>
            <a:ext cx="8534400" cy="11118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/>
              <a:t>Genel </a:t>
            </a:r>
            <a:r>
              <a:rPr lang="tr-TR" sz="2400" dirty="0" smtClean="0"/>
              <a:t>Terminoloji</a:t>
            </a:r>
          </a:p>
        </p:txBody>
      </p:sp>
      <p:sp>
        <p:nvSpPr>
          <p:cNvPr id="5" name="Rectangle 4"/>
          <p:cNvSpPr/>
          <p:nvPr/>
        </p:nvSpPr>
        <p:spPr>
          <a:xfrm>
            <a:off x="3914087" y="5274617"/>
            <a:ext cx="41606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Doç. Dr. Yasemin G. İŞGÖR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pPr algn="ctr"/>
            <a:r>
              <a:rPr lang="en-US" dirty="0" err="1" smtClean="0"/>
              <a:t>Doç</a:t>
            </a:r>
            <a:r>
              <a:rPr lang="en-US" dirty="0" smtClean="0"/>
              <a:t>. Dr. yasemin G. İŞGÖR /Ankara </a:t>
            </a:r>
            <a:r>
              <a:rPr lang="en-US" dirty="0" err="1" smtClean="0"/>
              <a:t>Üniversitesi</a:t>
            </a:r>
            <a:r>
              <a:rPr lang="en-US" dirty="0" smtClean="0"/>
              <a:t>/ link: http://80.251.40.59/ankara.edu.tr/isgor/index.html</a:t>
            </a:r>
          </a:p>
        </p:txBody>
      </p:sp>
    </p:spTree>
    <p:extLst>
      <p:ext uri="{BB962C8B-B14F-4D97-AF65-F5344CB8AC3E}">
        <p14:creationId xmlns:p14="http://schemas.microsoft.com/office/powerpoint/2010/main" val="3356393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5072" y="723900"/>
            <a:ext cx="11599363" cy="5486400"/>
          </a:xfrm>
        </p:spPr>
        <p:txBody>
          <a:bodyPr/>
          <a:lstStyle/>
          <a:p>
            <a:pPr algn="just"/>
            <a:r>
              <a:rPr lang="en-US" dirty="0"/>
              <a:t>Metabolik </a:t>
            </a:r>
            <a:r>
              <a:rPr lang="en-US" dirty="0" err="1"/>
              <a:t>yollar</a:t>
            </a:r>
            <a:r>
              <a:rPr lang="en-US" dirty="0"/>
              <a:t>,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peşi</a:t>
            </a:r>
            <a:r>
              <a:rPr lang="en-US" dirty="0"/>
              <a:t> </a:t>
            </a:r>
            <a:r>
              <a:rPr lang="en-US" dirty="0" err="1"/>
              <a:t>sıra</a:t>
            </a:r>
            <a:r>
              <a:rPr lang="en-US" dirty="0"/>
              <a:t> </a:t>
            </a:r>
            <a:r>
              <a:rPr lang="en-US" dirty="0" err="1"/>
              <a:t>cereyan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enzimlerle</a:t>
            </a:r>
            <a:r>
              <a:rPr lang="en-US" dirty="0"/>
              <a:t> </a:t>
            </a:r>
            <a:r>
              <a:rPr lang="en-US" dirty="0" err="1"/>
              <a:t>katalizlenen</a:t>
            </a:r>
            <a:r>
              <a:rPr lang="en-US" dirty="0"/>
              <a:t> </a:t>
            </a:r>
            <a:r>
              <a:rPr lang="en-US" dirty="0" err="1"/>
              <a:t>reaksiyon</a:t>
            </a:r>
            <a:r>
              <a:rPr lang="en-US" dirty="0"/>
              <a:t> </a:t>
            </a:r>
            <a:r>
              <a:rPr lang="en-US" dirty="0" err="1"/>
              <a:t>serileridir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bu</a:t>
            </a:r>
            <a:r>
              <a:rPr lang="tr-TR" dirty="0" smtClean="0"/>
              <a:t> </a:t>
            </a:r>
            <a:r>
              <a:rPr lang="en-US" dirty="0" err="1" smtClean="0"/>
              <a:t>seri</a:t>
            </a:r>
            <a:r>
              <a:rPr lang="en-US" dirty="0" smtClean="0"/>
              <a:t> </a:t>
            </a:r>
            <a:r>
              <a:rPr lang="en-US" dirty="0" err="1"/>
              <a:t>sonucunda</a:t>
            </a:r>
            <a:r>
              <a:rPr lang="en-US" dirty="0"/>
              <a:t> </a:t>
            </a:r>
            <a:r>
              <a:rPr lang="en-US" dirty="0" err="1" smtClean="0"/>
              <a:t>spesifik</a:t>
            </a:r>
            <a:r>
              <a:rPr lang="tr-TR" dirty="0" smtClean="0"/>
              <a:t> (özgün)</a:t>
            </a:r>
            <a:r>
              <a:rPr lang="en-US" dirty="0" smtClean="0"/>
              <a:t> </a:t>
            </a:r>
            <a:r>
              <a:rPr lang="en-US" dirty="0" err="1"/>
              <a:t>ürünler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çıkar</a:t>
            </a:r>
            <a:r>
              <a:rPr lang="en-US" dirty="0"/>
              <a:t>. </a:t>
            </a:r>
            <a:endParaRPr lang="tr-TR" dirty="0" smtClean="0"/>
          </a:p>
          <a:p>
            <a:pPr algn="just"/>
            <a:r>
              <a:rPr lang="tr-TR" dirty="0"/>
              <a:t>M</a:t>
            </a:r>
            <a:r>
              <a:rPr lang="en-US" dirty="0" err="1" smtClean="0"/>
              <a:t>etabolik</a:t>
            </a:r>
            <a:r>
              <a:rPr lang="en-US" dirty="0" smtClean="0"/>
              <a:t> </a:t>
            </a:r>
            <a:r>
              <a:rPr lang="en-US" dirty="0" err="1"/>
              <a:t>yolların</a:t>
            </a:r>
            <a:r>
              <a:rPr lang="en-US" dirty="0"/>
              <a:t> </a:t>
            </a:r>
            <a:r>
              <a:rPr lang="en-US" dirty="0" err="1" smtClean="0"/>
              <a:t>reaktanlarına</a:t>
            </a:r>
            <a:r>
              <a:rPr lang="tr-TR" dirty="0" smtClean="0"/>
              <a:t> (</a:t>
            </a:r>
            <a:r>
              <a:rPr lang="tr-TR" dirty="0" err="1" smtClean="0"/>
              <a:t>substrat</a:t>
            </a:r>
            <a:r>
              <a:rPr lang="tr-TR" dirty="0" smtClean="0"/>
              <a:t> veya reaksiyona girenlere)</a:t>
            </a:r>
            <a:r>
              <a:rPr lang="en-US" dirty="0" smtClean="0"/>
              <a:t>, 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bileşiklerine</a:t>
            </a:r>
            <a:r>
              <a:rPr lang="en-US" dirty="0"/>
              <a:t>,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ürünlerine</a:t>
            </a:r>
            <a:r>
              <a:rPr lang="en-US" dirty="0" smtClean="0"/>
              <a:t> </a:t>
            </a:r>
            <a:r>
              <a:rPr lang="en-US" dirty="0" err="1"/>
              <a:t>topluca</a:t>
            </a:r>
            <a:r>
              <a:rPr lang="en-US" dirty="0"/>
              <a:t> </a:t>
            </a:r>
            <a:r>
              <a:rPr lang="en-US" b="1" dirty="0" err="1"/>
              <a:t>metabolitler</a:t>
            </a:r>
            <a:r>
              <a:rPr lang="en-US" b="1" dirty="0"/>
              <a:t> </a:t>
            </a:r>
            <a:r>
              <a:rPr lang="en-US" dirty="0" err="1"/>
              <a:t>denir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 err="1"/>
              <a:t>Glikoliz</a:t>
            </a:r>
            <a:r>
              <a:rPr lang="en-US" dirty="0"/>
              <a:t>, TCA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oksidatif</a:t>
            </a:r>
            <a:r>
              <a:rPr lang="en-US" dirty="0"/>
              <a:t> </a:t>
            </a:r>
            <a:r>
              <a:rPr lang="en-US" dirty="0" err="1"/>
              <a:t>fosforilasyon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smtClean="0"/>
              <a:t>Metabolik</a:t>
            </a:r>
            <a:r>
              <a:rPr lang="tr-TR" dirty="0" smtClean="0"/>
              <a:t> </a:t>
            </a:r>
            <a:r>
              <a:rPr lang="en-US" dirty="0" err="1" smtClean="0"/>
              <a:t>yol</a:t>
            </a:r>
            <a:r>
              <a:rPr lang="tr-TR" dirty="0" smtClean="0"/>
              <a:t>dur ve 30 civarında reaksiyonu bünyesinde barındırır. </a:t>
            </a:r>
          </a:p>
          <a:p>
            <a:pPr algn="just"/>
            <a:r>
              <a:rPr lang="tr-TR" dirty="0" smtClean="0"/>
              <a:t>Hücrelerde tespit edilebilmiş, farklı enzim </a:t>
            </a:r>
            <a:r>
              <a:rPr lang="tr-TR" dirty="0" err="1" smtClean="0"/>
              <a:t>katalizliğinde</a:t>
            </a:r>
            <a:r>
              <a:rPr lang="tr-TR" dirty="0" smtClean="0"/>
              <a:t> yürüyen 2000 kadar Metabolik yol bulunmaktadır.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5072" y="150399"/>
            <a:ext cx="3829878" cy="573501"/>
          </a:xfrm>
        </p:spPr>
        <p:txBody>
          <a:bodyPr>
            <a:noAutofit/>
          </a:bodyPr>
          <a:lstStyle/>
          <a:p>
            <a:r>
              <a:rPr lang="tr-TR" sz="2400" dirty="0" smtClean="0"/>
              <a:t>Metabolik olayların özeti</a:t>
            </a: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 Dr. yasemin G. İŞGÖR /Ankara Üniversitesi/ link: http://80.251.40.59/ankara.edu.tr/isgor/index.html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9921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04672" y="274638"/>
            <a:ext cx="10552287" cy="5935662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 Dr. yasemin G. İŞGÖR /Ankara Üniversitesi/ link: http://80.251.40.59/ankara.edu.tr/isgor/index.html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6096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267178" y="956469"/>
            <a:ext cx="4633274" cy="50633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5072" y="299244"/>
            <a:ext cx="3369763" cy="211265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Hücresel solunum ve Enerji</a:t>
            </a:r>
            <a:endParaRPr lang="en-US" sz="3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 Dr. yasemin G. İŞGÖR /Ankara Üniversitesi/ link: http://80.251.40.59/ankara.edu.tr/isgor/index.html</a:t>
            </a:r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3860" y="113100"/>
            <a:ext cx="8176592" cy="60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220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5072" y="723899"/>
            <a:ext cx="6431015" cy="5592003"/>
          </a:xfrm>
        </p:spPr>
        <p:txBody>
          <a:bodyPr>
            <a:normAutofit/>
          </a:bodyPr>
          <a:lstStyle/>
          <a:p>
            <a:pPr algn="just"/>
            <a:r>
              <a:rPr lang="tr-TR" sz="2000" dirty="0" smtClean="0"/>
              <a:t>Metabolizmada </a:t>
            </a:r>
            <a:r>
              <a:rPr lang="tr-TR" sz="2000" dirty="0" err="1" smtClean="0"/>
              <a:t>anabolik</a:t>
            </a:r>
            <a:r>
              <a:rPr lang="tr-TR" sz="2000" dirty="0" smtClean="0"/>
              <a:t> ve </a:t>
            </a:r>
            <a:r>
              <a:rPr lang="tr-TR" sz="2000" dirty="0" err="1" smtClean="0"/>
              <a:t>katabolik</a:t>
            </a:r>
            <a:r>
              <a:rPr lang="tr-TR" sz="2000" dirty="0" smtClean="0"/>
              <a:t> yollarda önemli göreve sahip </a:t>
            </a:r>
            <a:r>
              <a:rPr lang="tr-TR" sz="2000" dirty="0" err="1" smtClean="0"/>
              <a:t>Biyomoleküller</a:t>
            </a:r>
            <a:r>
              <a:rPr lang="tr-TR" sz="2000" dirty="0" smtClean="0"/>
              <a:t> polimer yapıdadır.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tr-TR" sz="2000" dirty="0" smtClean="0"/>
              <a:t>ilk aşamada bu polimerler yapıtaşları olan </a:t>
            </a:r>
            <a:r>
              <a:rPr lang="tr-TR" sz="2000" b="1" dirty="0" err="1" smtClean="0"/>
              <a:t>monomerlere</a:t>
            </a:r>
            <a:r>
              <a:rPr lang="tr-TR" sz="2000" dirty="0" smtClean="0"/>
              <a:t> yıkılırlar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1800" dirty="0" smtClean="0"/>
              <a:t>(</a:t>
            </a:r>
            <a:r>
              <a:rPr lang="en-US" sz="1800" dirty="0"/>
              <a:t>amino </a:t>
            </a:r>
            <a:r>
              <a:rPr lang="en-US" sz="1800" dirty="0" err="1"/>
              <a:t>asitler</a:t>
            </a:r>
            <a:r>
              <a:rPr lang="en-US" sz="1800" dirty="0"/>
              <a:t>, </a:t>
            </a:r>
            <a:r>
              <a:rPr lang="tr-TR" sz="1800" dirty="0" smtClean="0"/>
              <a:t>glikoz gibi </a:t>
            </a:r>
            <a:r>
              <a:rPr lang="en-US" sz="1800" dirty="0" err="1" smtClean="0"/>
              <a:t>karbonhidrat</a:t>
            </a:r>
            <a:r>
              <a:rPr lang="tr-TR" sz="1800" dirty="0" smtClean="0"/>
              <a:t> </a:t>
            </a:r>
            <a:r>
              <a:rPr lang="en-US" sz="1800" dirty="0" err="1" smtClean="0"/>
              <a:t>monomerleri</a:t>
            </a:r>
            <a:r>
              <a:rPr lang="en-US" sz="1800" dirty="0"/>
              <a:t>, </a:t>
            </a:r>
            <a:r>
              <a:rPr lang="en-US" sz="1800" dirty="0" err="1"/>
              <a:t>yağ</a:t>
            </a:r>
            <a:r>
              <a:rPr lang="en-US" sz="1800" dirty="0"/>
              <a:t> </a:t>
            </a:r>
            <a:r>
              <a:rPr lang="en-US" sz="1800" dirty="0" err="1"/>
              <a:t>asidi</a:t>
            </a:r>
            <a:r>
              <a:rPr lang="en-US" sz="1800" dirty="0"/>
              <a:t> </a:t>
            </a:r>
            <a:r>
              <a:rPr lang="en-US" sz="1800" dirty="0" err="1"/>
              <a:t>ve</a:t>
            </a:r>
            <a:r>
              <a:rPr lang="en-US" sz="1800" dirty="0"/>
              <a:t> </a:t>
            </a:r>
            <a:r>
              <a:rPr lang="en-US" sz="1800" dirty="0" err="1"/>
              <a:t>gliserol</a:t>
            </a:r>
            <a:r>
              <a:rPr lang="en-US" sz="1800" dirty="0"/>
              <a:t>)</a:t>
            </a:r>
            <a:endParaRPr lang="tr-TR" sz="1800" dirty="0" smtClean="0"/>
          </a:p>
          <a:p>
            <a:pPr marL="457200" indent="-457200" algn="just">
              <a:buFont typeface="+mj-lt"/>
              <a:buAutoNum type="arabicParenR"/>
            </a:pPr>
            <a:r>
              <a:rPr lang="tr-TR" sz="2000" dirty="0" smtClean="0"/>
              <a:t>H</a:t>
            </a:r>
            <a:r>
              <a:rPr lang="en-US" sz="2000" dirty="0" err="1" smtClean="0"/>
              <a:t>er</a:t>
            </a:r>
            <a:r>
              <a:rPr lang="en-US" sz="2000" dirty="0" smtClean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yapı</a:t>
            </a:r>
            <a:r>
              <a:rPr lang="en-US" sz="2000" dirty="0"/>
              <a:t> </a:t>
            </a:r>
            <a:r>
              <a:rPr lang="en-US" sz="2000" dirty="0" err="1"/>
              <a:t>taşı</a:t>
            </a:r>
            <a:r>
              <a:rPr lang="en-US" sz="2000" dirty="0"/>
              <a:t> </a:t>
            </a:r>
            <a:r>
              <a:rPr lang="en-US" sz="2000" dirty="0" err="1"/>
              <a:t>ortak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yapı</a:t>
            </a:r>
            <a:r>
              <a:rPr lang="en-US" sz="2000" dirty="0"/>
              <a:t> </a:t>
            </a:r>
            <a:r>
              <a:rPr lang="en-US" sz="2000" dirty="0" err="1"/>
              <a:t>olan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TCA </a:t>
            </a:r>
            <a:r>
              <a:rPr lang="en-US" sz="2000" dirty="0" err="1"/>
              <a:t>döngüsüne</a:t>
            </a:r>
            <a:r>
              <a:rPr lang="en-US" sz="2000" dirty="0"/>
              <a:t> </a:t>
            </a:r>
            <a:r>
              <a:rPr lang="en-US" sz="2000" dirty="0" err="1" smtClean="0"/>
              <a:t>sokula</a:t>
            </a:r>
            <a:r>
              <a:rPr lang="tr-TR" sz="2000" dirty="0" err="1" smtClean="0"/>
              <a:t>cak</a:t>
            </a:r>
            <a:r>
              <a:rPr lang="en-US" sz="2000" dirty="0" smtClean="0"/>
              <a:t> </a:t>
            </a:r>
            <a:r>
              <a:rPr lang="en-US" sz="2000" b="1" dirty="0" err="1"/>
              <a:t>asetil</a:t>
            </a:r>
            <a:r>
              <a:rPr lang="en-US" sz="2000" b="1" dirty="0"/>
              <a:t> </a:t>
            </a:r>
            <a:r>
              <a:rPr lang="en-US" sz="2000" b="1" dirty="0" err="1" smtClean="0"/>
              <a:t>CoA</a:t>
            </a:r>
            <a:r>
              <a:rPr lang="en-US" sz="2000" dirty="0" err="1" smtClean="0"/>
              <a:t>’nın</a:t>
            </a:r>
            <a:r>
              <a:rPr lang="tr-TR" sz="2000" dirty="0" smtClean="0"/>
              <a:t> </a:t>
            </a:r>
            <a:r>
              <a:rPr lang="tr-TR" sz="2000" b="1" dirty="0" err="1" smtClean="0"/>
              <a:t>asetil</a:t>
            </a:r>
            <a:r>
              <a:rPr lang="tr-TR" sz="2000" dirty="0" smtClean="0"/>
              <a:t> grubuna parçalanır.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tr-TR" sz="2000" b="1" dirty="0" err="1" smtClean="0"/>
              <a:t>AsetilCoA</a:t>
            </a:r>
            <a:r>
              <a:rPr lang="tr-TR" sz="2000" dirty="0" smtClean="0"/>
              <a:t> yapısı </a:t>
            </a:r>
            <a:r>
              <a:rPr lang="tr-TR" sz="2000" b="1" dirty="0" smtClean="0"/>
              <a:t>TCA</a:t>
            </a:r>
            <a:r>
              <a:rPr lang="tr-TR" sz="2000" dirty="0" smtClean="0"/>
              <a:t> döngüsüne girer, </a:t>
            </a:r>
            <a:r>
              <a:rPr lang="tr-TR" sz="2000" b="1" dirty="0" smtClean="0"/>
              <a:t>CO</a:t>
            </a:r>
            <a:r>
              <a:rPr lang="tr-TR" sz="2000" b="1" baseline="-25000" dirty="0" smtClean="0"/>
              <a:t>2</a:t>
            </a:r>
            <a:r>
              <a:rPr lang="tr-TR" sz="2000" dirty="0" smtClean="0"/>
              <a:t> (karbondioksit)’e yıkılırken açığa çıkan elektronlar </a:t>
            </a:r>
            <a:r>
              <a:rPr lang="tr-TR" sz="2000" b="1" dirty="0"/>
              <a:t>NADH</a:t>
            </a:r>
            <a:r>
              <a:rPr lang="tr-TR" sz="2000" dirty="0"/>
              <a:t> ve </a:t>
            </a:r>
            <a:r>
              <a:rPr lang="tr-TR" sz="2000" b="1" dirty="0"/>
              <a:t>FADH</a:t>
            </a:r>
            <a:r>
              <a:rPr lang="tr-TR" sz="2000" b="1" baseline="-25000" dirty="0"/>
              <a:t>2</a:t>
            </a:r>
            <a:r>
              <a:rPr lang="tr-TR" sz="2000" dirty="0"/>
              <a:t> </a:t>
            </a:r>
            <a:r>
              <a:rPr lang="tr-TR" sz="2000" dirty="0" smtClean="0"/>
              <a:t>yapılarına, </a:t>
            </a:r>
            <a:r>
              <a:rPr lang="tr-TR" sz="2000" b="1" dirty="0" smtClean="0"/>
              <a:t>GTP</a:t>
            </a:r>
            <a:r>
              <a:rPr lang="tr-TR" sz="2000" dirty="0" smtClean="0"/>
              <a:t> (ADP den ATP üretimine neden olur) molekülünün sentezine neden olur.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000" b="1" dirty="0" smtClean="0"/>
              <a:t>NADH</a:t>
            </a:r>
            <a:r>
              <a:rPr lang="tr-TR" sz="2000" dirty="0" smtClean="0"/>
              <a:t> ve </a:t>
            </a:r>
            <a:r>
              <a:rPr lang="tr-TR" sz="2000" b="1" dirty="0" smtClean="0"/>
              <a:t>FADH</a:t>
            </a:r>
            <a:r>
              <a:rPr lang="tr-TR" sz="2000" b="1" baseline="-25000" dirty="0" smtClean="0"/>
              <a:t>2</a:t>
            </a:r>
            <a:r>
              <a:rPr lang="tr-TR" sz="2000" dirty="0" smtClean="0"/>
              <a:t> mitokondri iç zarında yer alan ETZ (Elektron transfer Zinciri) proteinlerine iletilerek dış ve iç zar arası proton pompalanmasına, </a:t>
            </a:r>
            <a:r>
              <a:rPr lang="tr-TR" sz="2000" dirty="0" err="1" smtClean="0"/>
              <a:t>olşan</a:t>
            </a:r>
            <a:r>
              <a:rPr lang="tr-TR" sz="2000" dirty="0" smtClean="0"/>
              <a:t> bu proton motive kuvvetle her protonun </a:t>
            </a:r>
            <a:r>
              <a:rPr lang="tr-TR" sz="2000" dirty="0" err="1" smtClean="0"/>
              <a:t>matrikse</a:t>
            </a:r>
            <a:r>
              <a:rPr lang="tr-TR" sz="2000" dirty="0" smtClean="0"/>
              <a:t> alınması sırasında </a:t>
            </a:r>
            <a:r>
              <a:rPr lang="tr-TR" sz="2000" b="1" dirty="0" smtClean="0"/>
              <a:t>su</a:t>
            </a:r>
            <a:r>
              <a:rPr lang="tr-TR" sz="2000" dirty="0" smtClean="0"/>
              <a:t> ve </a:t>
            </a:r>
            <a:r>
              <a:rPr lang="tr-TR" sz="2000" b="1" dirty="0" smtClean="0"/>
              <a:t>ATP</a:t>
            </a:r>
            <a:r>
              <a:rPr lang="tr-TR" sz="2000" dirty="0" smtClean="0"/>
              <a:t> üretimine neden olur.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5071" y="150399"/>
            <a:ext cx="8100790" cy="573501"/>
          </a:xfrm>
        </p:spPr>
        <p:txBody>
          <a:bodyPr>
            <a:noAutofit/>
          </a:bodyPr>
          <a:lstStyle/>
          <a:p>
            <a:r>
              <a:rPr lang="tr-TR" sz="2400" dirty="0" smtClean="0"/>
              <a:t>Karbonhidrat Metabolizmasındaki Metabolik olayların özeti</a:t>
            </a: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310312"/>
            <a:ext cx="8766629" cy="419100"/>
          </a:xfrm>
        </p:spPr>
        <p:txBody>
          <a:bodyPr/>
          <a:lstStyle/>
          <a:p>
            <a:r>
              <a:rPr lang="en-US" dirty="0" err="1" smtClean="0"/>
              <a:t>Doç</a:t>
            </a:r>
            <a:r>
              <a:rPr lang="en-US" dirty="0" smtClean="0"/>
              <a:t>. Dr. yasemin G. İŞGÖR /Ankara </a:t>
            </a:r>
            <a:r>
              <a:rPr lang="en-US" dirty="0" err="1" smtClean="0"/>
              <a:t>Ün</a:t>
            </a:r>
            <a:r>
              <a:rPr lang="tr-TR" dirty="0" smtClean="0"/>
              <a:t>i</a:t>
            </a:r>
            <a:r>
              <a:rPr lang="en-US" dirty="0" smtClean="0"/>
              <a:t>/ link: http://80.251.40.59/ankara.edu.tr/isgor/index.html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5675" y="603388"/>
            <a:ext cx="3733800" cy="606411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074333" y="823912"/>
            <a:ext cx="583096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1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7074333" y="2602706"/>
            <a:ext cx="583096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2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7074333" y="4871831"/>
            <a:ext cx="583096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47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1738282" y="274638"/>
            <a:ext cx="8472518" cy="511156"/>
          </a:xfrm>
          <a:prstGeom prst="rect">
            <a:avLst/>
          </a:prstGeom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dirty="0">
                <a:solidFill>
                  <a:srgbClr val="0070C0"/>
                </a:solidFill>
                <a:latin typeface="Bookman Old Style" pitchFamily="18" charset="0"/>
              </a:rPr>
              <a:t>Metabolizmanın Önemli Yolları</a:t>
            </a:r>
            <a:endParaRPr lang="tr-TR" sz="2800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5" name="2 İçerik Yer Tutucusu"/>
          <p:cNvSpPr>
            <a:spLocks noGrp="1"/>
          </p:cNvSpPr>
          <p:nvPr>
            <p:ph sz="quarter" idx="1"/>
          </p:nvPr>
        </p:nvSpPr>
        <p:spPr>
          <a:xfrm>
            <a:off x="1738282" y="785794"/>
            <a:ext cx="8750206" cy="5883566"/>
          </a:xfrm>
        </p:spPr>
        <p:txBody>
          <a:bodyPr>
            <a:noAutofit/>
          </a:bodyPr>
          <a:lstStyle/>
          <a:p>
            <a:pPr algn="just"/>
            <a:r>
              <a:rPr lang="tr-TR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Katabolik</a:t>
            </a:r>
            <a:r>
              <a:rPr lang="tr-TR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Tepkimeler :</a:t>
            </a:r>
          </a:p>
          <a:p>
            <a:pPr lvl="1" algn="just"/>
            <a:r>
              <a:rPr lang="tr-TR" sz="2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Glikoliz</a:t>
            </a:r>
            <a:endParaRPr lang="tr-TR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just"/>
            <a:r>
              <a:rPr lang="tr-TR" sz="2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Krebs</a:t>
            </a:r>
            <a:r>
              <a:rPr lang="tr-TR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Döngüsü</a:t>
            </a:r>
          </a:p>
          <a:p>
            <a:pPr lvl="1" algn="just"/>
            <a:r>
              <a:rPr lang="tr-TR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Yağ </a:t>
            </a:r>
            <a:r>
              <a:rPr lang="tr-TR" sz="2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Asiti</a:t>
            </a:r>
            <a:r>
              <a:rPr lang="tr-TR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Yıkımı (</a:t>
            </a:r>
            <a:r>
              <a:rPr lang="tr-TR" sz="2000" dirty="0">
                <a:latin typeface="Symbol" panose="05050102010706020507" pitchFamily="18" charset="2"/>
                <a:ea typeface="Arial Unicode MS" panose="020B0604020202020204" pitchFamily="34" charset="-128"/>
                <a:cs typeface="Arial Unicode MS" panose="020B0604020202020204" pitchFamily="34" charset="-128"/>
              </a:rPr>
              <a:t>b</a:t>
            </a:r>
            <a:r>
              <a:rPr lang="tr-TR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</a:t>
            </a:r>
            <a:r>
              <a:rPr lang="tr-TR" sz="2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Oksidasyon</a:t>
            </a:r>
            <a:r>
              <a:rPr lang="tr-TR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</a:p>
          <a:p>
            <a:pPr lvl="1" algn="just"/>
            <a:endParaRPr lang="tr-TR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r>
              <a:rPr lang="tr-TR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Anabolik</a:t>
            </a:r>
            <a:r>
              <a:rPr lang="tr-TR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Tepkimeler</a:t>
            </a:r>
          </a:p>
          <a:p>
            <a:pPr lvl="1" algn="just"/>
            <a:r>
              <a:rPr lang="tr-TR" sz="2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Glukoneogenez</a:t>
            </a:r>
            <a:endParaRPr lang="tr-TR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just"/>
            <a:r>
              <a:rPr lang="tr-TR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Yağ </a:t>
            </a:r>
            <a:r>
              <a:rPr lang="tr-TR" sz="2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Asiti</a:t>
            </a:r>
            <a:r>
              <a:rPr lang="tr-TR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sz="2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Biyosentezi</a:t>
            </a:r>
            <a:endParaRPr lang="tr-TR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just"/>
            <a:r>
              <a:rPr lang="tr-TR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DNA/RNA Sentezi</a:t>
            </a:r>
          </a:p>
          <a:p>
            <a:pPr lvl="1" algn="just"/>
            <a:r>
              <a:rPr lang="tr-TR" sz="2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Krebs</a:t>
            </a:r>
            <a:r>
              <a:rPr lang="tr-TR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Döngüsü</a:t>
            </a:r>
          </a:p>
          <a:p>
            <a:pPr lvl="1" algn="just"/>
            <a:r>
              <a:rPr lang="tr-TR" sz="2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Oksidatif</a:t>
            </a:r>
            <a:r>
              <a:rPr lang="tr-TR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sz="2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Fosforilasyon</a:t>
            </a:r>
            <a:r>
              <a:rPr lang="tr-TR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(ETZ üzerinde ATP üretimi)</a:t>
            </a:r>
          </a:p>
          <a:p>
            <a:pPr lvl="1" algn="just"/>
            <a:endParaRPr lang="tr-TR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r>
              <a:rPr lang="tr-TR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Amfibolik</a:t>
            </a:r>
            <a:r>
              <a:rPr lang="tr-TR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(hem </a:t>
            </a:r>
            <a:r>
              <a:rPr lang="tr-TR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Katabolik</a:t>
            </a:r>
            <a:r>
              <a:rPr lang="tr-TR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Hem </a:t>
            </a:r>
            <a:r>
              <a:rPr lang="tr-TR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Anablik</a:t>
            </a:r>
            <a:r>
              <a:rPr lang="tr-TR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 Tepkimeler</a:t>
            </a:r>
          </a:p>
          <a:p>
            <a:pPr lvl="1" algn="just"/>
            <a:r>
              <a:rPr lang="tr-TR" sz="2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Krebs</a:t>
            </a:r>
            <a:r>
              <a:rPr lang="tr-TR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Döngüsü</a:t>
            </a:r>
          </a:p>
          <a:p>
            <a:pPr algn="just"/>
            <a:endParaRPr lang="tr-TR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8875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990"/>
    </mc:Choice>
    <mc:Fallback xmlns="">
      <p:transition spd="slow" advTm="11699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siness plan 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plan presentation" id="{3E9F0E27-4B3B-4D32-ACE0-136FB2759A95}" vid="{A4BCEBB7-3AD0-460E-BECB-303D18741B6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656D85F-F071-4918-8CFE-64DCC814D4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plan presentation</Template>
  <TotalTime>0</TotalTime>
  <Words>451</Words>
  <Application>Microsoft Office PowerPoint</Application>
  <PresentationFormat>Widescreen</PresentationFormat>
  <Paragraphs>51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 Unicode MS</vt:lpstr>
      <vt:lpstr>Arial</vt:lpstr>
      <vt:lpstr>Bookman Old Style</vt:lpstr>
      <vt:lpstr>Calibri</vt:lpstr>
      <vt:lpstr>Cambria</vt:lpstr>
      <vt:lpstr>Symbol</vt:lpstr>
      <vt:lpstr>Wingdings</vt:lpstr>
      <vt:lpstr>Wingdings 2</vt:lpstr>
      <vt:lpstr>Business plan presentation</vt:lpstr>
      <vt:lpstr>Metabolizma</vt:lpstr>
      <vt:lpstr>Metabolik olayların özeti</vt:lpstr>
      <vt:lpstr>PowerPoint Presentation</vt:lpstr>
      <vt:lpstr>Hücresel solunum ve Enerji</vt:lpstr>
      <vt:lpstr>Karbonhidrat Metabolizmasındaki Metabolik olayların özeti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2017-03-10T21:32:53Z</dcterms:created>
  <dcterms:modified xsi:type="dcterms:W3CDTF">2018-05-09T16:35:35Z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TC034606629991</vt:lpwstr>
  </property>
</Properties>
</file>