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9"/>
  </p:notesMasterIdLst>
  <p:handoutMasterIdLst>
    <p:handoutMasterId r:id="rId10"/>
  </p:handoutMasterIdLst>
  <p:sldIdLst>
    <p:sldId id="323" r:id="rId3"/>
    <p:sldId id="377" r:id="rId4"/>
    <p:sldId id="378" r:id="rId5"/>
    <p:sldId id="374" r:id="rId6"/>
    <p:sldId id="375" r:id="rId7"/>
    <p:sldId id="4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3748"/>
    <a:srgbClr val="297AE4"/>
    <a:srgbClr val="99B7FF"/>
    <a:srgbClr val="DDD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09-May-18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09-May-18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dersimizde</a:t>
            </a:r>
            <a:r>
              <a:rPr lang="en-US" dirty="0"/>
              <a:t> </a:t>
            </a:r>
            <a:r>
              <a:rPr lang="en-US" dirty="0" err="1"/>
              <a:t>Anaerobik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metabolize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glukoz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endParaRPr lang="en-US" dirty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substratın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enerjisinin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kısmının</a:t>
            </a:r>
            <a:r>
              <a:rPr lang="en-US" dirty="0"/>
              <a:t> </a:t>
            </a:r>
            <a:r>
              <a:rPr lang="en-US" dirty="0" err="1"/>
              <a:t>açığa</a:t>
            </a:r>
            <a:r>
              <a:rPr lang="en-US" dirty="0"/>
              <a:t> </a:t>
            </a:r>
            <a:r>
              <a:rPr lang="en-US" dirty="0" err="1"/>
              <a:t>çıktığını</a:t>
            </a:r>
            <a:r>
              <a:rPr lang="en-US" dirty="0"/>
              <a:t> </a:t>
            </a:r>
            <a:r>
              <a:rPr lang="en-US" dirty="0" err="1"/>
              <a:t>gördük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nedeni</a:t>
            </a:r>
            <a:r>
              <a:rPr lang="en-US" dirty="0"/>
              <a:t>,</a:t>
            </a:r>
          </a:p>
          <a:p>
            <a:r>
              <a:rPr lang="en-US" dirty="0" err="1"/>
              <a:t>oksijen</a:t>
            </a:r>
            <a:r>
              <a:rPr lang="en-US" dirty="0"/>
              <a:t> </a:t>
            </a:r>
            <a:r>
              <a:rPr lang="en-US" dirty="0" err="1"/>
              <a:t>yokluğunda</a:t>
            </a:r>
            <a:r>
              <a:rPr lang="en-US" dirty="0"/>
              <a:t> 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oksidasyonun</a:t>
            </a:r>
            <a:r>
              <a:rPr lang="en-US" dirty="0"/>
              <a:t> </a:t>
            </a:r>
            <a:r>
              <a:rPr lang="en-US" dirty="0" err="1"/>
              <a:t>gerçekleşmesi</a:t>
            </a:r>
            <a:r>
              <a:rPr lang="en-US" dirty="0"/>
              <a:t> </a:t>
            </a:r>
            <a:r>
              <a:rPr lang="en-US" dirty="0" err="1"/>
              <a:t>idi</a:t>
            </a:r>
            <a:r>
              <a:rPr lang="en-US" dirty="0"/>
              <a:t>. </a:t>
            </a:r>
            <a:r>
              <a:rPr lang="en-US" dirty="0" err="1"/>
              <a:t>Anaerobik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gerçeklesen</a:t>
            </a:r>
            <a:endParaRPr lang="en-US" dirty="0"/>
          </a:p>
          <a:p>
            <a:r>
              <a:rPr lang="en-US" dirty="0" err="1"/>
              <a:t>katabolizmada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bileşikten</a:t>
            </a:r>
            <a:r>
              <a:rPr lang="en-US" dirty="0"/>
              <a:t> </a:t>
            </a:r>
            <a:r>
              <a:rPr lang="en-US" dirty="0" err="1"/>
              <a:t>ayrılan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(</a:t>
            </a:r>
            <a:r>
              <a:rPr lang="en-US" dirty="0" err="1"/>
              <a:t>oksidasyon</a:t>
            </a:r>
            <a:r>
              <a:rPr lang="en-US" dirty="0"/>
              <a:t>) </a:t>
            </a:r>
            <a:r>
              <a:rPr lang="en-US" dirty="0" err="1"/>
              <a:t>ortamdaki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de</a:t>
            </a:r>
          </a:p>
          <a:p>
            <a:r>
              <a:rPr lang="en-US" dirty="0" err="1"/>
              <a:t>oksitlenen</a:t>
            </a:r>
            <a:r>
              <a:rPr lang="en-US" dirty="0"/>
              <a:t> </a:t>
            </a:r>
            <a:r>
              <a:rPr lang="en-US" dirty="0" err="1"/>
              <a:t>moleküle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molekül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yakalanmalıdırlar</a:t>
            </a:r>
            <a:r>
              <a:rPr lang="en-US" dirty="0"/>
              <a:t> (</a:t>
            </a:r>
            <a:r>
              <a:rPr lang="en-US" dirty="0" err="1"/>
              <a:t>redüksiyon</a:t>
            </a:r>
            <a:r>
              <a:rPr lang="en-US" dirty="0"/>
              <a:t>).</a:t>
            </a:r>
          </a:p>
          <a:p>
            <a:r>
              <a:rPr lang="en-US" dirty="0" err="1"/>
              <a:t>Oksitlenen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redüklenen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benzerliğinden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tip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oksidasyondan</a:t>
            </a:r>
            <a:r>
              <a:rPr lang="en-US" dirty="0"/>
              <a:t> </a:t>
            </a:r>
            <a:r>
              <a:rPr lang="en-US" dirty="0" err="1"/>
              <a:t>açığa</a:t>
            </a:r>
            <a:endParaRPr lang="en-US" dirty="0"/>
          </a:p>
          <a:p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seviyede</a:t>
            </a:r>
            <a:r>
              <a:rPr lang="en-US" dirty="0"/>
              <a:t> </a:t>
            </a:r>
            <a:r>
              <a:rPr lang="en-US" dirty="0" err="1"/>
              <a:t>kalır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8CB3-C2B2-4F44-98F3-7A4CA44906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 userDrawn="1"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C2313B-6160-4D67-83D4-D43B360575DC}" type="datetime1">
              <a:rPr lang="en-US" smtClean="0"/>
              <a:t>09-May-18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Doç. Dr. yasemin G. İŞGÖR /Ankara Üniversitesi/ link: http://80.251.40.59/ankara.edu.tr/isgor/index.html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562" y="912115"/>
            <a:ext cx="10799676" cy="2663826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Metabolizma</a:t>
            </a:r>
            <a:endParaRPr lang="en-US" sz="3200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1727200" y="3575941"/>
            <a:ext cx="8534400" cy="11118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/>
              <a:t>Genel </a:t>
            </a:r>
            <a:r>
              <a:rPr lang="tr-TR" sz="2400" dirty="0" smtClean="0"/>
              <a:t>Terminoloji</a:t>
            </a:r>
          </a:p>
        </p:txBody>
      </p:sp>
      <p:sp>
        <p:nvSpPr>
          <p:cNvPr id="5" name="Rectangle 4"/>
          <p:cNvSpPr/>
          <p:nvPr/>
        </p:nvSpPr>
        <p:spPr>
          <a:xfrm>
            <a:off x="3914087" y="5274617"/>
            <a:ext cx="4160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Doç. Dr. Yasemin G. İŞGÖR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pPr algn="ctr"/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Üniversitesi</a:t>
            </a:r>
            <a:r>
              <a:rPr lang="en-US" dirty="0" smtClean="0"/>
              <a:t>/ link: http://80.251.40.59/ankara.edu.tr/isgor/index.html</a:t>
            </a:r>
          </a:p>
        </p:txBody>
      </p:sp>
    </p:spTree>
    <p:extLst>
      <p:ext uri="{BB962C8B-B14F-4D97-AF65-F5344CB8AC3E}">
        <p14:creationId xmlns:p14="http://schemas.microsoft.com/office/powerpoint/2010/main" val="33563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072" y="723900"/>
            <a:ext cx="11599363" cy="5486400"/>
          </a:xfrm>
        </p:spPr>
        <p:txBody>
          <a:bodyPr/>
          <a:lstStyle/>
          <a:p>
            <a:pPr algn="just"/>
            <a:r>
              <a:rPr lang="en-US" dirty="0"/>
              <a:t>Metabolik </a:t>
            </a:r>
            <a:r>
              <a:rPr lang="en-US" dirty="0" err="1"/>
              <a:t>yollar</a:t>
            </a:r>
            <a:r>
              <a:rPr lang="en-US" dirty="0"/>
              <a:t>,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peşi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cereyan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enzimlerle</a:t>
            </a:r>
            <a:r>
              <a:rPr lang="en-US" dirty="0"/>
              <a:t> </a:t>
            </a:r>
            <a:r>
              <a:rPr lang="en-US" dirty="0" err="1"/>
              <a:t>katalizlenen</a:t>
            </a:r>
            <a:r>
              <a:rPr lang="en-US" dirty="0"/>
              <a:t> </a:t>
            </a:r>
            <a:r>
              <a:rPr lang="en-US" dirty="0" err="1"/>
              <a:t>reaksiyon</a:t>
            </a:r>
            <a:r>
              <a:rPr lang="en-US" dirty="0"/>
              <a:t> </a:t>
            </a:r>
            <a:r>
              <a:rPr lang="en-US" dirty="0" err="1"/>
              <a:t>serileridir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bu</a:t>
            </a:r>
            <a:r>
              <a:rPr lang="tr-TR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 smtClean="0"/>
              <a:t>spesifik</a:t>
            </a:r>
            <a:r>
              <a:rPr lang="tr-TR" dirty="0" smtClean="0"/>
              <a:t> (özgün)</a:t>
            </a:r>
            <a:r>
              <a:rPr lang="en-US" dirty="0" smtClean="0"/>
              <a:t> </a:t>
            </a:r>
            <a:r>
              <a:rPr lang="en-US" dirty="0" err="1"/>
              <a:t>ürünler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tr-TR" dirty="0"/>
              <a:t>M</a:t>
            </a:r>
            <a:r>
              <a:rPr lang="en-US" dirty="0" err="1" smtClean="0"/>
              <a:t>etabolik</a:t>
            </a:r>
            <a:r>
              <a:rPr lang="en-US" dirty="0" smtClean="0"/>
              <a:t> </a:t>
            </a:r>
            <a:r>
              <a:rPr lang="en-US" dirty="0" err="1"/>
              <a:t>yolların</a:t>
            </a:r>
            <a:r>
              <a:rPr lang="en-US" dirty="0"/>
              <a:t> </a:t>
            </a:r>
            <a:r>
              <a:rPr lang="en-US" dirty="0" err="1" smtClean="0"/>
              <a:t>reaktanlarına</a:t>
            </a:r>
            <a:r>
              <a:rPr lang="tr-TR" dirty="0" smtClean="0"/>
              <a:t> (</a:t>
            </a:r>
            <a:r>
              <a:rPr lang="tr-TR" dirty="0" err="1" smtClean="0"/>
              <a:t>substrat</a:t>
            </a:r>
            <a:r>
              <a:rPr lang="tr-TR" dirty="0" smtClean="0"/>
              <a:t> veya reaksiyona girenlere)</a:t>
            </a:r>
            <a:r>
              <a:rPr lang="en-US" dirty="0" smtClean="0"/>
              <a:t>,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bileşiklerine</a:t>
            </a:r>
            <a:r>
              <a:rPr lang="en-US" dirty="0"/>
              <a:t>,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ürünlerine</a:t>
            </a:r>
            <a:r>
              <a:rPr lang="en-US" dirty="0" smtClean="0"/>
              <a:t> </a:t>
            </a:r>
            <a:r>
              <a:rPr lang="en-US" dirty="0" err="1"/>
              <a:t>topluca</a:t>
            </a:r>
            <a:r>
              <a:rPr lang="en-US" dirty="0"/>
              <a:t> </a:t>
            </a:r>
            <a:r>
              <a:rPr lang="en-US" b="1" dirty="0" err="1"/>
              <a:t>metabolitler</a:t>
            </a:r>
            <a:r>
              <a:rPr lang="en-US" b="1" dirty="0"/>
              <a:t> </a:t>
            </a:r>
            <a:r>
              <a:rPr lang="en-US" dirty="0" err="1"/>
              <a:t>denir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/>
              <a:t>Glikoliz</a:t>
            </a:r>
            <a:r>
              <a:rPr lang="en-US" dirty="0"/>
              <a:t>, TCA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oksidatif</a:t>
            </a:r>
            <a:r>
              <a:rPr lang="en-US" dirty="0"/>
              <a:t> </a:t>
            </a:r>
            <a:r>
              <a:rPr lang="en-US" dirty="0" err="1"/>
              <a:t>fosforilasyon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smtClean="0"/>
              <a:t>Metabolik</a:t>
            </a:r>
            <a:r>
              <a:rPr lang="tr-TR" dirty="0" smtClean="0"/>
              <a:t> </a:t>
            </a:r>
            <a:r>
              <a:rPr lang="en-US" dirty="0" err="1" smtClean="0"/>
              <a:t>yol</a:t>
            </a:r>
            <a:r>
              <a:rPr lang="tr-TR" dirty="0" smtClean="0"/>
              <a:t>dur ve 30 civarında reaksiyonu bünyesinde barındırır. </a:t>
            </a:r>
          </a:p>
          <a:p>
            <a:pPr algn="just"/>
            <a:r>
              <a:rPr lang="tr-TR" dirty="0" smtClean="0"/>
              <a:t>Hücrelerde tespit edilebilmiş, farklı enzim </a:t>
            </a:r>
            <a:r>
              <a:rPr lang="tr-TR" dirty="0" err="1" smtClean="0"/>
              <a:t>katalizliğinde</a:t>
            </a:r>
            <a:r>
              <a:rPr lang="tr-TR" dirty="0" smtClean="0"/>
              <a:t> yürüyen 2000 kadar Metabolik yol bulunmaktadır.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072" y="150399"/>
            <a:ext cx="3829878" cy="573501"/>
          </a:xfrm>
        </p:spPr>
        <p:txBody>
          <a:bodyPr>
            <a:noAutofit/>
          </a:bodyPr>
          <a:lstStyle/>
          <a:p>
            <a:r>
              <a:rPr lang="tr-TR" sz="2400" dirty="0" smtClean="0"/>
              <a:t>Metabolik olayların özeti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/Ankara Üniversitesi/ link: http://80.251.40.59/ankara.edu.tr/isgor/index.html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921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04672" y="274638"/>
            <a:ext cx="10552287" cy="593566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/Ankara Üniversitesi/ link: http://80.251.40.59/ankara.edu.tr/isgor/index.html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609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67178" y="956469"/>
            <a:ext cx="4633274" cy="50633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072" y="299244"/>
            <a:ext cx="3369763" cy="211265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Hücresel solunum ve Enerji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/Ankara Üniversitesi/ link: http://80.251.40.59/ankara.edu.tr/isgor/index.html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860" y="113100"/>
            <a:ext cx="8176592" cy="60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2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072" y="723899"/>
            <a:ext cx="6431015" cy="5592003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/>
              <a:t>Metabolizmada </a:t>
            </a:r>
            <a:r>
              <a:rPr lang="tr-TR" sz="2000" dirty="0" err="1" smtClean="0"/>
              <a:t>anabolik</a:t>
            </a:r>
            <a:r>
              <a:rPr lang="tr-TR" sz="2000" dirty="0" smtClean="0"/>
              <a:t> ve </a:t>
            </a:r>
            <a:r>
              <a:rPr lang="tr-TR" sz="2000" dirty="0" err="1" smtClean="0"/>
              <a:t>katabolik</a:t>
            </a:r>
            <a:r>
              <a:rPr lang="tr-TR" sz="2000" dirty="0" smtClean="0"/>
              <a:t> yollarda önemli göreve sahip </a:t>
            </a:r>
            <a:r>
              <a:rPr lang="tr-TR" sz="2000" dirty="0" err="1" smtClean="0"/>
              <a:t>Biyomoleküller</a:t>
            </a:r>
            <a:r>
              <a:rPr lang="tr-TR" sz="2000" dirty="0" smtClean="0"/>
              <a:t> polimer yapıdadır.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tr-TR" sz="2000" dirty="0" smtClean="0"/>
              <a:t>ilk aşamada bu polimerler yapıtaşları olan </a:t>
            </a:r>
            <a:r>
              <a:rPr lang="tr-TR" sz="2000" b="1" dirty="0" err="1" smtClean="0"/>
              <a:t>monomerlere</a:t>
            </a:r>
            <a:r>
              <a:rPr lang="tr-TR" sz="2000" dirty="0" smtClean="0"/>
              <a:t> yıkılırlar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(</a:t>
            </a:r>
            <a:r>
              <a:rPr lang="en-US" sz="1800" dirty="0"/>
              <a:t>amino </a:t>
            </a:r>
            <a:r>
              <a:rPr lang="en-US" sz="1800" dirty="0" err="1"/>
              <a:t>asitler</a:t>
            </a:r>
            <a:r>
              <a:rPr lang="en-US" sz="1800" dirty="0"/>
              <a:t>, </a:t>
            </a:r>
            <a:r>
              <a:rPr lang="tr-TR" sz="1800" dirty="0" smtClean="0"/>
              <a:t>glikoz gibi </a:t>
            </a:r>
            <a:r>
              <a:rPr lang="en-US" sz="1800" dirty="0" err="1" smtClean="0"/>
              <a:t>karbonhidrat</a:t>
            </a:r>
            <a:r>
              <a:rPr lang="tr-TR" sz="1800" dirty="0" smtClean="0"/>
              <a:t> </a:t>
            </a:r>
            <a:r>
              <a:rPr lang="en-US" sz="1800" dirty="0" err="1" smtClean="0"/>
              <a:t>monomerleri</a:t>
            </a:r>
            <a:r>
              <a:rPr lang="en-US" sz="1800" dirty="0"/>
              <a:t>, </a:t>
            </a:r>
            <a:r>
              <a:rPr lang="en-US" sz="1800" dirty="0" err="1"/>
              <a:t>yağ</a:t>
            </a:r>
            <a:r>
              <a:rPr lang="en-US" sz="1800" dirty="0"/>
              <a:t> </a:t>
            </a:r>
            <a:r>
              <a:rPr lang="en-US" sz="1800" dirty="0" err="1"/>
              <a:t>asidi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gliserol</a:t>
            </a:r>
            <a:r>
              <a:rPr lang="en-US" sz="1800" dirty="0"/>
              <a:t>)</a:t>
            </a:r>
            <a:endParaRPr lang="tr-TR" sz="1800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tr-TR" sz="2000" dirty="0" smtClean="0"/>
              <a:t>H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yapı</a:t>
            </a:r>
            <a:r>
              <a:rPr lang="en-US" sz="2000" dirty="0"/>
              <a:t> </a:t>
            </a:r>
            <a:r>
              <a:rPr lang="en-US" sz="2000" dirty="0" err="1"/>
              <a:t>taşı</a:t>
            </a:r>
            <a:r>
              <a:rPr lang="en-US" sz="2000" dirty="0"/>
              <a:t> </a:t>
            </a:r>
            <a:r>
              <a:rPr lang="en-US" sz="2000" dirty="0" err="1"/>
              <a:t>ortak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yapı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TCA </a:t>
            </a:r>
            <a:r>
              <a:rPr lang="en-US" sz="2000" dirty="0" err="1"/>
              <a:t>döngüsüne</a:t>
            </a:r>
            <a:r>
              <a:rPr lang="en-US" sz="2000" dirty="0"/>
              <a:t> </a:t>
            </a:r>
            <a:r>
              <a:rPr lang="en-US" sz="2000" dirty="0" err="1" smtClean="0"/>
              <a:t>sokula</a:t>
            </a:r>
            <a:r>
              <a:rPr lang="tr-TR" sz="2000" dirty="0" err="1" smtClean="0"/>
              <a:t>cak</a:t>
            </a:r>
            <a:r>
              <a:rPr lang="en-US" sz="2000" dirty="0" smtClean="0"/>
              <a:t> </a:t>
            </a:r>
            <a:r>
              <a:rPr lang="en-US" sz="2000" b="1" dirty="0" err="1"/>
              <a:t>asetil</a:t>
            </a:r>
            <a:r>
              <a:rPr lang="en-US" sz="2000" b="1" dirty="0"/>
              <a:t> </a:t>
            </a:r>
            <a:r>
              <a:rPr lang="en-US" sz="2000" b="1" dirty="0" err="1" smtClean="0"/>
              <a:t>CoA</a:t>
            </a:r>
            <a:r>
              <a:rPr lang="en-US" sz="2000" dirty="0" err="1" smtClean="0"/>
              <a:t>’nın</a:t>
            </a:r>
            <a:r>
              <a:rPr lang="tr-TR" sz="2000" dirty="0" smtClean="0"/>
              <a:t> </a:t>
            </a:r>
            <a:r>
              <a:rPr lang="tr-TR" sz="2000" b="1" dirty="0" err="1" smtClean="0"/>
              <a:t>asetil</a:t>
            </a:r>
            <a:r>
              <a:rPr lang="tr-TR" sz="2000" dirty="0" smtClean="0"/>
              <a:t> grubuna parçalanır.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tr-TR" sz="2000" b="1" dirty="0" err="1" smtClean="0"/>
              <a:t>AsetilCoA</a:t>
            </a:r>
            <a:r>
              <a:rPr lang="tr-TR" sz="2000" dirty="0" smtClean="0"/>
              <a:t> yapısı </a:t>
            </a:r>
            <a:r>
              <a:rPr lang="tr-TR" sz="2000" b="1" dirty="0" smtClean="0"/>
              <a:t>TCA</a:t>
            </a:r>
            <a:r>
              <a:rPr lang="tr-TR" sz="2000" dirty="0" smtClean="0"/>
              <a:t> döngüsüne girer, </a:t>
            </a:r>
            <a:r>
              <a:rPr lang="tr-TR" sz="2000" b="1" dirty="0" smtClean="0"/>
              <a:t>CO</a:t>
            </a:r>
            <a:r>
              <a:rPr lang="tr-TR" sz="2000" b="1" baseline="-25000" dirty="0" smtClean="0"/>
              <a:t>2</a:t>
            </a:r>
            <a:r>
              <a:rPr lang="tr-TR" sz="2000" dirty="0" smtClean="0"/>
              <a:t> (karbondioksit)’e yıkılırken açığa çıkan elektronlar </a:t>
            </a:r>
            <a:r>
              <a:rPr lang="tr-TR" sz="2000" b="1" dirty="0"/>
              <a:t>NADH</a:t>
            </a:r>
            <a:r>
              <a:rPr lang="tr-TR" sz="2000" dirty="0"/>
              <a:t> ve </a:t>
            </a:r>
            <a:r>
              <a:rPr lang="tr-TR" sz="2000" b="1" dirty="0"/>
              <a:t>FADH</a:t>
            </a:r>
            <a:r>
              <a:rPr lang="tr-TR" sz="2000" b="1" baseline="-25000" dirty="0"/>
              <a:t>2</a:t>
            </a:r>
            <a:r>
              <a:rPr lang="tr-TR" sz="2000" dirty="0"/>
              <a:t> </a:t>
            </a:r>
            <a:r>
              <a:rPr lang="tr-TR" sz="2000" dirty="0" smtClean="0"/>
              <a:t>yapılarına, </a:t>
            </a:r>
            <a:r>
              <a:rPr lang="tr-TR" sz="2000" b="1" dirty="0" smtClean="0"/>
              <a:t>GTP</a:t>
            </a:r>
            <a:r>
              <a:rPr lang="tr-TR" sz="2000" dirty="0" smtClean="0"/>
              <a:t> (ADP den ATP üretimine neden olur) molekülünün sentezine neden olur.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b="1" dirty="0" smtClean="0"/>
              <a:t>NADH</a:t>
            </a:r>
            <a:r>
              <a:rPr lang="tr-TR" sz="2000" dirty="0" smtClean="0"/>
              <a:t> ve </a:t>
            </a:r>
            <a:r>
              <a:rPr lang="tr-TR" sz="2000" b="1" dirty="0" smtClean="0"/>
              <a:t>FADH</a:t>
            </a:r>
            <a:r>
              <a:rPr lang="tr-TR" sz="2000" b="1" baseline="-25000" dirty="0" smtClean="0"/>
              <a:t>2</a:t>
            </a:r>
            <a:r>
              <a:rPr lang="tr-TR" sz="2000" dirty="0" smtClean="0"/>
              <a:t> mitokondri iç zarında yer alan ETZ (Elektron transfer Zinciri) proteinlerine iletilerek dış ve iç zar arası proton pompalanmasına, </a:t>
            </a:r>
            <a:r>
              <a:rPr lang="tr-TR" sz="2000" dirty="0" err="1" smtClean="0"/>
              <a:t>olşan</a:t>
            </a:r>
            <a:r>
              <a:rPr lang="tr-TR" sz="2000" dirty="0" smtClean="0"/>
              <a:t> bu proton motive kuvvetle her protonun </a:t>
            </a:r>
            <a:r>
              <a:rPr lang="tr-TR" sz="2000" dirty="0" err="1" smtClean="0"/>
              <a:t>matrikse</a:t>
            </a:r>
            <a:r>
              <a:rPr lang="tr-TR" sz="2000" dirty="0" smtClean="0"/>
              <a:t> alınması sırasında </a:t>
            </a:r>
            <a:r>
              <a:rPr lang="tr-TR" sz="2000" b="1" dirty="0" smtClean="0"/>
              <a:t>su</a:t>
            </a:r>
            <a:r>
              <a:rPr lang="tr-TR" sz="2000" dirty="0" smtClean="0"/>
              <a:t> ve </a:t>
            </a:r>
            <a:r>
              <a:rPr lang="tr-TR" sz="2000" b="1" dirty="0" smtClean="0"/>
              <a:t>ATP</a:t>
            </a:r>
            <a:r>
              <a:rPr lang="tr-TR" sz="2000" dirty="0" smtClean="0"/>
              <a:t> üretimine neden olur.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071" y="150399"/>
            <a:ext cx="8100790" cy="573501"/>
          </a:xfrm>
        </p:spPr>
        <p:txBody>
          <a:bodyPr>
            <a:noAutofit/>
          </a:bodyPr>
          <a:lstStyle/>
          <a:p>
            <a:r>
              <a:rPr lang="tr-TR" sz="2400" dirty="0" smtClean="0"/>
              <a:t>Karbonhidrat Metabolizmasındaki Metabolik olayların özeti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310312"/>
            <a:ext cx="8766629" cy="419100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yasemin G. İŞGÖR /Ankara </a:t>
            </a:r>
            <a:r>
              <a:rPr lang="en-US" dirty="0" err="1" smtClean="0"/>
              <a:t>Ün</a:t>
            </a:r>
            <a:r>
              <a:rPr lang="tr-TR" dirty="0" smtClean="0"/>
              <a:t>i</a:t>
            </a:r>
            <a:r>
              <a:rPr lang="en-US" dirty="0" smtClean="0"/>
              <a:t>/ link: http://80.251.40.59/ankara.edu.tr/isgor/index.html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675" y="603388"/>
            <a:ext cx="3733800" cy="606411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074333" y="823912"/>
            <a:ext cx="583096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074333" y="2602706"/>
            <a:ext cx="583096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074333" y="4871831"/>
            <a:ext cx="583096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7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1738282" y="274638"/>
            <a:ext cx="8472518" cy="511156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dirty="0">
                <a:solidFill>
                  <a:srgbClr val="0070C0"/>
                </a:solidFill>
                <a:latin typeface="Bookman Old Style" pitchFamily="18" charset="0"/>
              </a:rPr>
              <a:t>Metabolizmanın Önemli Yolları</a:t>
            </a:r>
            <a:endParaRPr lang="tr-TR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5" name="2 İçerik Yer Tutucusu"/>
          <p:cNvSpPr>
            <a:spLocks noGrp="1"/>
          </p:cNvSpPr>
          <p:nvPr>
            <p:ph sz="quarter" idx="1"/>
          </p:nvPr>
        </p:nvSpPr>
        <p:spPr>
          <a:xfrm>
            <a:off x="1738282" y="785794"/>
            <a:ext cx="8750206" cy="5883566"/>
          </a:xfrm>
        </p:spPr>
        <p:txBody>
          <a:bodyPr>
            <a:noAutofit/>
          </a:bodyPr>
          <a:lstStyle/>
          <a:p>
            <a:pPr algn="just"/>
            <a:r>
              <a:rPr lang="tr-T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Katabolik</a:t>
            </a:r>
            <a:r>
              <a:rPr lang="tr-T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Tepkimeler :</a:t>
            </a:r>
          </a:p>
          <a:p>
            <a:pPr lvl="1" algn="just"/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Glikoliz</a:t>
            </a:r>
            <a:endParaRPr lang="tr-T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Krebs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Döngüsü</a:t>
            </a:r>
          </a:p>
          <a:p>
            <a:pPr lvl="1" algn="just"/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Yağ </a:t>
            </a:r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Asiti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Yıkımı (</a:t>
            </a:r>
            <a:r>
              <a:rPr lang="tr-TR" sz="2000" dirty="0"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b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Oksidasyon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lvl="1" algn="just"/>
            <a:endParaRPr lang="tr-T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tr-T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Anabolik</a:t>
            </a:r>
            <a:r>
              <a:rPr lang="tr-T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Tepkimeler</a:t>
            </a:r>
          </a:p>
          <a:p>
            <a:pPr lvl="1" algn="just"/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Glukoneogenez</a:t>
            </a:r>
            <a:endParaRPr lang="tr-T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Yağ </a:t>
            </a:r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Asiti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Biyosentezi</a:t>
            </a:r>
            <a:endParaRPr lang="tr-T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DNA/RNA Sentezi</a:t>
            </a:r>
          </a:p>
          <a:p>
            <a:pPr lvl="1" algn="just"/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Krebs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Döngüsü</a:t>
            </a:r>
          </a:p>
          <a:p>
            <a:pPr lvl="1" algn="just"/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Oksidatif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Fosforilasyon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(ETZ üzerinde ATP üretimi)</a:t>
            </a:r>
          </a:p>
          <a:p>
            <a:pPr lvl="1" algn="just"/>
            <a:endParaRPr lang="tr-T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tr-T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Amfibolik</a:t>
            </a:r>
            <a:r>
              <a:rPr lang="tr-T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(hem </a:t>
            </a:r>
            <a:r>
              <a:rPr lang="tr-T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Katabolik</a:t>
            </a:r>
            <a:r>
              <a:rPr lang="tr-T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Hem </a:t>
            </a:r>
            <a:r>
              <a:rPr lang="tr-TR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Anablik</a:t>
            </a:r>
            <a:r>
              <a:rPr lang="tr-T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Tepkimeler</a:t>
            </a:r>
          </a:p>
          <a:p>
            <a:pPr lvl="1" algn="just"/>
            <a:r>
              <a:rPr lang="tr-T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Krebs</a:t>
            </a:r>
            <a:r>
              <a:rPr lang="tr-T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Döngüsü</a:t>
            </a:r>
          </a:p>
          <a:p>
            <a:pPr algn="just"/>
            <a:endParaRPr lang="tr-T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87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990"/>
    </mc:Choice>
    <mc:Fallback xmlns="">
      <p:transition spd="slow" advTm="11699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" id="{3E9F0E27-4B3B-4D32-ACE0-136FB2759A95}" vid="{A4BCEBB7-3AD0-460E-BECB-303D18741B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0</TotalTime>
  <Words>451</Words>
  <Application>Microsoft Office PowerPoint</Application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Arial</vt:lpstr>
      <vt:lpstr>Bookman Old Style</vt:lpstr>
      <vt:lpstr>Calibri</vt:lpstr>
      <vt:lpstr>Cambria</vt:lpstr>
      <vt:lpstr>Symbol</vt:lpstr>
      <vt:lpstr>Wingdings</vt:lpstr>
      <vt:lpstr>Wingdings 2</vt:lpstr>
      <vt:lpstr>Business plan presentation</vt:lpstr>
      <vt:lpstr>Metabolizma</vt:lpstr>
      <vt:lpstr>Metabolik olayların özeti</vt:lpstr>
      <vt:lpstr>PowerPoint Presentation</vt:lpstr>
      <vt:lpstr>Hücresel solunum ve Enerji</vt:lpstr>
      <vt:lpstr>Karbonhidrat Metabolizmasındaki Metabolik olayların özeti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2017-03-10T21:32:53Z</dcterms:created>
  <dcterms:modified xsi:type="dcterms:W3CDTF">2018-05-09T16:35:35Z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