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8" r:id="rId5"/>
    <p:sldId id="259" r:id="rId6"/>
    <p:sldId id="260" r:id="rId7"/>
    <p:sldId id="261" r:id="rId8"/>
    <p:sldId id="262" r:id="rId9"/>
    <p:sldId id="269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09A48E-442E-4E70-A5E4-752C957387EF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30D680C1-9D44-49D3-ADEB-A1F4125940B4}">
      <dgm:prSet phldrT="[Metin]"/>
      <dgm:spPr/>
      <dgm:t>
        <a:bodyPr/>
        <a:lstStyle/>
        <a:p>
          <a:r>
            <a:rPr lang="tr-TR" dirty="0" smtClean="0"/>
            <a:t>Medya kurumları</a:t>
          </a:r>
          <a:endParaRPr lang="tr-TR" dirty="0"/>
        </a:p>
      </dgm:t>
    </dgm:pt>
    <dgm:pt modelId="{451CBE0A-4041-4BA7-87CD-3111F9466A3F}" type="parTrans" cxnId="{DFCC5FC5-07BB-4DBF-BC1C-1455B469C20E}">
      <dgm:prSet/>
      <dgm:spPr/>
      <dgm:t>
        <a:bodyPr/>
        <a:lstStyle/>
        <a:p>
          <a:endParaRPr lang="tr-TR"/>
        </a:p>
      </dgm:t>
    </dgm:pt>
    <dgm:pt modelId="{C272DF38-4F11-41DA-BA0C-AF8F4B45F914}" type="sibTrans" cxnId="{DFCC5FC5-07BB-4DBF-BC1C-1455B469C20E}">
      <dgm:prSet/>
      <dgm:spPr/>
      <dgm:t>
        <a:bodyPr/>
        <a:lstStyle/>
        <a:p>
          <a:endParaRPr lang="tr-TR"/>
        </a:p>
      </dgm:t>
    </dgm:pt>
    <dgm:pt modelId="{9E55CD55-C254-4D8F-94A1-2953686E9C9C}">
      <dgm:prSet phldrT="[Metin]"/>
      <dgm:spPr/>
      <dgm:t>
        <a:bodyPr/>
        <a:lstStyle/>
        <a:p>
          <a:r>
            <a:rPr lang="tr-TR" dirty="0" smtClean="0"/>
            <a:t>Medya ürünleri</a:t>
          </a:r>
          <a:endParaRPr lang="tr-TR" dirty="0"/>
        </a:p>
      </dgm:t>
    </dgm:pt>
    <dgm:pt modelId="{A4B4C763-A73D-4218-AE7D-1019F0AECC60}" type="parTrans" cxnId="{EF97D987-A076-457E-BA86-BCE40B507DE3}">
      <dgm:prSet/>
      <dgm:spPr/>
      <dgm:t>
        <a:bodyPr/>
        <a:lstStyle/>
        <a:p>
          <a:endParaRPr lang="tr-TR"/>
        </a:p>
      </dgm:t>
    </dgm:pt>
    <dgm:pt modelId="{67EE57F9-26B0-4C23-8392-3E735795BBCB}" type="sibTrans" cxnId="{EF97D987-A076-457E-BA86-BCE40B507DE3}">
      <dgm:prSet/>
      <dgm:spPr/>
      <dgm:t>
        <a:bodyPr/>
        <a:lstStyle/>
        <a:p>
          <a:endParaRPr lang="tr-TR"/>
        </a:p>
      </dgm:t>
    </dgm:pt>
    <dgm:pt modelId="{F7E14EB8-7BDD-4075-AFD1-AAA868140751}">
      <dgm:prSet phldrT="[Metin]"/>
      <dgm:spPr/>
      <dgm:t>
        <a:bodyPr/>
        <a:lstStyle/>
        <a:p>
          <a:r>
            <a:rPr lang="tr-TR" dirty="0" smtClean="0"/>
            <a:t>İzleyici</a:t>
          </a:r>
          <a:endParaRPr lang="tr-TR" dirty="0"/>
        </a:p>
      </dgm:t>
    </dgm:pt>
    <dgm:pt modelId="{61F3C3F6-1173-4770-BFB6-773B613814FB}" type="parTrans" cxnId="{9309729B-54E7-4A83-8E54-D6631B40E387}">
      <dgm:prSet/>
      <dgm:spPr/>
      <dgm:t>
        <a:bodyPr/>
        <a:lstStyle/>
        <a:p>
          <a:endParaRPr lang="tr-TR"/>
        </a:p>
      </dgm:t>
    </dgm:pt>
    <dgm:pt modelId="{4830E480-BF8F-4D4B-9B8D-3E60D82AF0B7}" type="sibTrans" cxnId="{9309729B-54E7-4A83-8E54-D6631B40E387}">
      <dgm:prSet/>
      <dgm:spPr/>
      <dgm:t>
        <a:bodyPr/>
        <a:lstStyle/>
        <a:p>
          <a:endParaRPr lang="tr-TR"/>
        </a:p>
      </dgm:t>
    </dgm:pt>
    <dgm:pt modelId="{B40D9073-1E3E-49D6-9081-4403E0D82E7C}" type="pres">
      <dgm:prSet presAssocID="{3C09A48E-442E-4E70-A5E4-752C957387E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1F3692C-0F65-439B-AC4E-A6DF8D6DC47A}" type="pres">
      <dgm:prSet presAssocID="{30D680C1-9D44-49D3-ADEB-A1F4125940B4}" presName="parentLin" presStyleCnt="0"/>
      <dgm:spPr/>
    </dgm:pt>
    <dgm:pt modelId="{73FB3C76-0A52-40F7-91A9-D928A3FDAA2A}" type="pres">
      <dgm:prSet presAssocID="{30D680C1-9D44-49D3-ADEB-A1F4125940B4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91B96388-81E2-47D6-B870-F88C445D1ED1}" type="pres">
      <dgm:prSet presAssocID="{30D680C1-9D44-49D3-ADEB-A1F4125940B4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56495B9-C96E-4FFE-AC4F-8CC1A6BC3B9B}" type="pres">
      <dgm:prSet presAssocID="{30D680C1-9D44-49D3-ADEB-A1F4125940B4}" presName="negativeSpace" presStyleCnt="0"/>
      <dgm:spPr/>
    </dgm:pt>
    <dgm:pt modelId="{78FD92B8-F7B6-451B-ACC6-F30EC73DE666}" type="pres">
      <dgm:prSet presAssocID="{30D680C1-9D44-49D3-ADEB-A1F4125940B4}" presName="childText" presStyleLbl="conFgAcc1" presStyleIdx="0" presStyleCnt="3">
        <dgm:presLayoutVars>
          <dgm:bulletEnabled val="1"/>
        </dgm:presLayoutVars>
      </dgm:prSet>
      <dgm:spPr/>
    </dgm:pt>
    <dgm:pt modelId="{9B738ECE-F1E8-4C01-9524-3F98540C6E54}" type="pres">
      <dgm:prSet presAssocID="{C272DF38-4F11-41DA-BA0C-AF8F4B45F914}" presName="spaceBetweenRectangles" presStyleCnt="0"/>
      <dgm:spPr/>
    </dgm:pt>
    <dgm:pt modelId="{B89D3400-D4B6-49AB-AA99-A31986FB10B7}" type="pres">
      <dgm:prSet presAssocID="{9E55CD55-C254-4D8F-94A1-2953686E9C9C}" presName="parentLin" presStyleCnt="0"/>
      <dgm:spPr/>
    </dgm:pt>
    <dgm:pt modelId="{96464708-7616-4F56-96BE-50798DA1BBC7}" type="pres">
      <dgm:prSet presAssocID="{9E55CD55-C254-4D8F-94A1-2953686E9C9C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2AB749FE-B081-46D8-87A5-6BA3F41C1034}" type="pres">
      <dgm:prSet presAssocID="{9E55CD55-C254-4D8F-94A1-2953686E9C9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0383F3F-22CB-4360-A962-DDF2B7950C5F}" type="pres">
      <dgm:prSet presAssocID="{9E55CD55-C254-4D8F-94A1-2953686E9C9C}" presName="negativeSpace" presStyleCnt="0"/>
      <dgm:spPr/>
    </dgm:pt>
    <dgm:pt modelId="{600AAFB6-FE20-4837-944E-E43F01C06F3F}" type="pres">
      <dgm:prSet presAssocID="{9E55CD55-C254-4D8F-94A1-2953686E9C9C}" presName="childText" presStyleLbl="conFgAcc1" presStyleIdx="1" presStyleCnt="3">
        <dgm:presLayoutVars>
          <dgm:bulletEnabled val="1"/>
        </dgm:presLayoutVars>
      </dgm:prSet>
      <dgm:spPr/>
    </dgm:pt>
    <dgm:pt modelId="{9FDFDB9C-8BAD-4BC1-BDFB-FE100D46B045}" type="pres">
      <dgm:prSet presAssocID="{67EE57F9-26B0-4C23-8392-3E735795BBCB}" presName="spaceBetweenRectangles" presStyleCnt="0"/>
      <dgm:spPr/>
    </dgm:pt>
    <dgm:pt modelId="{1E978EA7-117E-41C8-91FE-98F7083CE247}" type="pres">
      <dgm:prSet presAssocID="{F7E14EB8-7BDD-4075-AFD1-AAA868140751}" presName="parentLin" presStyleCnt="0"/>
      <dgm:spPr/>
    </dgm:pt>
    <dgm:pt modelId="{12619C44-F9DE-472D-A275-28C20B4F0DB0}" type="pres">
      <dgm:prSet presAssocID="{F7E14EB8-7BDD-4075-AFD1-AAA868140751}" presName="parentLeftMargin" presStyleLbl="node1" presStyleIdx="1" presStyleCnt="3"/>
      <dgm:spPr/>
      <dgm:t>
        <a:bodyPr/>
        <a:lstStyle/>
        <a:p>
          <a:endParaRPr lang="tr-TR"/>
        </a:p>
      </dgm:t>
    </dgm:pt>
    <dgm:pt modelId="{F512B56D-DD23-4F07-AA3B-D9BC306511DB}" type="pres">
      <dgm:prSet presAssocID="{F7E14EB8-7BDD-4075-AFD1-AAA868140751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B5F2593-8897-4B52-9115-7B780C757EC4}" type="pres">
      <dgm:prSet presAssocID="{F7E14EB8-7BDD-4075-AFD1-AAA868140751}" presName="negativeSpace" presStyleCnt="0"/>
      <dgm:spPr/>
    </dgm:pt>
    <dgm:pt modelId="{D017C558-50D4-4790-99D3-0E2548C5429E}" type="pres">
      <dgm:prSet presAssocID="{F7E14EB8-7BDD-4075-AFD1-AAA86814075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F547DA6-3C93-4725-883E-BECDE31A49A5}" type="presOf" srcId="{30D680C1-9D44-49D3-ADEB-A1F4125940B4}" destId="{73FB3C76-0A52-40F7-91A9-D928A3FDAA2A}" srcOrd="0" destOrd="0" presId="urn:microsoft.com/office/officeart/2005/8/layout/list1"/>
    <dgm:cxn modelId="{2643A8A2-80D2-422A-B3D2-944CFB2550FD}" type="presOf" srcId="{F7E14EB8-7BDD-4075-AFD1-AAA868140751}" destId="{12619C44-F9DE-472D-A275-28C20B4F0DB0}" srcOrd="0" destOrd="0" presId="urn:microsoft.com/office/officeart/2005/8/layout/list1"/>
    <dgm:cxn modelId="{74C300B3-812D-4102-9739-43EBD791F498}" type="presOf" srcId="{9E55CD55-C254-4D8F-94A1-2953686E9C9C}" destId="{96464708-7616-4F56-96BE-50798DA1BBC7}" srcOrd="0" destOrd="0" presId="urn:microsoft.com/office/officeart/2005/8/layout/list1"/>
    <dgm:cxn modelId="{01F54A34-FD9C-45C1-8E72-80612A96DDDC}" type="presOf" srcId="{3C09A48E-442E-4E70-A5E4-752C957387EF}" destId="{B40D9073-1E3E-49D6-9081-4403E0D82E7C}" srcOrd="0" destOrd="0" presId="urn:microsoft.com/office/officeart/2005/8/layout/list1"/>
    <dgm:cxn modelId="{4EE619F6-30F9-4AFA-8DBC-AA7A8496D381}" type="presOf" srcId="{30D680C1-9D44-49D3-ADEB-A1F4125940B4}" destId="{91B96388-81E2-47D6-B870-F88C445D1ED1}" srcOrd="1" destOrd="0" presId="urn:microsoft.com/office/officeart/2005/8/layout/list1"/>
    <dgm:cxn modelId="{90744169-CA8E-41D9-956B-1ED6991921F7}" type="presOf" srcId="{F7E14EB8-7BDD-4075-AFD1-AAA868140751}" destId="{F512B56D-DD23-4F07-AA3B-D9BC306511DB}" srcOrd="1" destOrd="0" presId="urn:microsoft.com/office/officeart/2005/8/layout/list1"/>
    <dgm:cxn modelId="{24EA394D-FF9A-4379-8591-920EF2D2005F}" type="presOf" srcId="{9E55CD55-C254-4D8F-94A1-2953686E9C9C}" destId="{2AB749FE-B081-46D8-87A5-6BA3F41C1034}" srcOrd="1" destOrd="0" presId="urn:microsoft.com/office/officeart/2005/8/layout/list1"/>
    <dgm:cxn modelId="{DFCC5FC5-07BB-4DBF-BC1C-1455B469C20E}" srcId="{3C09A48E-442E-4E70-A5E4-752C957387EF}" destId="{30D680C1-9D44-49D3-ADEB-A1F4125940B4}" srcOrd="0" destOrd="0" parTransId="{451CBE0A-4041-4BA7-87CD-3111F9466A3F}" sibTransId="{C272DF38-4F11-41DA-BA0C-AF8F4B45F914}"/>
    <dgm:cxn modelId="{EF97D987-A076-457E-BA86-BCE40B507DE3}" srcId="{3C09A48E-442E-4E70-A5E4-752C957387EF}" destId="{9E55CD55-C254-4D8F-94A1-2953686E9C9C}" srcOrd="1" destOrd="0" parTransId="{A4B4C763-A73D-4218-AE7D-1019F0AECC60}" sibTransId="{67EE57F9-26B0-4C23-8392-3E735795BBCB}"/>
    <dgm:cxn modelId="{9309729B-54E7-4A83-8E54-D6631B40E387}" srcId="{3C09A48E-442E-4E70-A5E4-752C957387EF}" destId="{F7E14EB8-7BDD-4075-AFD1-AAA868140751}" srcOrd="2" destOrd="0" parTransId="{61F3C3F6-1173-4770-BFB6-773B613814FB}" sibTransId="{4830E480-BF8F-4D4B-9B8D-3E60D82AF0B7}"/>
    <dgm:cxn modelId="{6ED80726-0862-4EB1-85D1-C013AD453620}" type="presParOf" srcId="{B40D9073-1E3E-49D6-9081-4403E0D82E7C}" destId="{91F3692C-0F65-439B-AC4E-A6DF8D6DC47A}" srcOrd="0" destOrd="0" presId="urn:microsoft.com/office/officeart/2005/8/layout/list1"/>
    <dgm:cxn modelId="{C888930F-116A-4B9A-8085-F2CF0286BBA6}" type="presParOf" srcId="{91F3692C-0F65-439B-AC4E-A6DF8D6DC47A}" destId="{73FB3C76-0A52-40F7-91A9-D928A3FDAA2A}" srcOrd="0" destOrd="0" presId="urn:microsoft.com/office/officeart/2005/8/layout/list1"/>
    <dgm:cxn modelId="{DFD67B35-8DCF-4ACC-944E-A90828CC00C7}" type="presParOf" srcId="{91F3692C-0F65-439B-AC4E-A6DF8D6DC47A}" destId="{91B96388-81E2-47D6-B870-F88C445D1ED1}" srcOrd="1" destOrd="0" presId="urn:microsoft.com/office/officeart/2005/8/layout/list1"/>
    <dgm:cxn modelId="{CF8C2519-4DD4-4A2A-AAD2-3768B50AD2E3}" type="presParOf" srcId="{B40D9073-1E3E-49D6-9081-4403E0D82E7C}" destId="{B56495B9-C96E-4FFE-AC4F-8CC1A6BC3B9B}" srcOrd="1" destOrd="0" presId="urn:microsoft.com/office/officeart/2005/8/layout/list1"/>
    <dgm:cxn modelId="{2B0C1957-67AE-45BF-A969-C8A0FD0C4D10}" type="presParOf" srcId="{B40D9073-1E3E-49D6-9081-4403E0D82E7C}" destId="{78FD92B8-F7B6-451B-ACC6-F30EC73DE666}" srcOrd="2" destOrd="0" presId="urn:microsoft.com/office/officeart/2005/8/layout/list1"/>
    <dgm:cxn modelId="{7D65ED2D-686E-42A6-9F64-788F23F502E1}" type="presParOf" srcId="{B40D9073-1E3E-49D6-9081-4403E0D82E7C}" destId="{9B738ECE-F1E8-4C01-9524-3F98540C6E54}" srcOrd="3" destOrd="0" presId="urn:microsoft.com/office/officeart/2005/8/layout/list1"/>
    <dgm:cxn modelId="{19540C6F-2482-4F4F-98B0-12519DC1F5A2}" type="presParOf" srcId="{B40D9073-1E3E-49D6-9081-4403E0D82E7C}" destId="{B89D3400-D4B6-49AB-AA99-A31986FB10B7}" srcOrd="4" destOrd="0" presId="urn:microsoft.com/office/officeart/2005/8/layout/list1"/>
    <dgm:cxn modelId="{7D62A2BF-0E4B-449C-A004-371726EB5E22}" type="presParOf" srcId="{B89D3400-D4B6-49AB-AA99-A31986FB10B7}" destId="{96464708-7616-4F56-96BE-50798DA1BBC7}" srcOrd="0" destOrd="0" presId="urn:microsoft.com/office/officeart/2005/8/layout/list1"/>
    <dgm:cxn modelId="{0FBCEA0E-03CC-4803-AA41-8914A6ADC3C3}" type="presParOf" srcId="{B89D3400-D4B6-49AB-AA99-A31986FB10B7}" destId="{2AB749FE-B081-46D8-87A5-6BA3F41C1034}" srcOrd="1" destOrd="0" presId="urn:microsoft.com/office/officeart/2005/8/layout/list1"/>
    <dgm:cxn modelId="{B1A3F5D1-8670-4201-9299-4D08A4426B5D}" type="presParOf" srcId="{B40D9073-1E3E-49D6-9081-4403E0D82E7C}" destId="{D0383F3F-22CB-4360-A962-DDF2B7950C5F}" srcOrd="5" destOrd="0" presId="urn:microsoft.com/office/officeart/2005/8/layout/list1"/>
    <dgm:cxn modelId="{17CCDBE6-3C62-4719-AA40-E2ADC305799F}" type="presParOf" srcId="{B40D9073-1E3E-49D6-9081-4403E0D82E7C}" destId="{600AAFB6-FE20-4837-944E-E43F01C06F3F}" srcOrd="6" destOrd="0" presId="urn:microsoft.com/office/officeart/2005/8/layout/list1"/>
    <dgm:cxn modelId="{FE367B30-40E5-4017-86DD-32B119B04654}" type="presParOf" srcId="{B40D9073-1E3E-49D6-9081-4403E0D82E7C}" destId="{9FDFDB9C-8BAD-4BC1-BDFB-FE100D46B045}" srcOrd="7" destOrd="0" presId="urn:microsoft.com/office/officeart/2005/8/layout/list1"/>
    <dgm:cxn modelId="{87E33DB1-5EB8-4BED-81C7-5EFB82C6702B}" type="presParOf" srcId="{B40D9073-1E3E-49D6-9081-4403E0D82E7C}" destId="{1E978EA7-117E-41C8-91FE-98F7083CE247}" srcOrd="8" destOrd="0" presId="urn:microsoft.com/office/officeart/2005/8/layout/list1"/>
    <dgm:cxn modelId="{AF74ED26-81B0-420F-8C2A-E83659B23A45}" type="presParOf" srcId="{1E978EA7-117E-41C8-91FE-98F7083CE247}" destId="{12619C44-F9DE-472D-A275-28C20B4F0DB0}" srcOrd="0" destOrd="0" presId="urn:microsoft.com/office/officeart/2005/8/layout/list1"/>
    <dgm:cxn modelId="{8895A433-F9B2-4CA6-9740-81826183F353}" type="presParOf" srcId="{1E978EA7-117E-41C8-91FE-98F7083CE247}" destId="{F512B56D-DD23-4F07-AA3B-D9BC306511DB}" srcOrd="1" destOrd="0" presId="urn:microsoft.com/office/officeart/2005/8/layout/list1"/>
    <dgm:cxn modelId="{074F4EAD-38E4-4FBD-BCCE-468E658E23ED}" type="presParOf" srcId="{B40D9073-1E3E-49D6-9081-4403E0D82E7C}" destId="{8B5F2593-8897-4B52-9115-7B780C757EC4}" srcOrd="9" destOrd="0" presId="urn:microsoft.com/office/officeart/2005/8/layout/list1"/>
    <dgm:cxn modelId="{C13EB649-A461-419D-BE87-46E4F211031E}" type="presParOf" srcId="{B40D9073-1E3E-49D6-9081-4403E0D82E7C}" destId="{D017C558-50D4-4790-99D3-0E2548C5429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8FD92B8-F7B6-451B-ACC6-F30EC73DE666}">
      <dsp:nvSpPr>
        <dsp:cNvPr id="0" name=""/>
        <dsp:cNvSpPr/>
      </dsp:nvSpPr>
      <dsp:spPr>
        <a:xfrm>
          <a:off x="0" y="543260"/>
          <a:ext cx="8229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B96388-81E2-47D6-B870-F88C445D1ED1}">
      <dsp:nvSpPr>
        <dsp:cNvPr id="0" name=""/>
        <dsp:cNvSpPr/>
      </dsp:nvSpPr>
      <dsp:spPr>
        <a:xfrm>
          <a:off x="411480" y="41420"/>
          <a:ext cx="5760720" cy="10036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Medya kurumları</a:t>
          </a:r>
          <a:endParaRPr lang="tr-TR" sz="3400" kern="1200" dirty="0"/>
        </a:p>
      </dsp:txBody>
      <dsp:txXfrm>
        <a:off x="411480" y="41420"/>
        <a:ext cx="5760720" cy="1003680"/>
      </dsp:txXfrm>
    </dsp:sp>
    <dsp:sp modelId="{600AAFB6-FE20-4837-944E-E43F01C06F3F}">
      <dsp:nvSpPr>
        <dsp:cNvPr id="0" name=""/>
        <dsp:cNvSpPr/>
      </dsp:nvSpPr>
      <dsp:spPr>
        <a:xfrm>
          <a:off x="0" y="2085501"/>
          <a:ext cx="8229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B749FE-B081-46D8-87A5-6BA3F41C1034}">
      <dsp:nvSpPr>
        <dsp:cNvPr id="0" name=""/>
        <dsp:cNvSpPr/>
      </dsp:nvSpPr>
      <dsp:spPr>
        <a:xfrm>
          <a:off x="411480" y="1583661"/>
          <a:ext cx="5760720" cy="1003680"/>
        </a:xfrm>
        <a:prstGeom prst="round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Medya ürünleri</a:t>
          </a:r>
          <a:endParaRPr lang="tr-TR" sz="3400" kern="1200" dirty="0"/>
        </a:p>
      </dsp:txBody>
      <dsp:txXfrm>
        <a:off x="411480" y="1583661"/>
        <a:ext cx="5760720" cy="1003680"/>
      </dsp:txXfrm>
    </dsp:sp>
    <dsp:sp modelId="{D017C558-50D4-4790-99D3-0E2548C5429E}">
      <dsp:nvSpPr>
        <dsp:cNvPr id="0" name=""/>
        <dsp:cNvSpPr/>
      </dsp:nvSpPr>
      <dsp:spPr>
        <a:xfrm>
          <a:off x="0" y="3627741"/>
          <a:ext cx="8229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12B56D-DD23-4F07-AA3B-D9BC306511DB}">
      <dsp:nvSpPr>
        <dsp:cNvPr id="0" name=""/>
        <dsp:cNvSpPr/>
      </dsp:nvSpPr>
      <dsp:spPr>
        <a:xfrm>
          <a:off x="411480" y="3125900"/>
          <a:ext cx="5760720" cy="1003680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İzleyici</a:t>
          </a:r>
          <a:endParaRPr lang="tr-TR" sz="3400" kern="1200" dirty="0"/>
        </a:p>
      </dsp:txBody>
      <dsp:txXfrm>
        <a:off x="411480" y="3125900"/>
        <a:ext cx="5760720" cy="10036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 Üçgen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grpSp>
        <p:nvGrpSpPr>
          <p:cNvPr id="2" name="1 Grup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Serbest Form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7 Serbest Form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Köşeli Çift Ayraç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7 Köşeli Çift Ayraç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10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Köşeli Çift Ayraç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12 Köşeli Çift Ayraç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14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İletişimin Temel Kavramları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Medya (İngilizce </a:t>
            </a:r>
            <a:r>
              <a:rPr lang="tr-TR" sz="3200" dirty="0" err="1" smtClean="0"/>
              <a:t>medium</a:t>
            </a:r>
            <a:r>
              <a:rPr lang="tr-TR" sz="3200" dirty="0" smtClean="0"/>
              <a:t>-tekil, </a:t>
            </a:r>
            <a:r>
              <a:rPr lang="tr-TR" sz="3200" dirty="0" err="1" smtClean="0"/>
              <a:t>media</a:t>
            </a:r>
            <a:r>
              <a:rPr lang="tr-TR" sz="3200" dirty="0" smtClean="0"/>
              <a:t>-çoğul)</a:t>
            </a:r>
          </a:p>
          <a:p>
            <a:pPr>
              <a:buFontTx/>
              <a:buChar char="-"/>
            </a:pPr>
            <a:r>
              <a:rPr lang="tr-TR" sz="3200" dirty="0" smtClean="0"/>
              <a:t>orta, ortam, araç</a:t>
            </a:r>
          </a:p>
          <a:p>
            <a:pPr>
              <a:buFontTx/>
              <a:buChar char="-"/>
            </a:pPr>
            <a:endParaRPr lang="tr-TR" sz="3200" dirty="0" smtClean="0"/>
          </a:p>
          <a:p>
            <a:pPr>
              <a:buFontTx/>
              <a:buChar char="-"/>
            </a:pPr>
            <a:r>
              <a:rPr lang="tr-TR" sz="3200" dirty="0" smtClean="0">
                <a:solidFill>
                  <a:srgbClr val="FF0000"/>
                </a:solidFill>
              </a:rPr>
              <a:t>Yanlış kullanımlar</a:t>
            </a:r>
            <a:r>
              <a:rPr lang="tr-TR" sz="3200" dirty="0" smtClean="0"/>
              <a:t>: </a:t>
            </a:r>
            <a:r>
              <a:rPr lang="tr-TR" sz="3600" dirty="0" smtClean="0">
                <a:latin typeface="+mj-lt"/>
              </a:rPr>
              <a:t>medya araçları</a:t>
            </a:r>
          </a:p>
          <a:p>
            <a:pPr lvl="8">
              <a:buNone/>
            </a:pPr>
            <a:r>
              <a:rPr lang="tr-TR" sz="3600" dirty="0" smtClean="0">
                <a:latin typeface="+mj-lt"/>
              </a:rPr>
              <a:t>			   medyalar </a:t>
            </a:r>
            <a:endParaRPr lang="tr-TR" sz="3600" dirty="0">
              <a:latin typeface="+mj-lt"/>
            </a:endParaRP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Medyaya nasıl bakmalı?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tr-TR" dirty="0" smtClean="0"/>
          </a:p>
          <a:p>
            <a:pPr marL="180975" indent="-71438">
              <a:buNone/>
            </a:pPr>
            <a:r>
              <a:rPr lang="tr-TR" dirty="0" smtClean="0"/>
              <a:t>Medya sözcüğü, yaygın </a:t>
            </a:r>
            <a:r>
              <a:rPr lang="tr-TR" dirty="0"/>
              <a:t>biçimde, </a:t>
            </a:r>
            <a:r>
              <a:rPr lang="tr-TR" dirty="0" smtClean="0"/>
              <a:t>iletişim araçlarını ifade edecek biçimde kullanılmaktadır. </a:t>
            </a:r>
          </a:p>
          <a:p>
            <a:pPr marL="180975" indent="-71438">
              <a:buNone/>
            </a:pPr>
            <a:r>
              <a:rPr lang="tr-TR" dirty="0" smtClean="0"/>
              <a:t>Bu araçlar, yazılı, sözlü, görsel, işitsel olabilir. Ancak medyanın yalnızca araçları ifade eder biçimde kullanımı eksiktir.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Medya deyince neyi kastediyoruz?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5993627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Medya deyince neyi kastediyoruz?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ilişkiyi kavramak için üç boyuta bakılmalıdır:</a:t>
            </a:r>
          </a:p>
          <a:p>
            <a:endParaRPr lang="tr-TR" dirty="0" smtClean="0"/>
          </a:p>
          <a:p>
            <a:r>
              <a:rPr lang="tr-TR" dirty="0" smtClean="0"/>
              <a:t>İzleyici</a:t>
            </a:r>
          </a:p>
          <a:p>
            <a:r>
              <a:rPr lang="tr-TR" dirty="0" smtClean="0"/>
              <a:t>İçerik</a:t>
            </a:r>
          </a:p>
          <a:p>
            <a:r>
              <a:rPr lang="tr-TR" dirty="0" smtClean="0"/>
              <a:t>Medya çalışanları da dahil olmak üzere kurumsal yapı ve işleyiş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Medya ve toplum ilişkisini nasıl kavramalı?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Medyanın izleyicisi olmanın anlamı nedir? </a:t>
            </a:r>
          </a:p>
          <a:p>
            <a:r>
              <a:rPr lang="tr-TR" dirty="0" smtClean="0"/>
              <a:t>İzleyiciler boyutunda iletişim çalışmaları alanında uzun yıllar boyunca gündemi işgal eden önemli bir konu medyanın izleyiciler üzerindeki etkisidir. </a:t>
            </a:r>
          </a:p>
          <a:p>
            <a:pPr>
              <a:buNone/>
            </a:pPr>
            <a:r>
              <a:rPr lang="tr-TR" dirty="0" smtClean="0"/>
              <a:t>- İzleyici, medyadan gelen mesajları doğrudan kabul eder mi?</a:t>
            </a:r>
          </a:p>
          <a:p>
            <a:pPr>
              <a:buNone/>
            </a:pPr>
            <a:r>
              <a:rPr lang="tr-TR" dirty="0" smtClean="0"/>
              <a:t>- İzleyici, medyadan gelen mesajları kendi anlam dünyası doğrultusunda yorumlar mı? </a:t>
            </a: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İzleyici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İçerik, basit bir biçimde bir noktadan diğerine aktarılan iletilerden mi ibarettir?</a:t>
            </a:r>
          </a:p>
          <a:p>
            <a:endParaRPr lang="tr-TR" dirty="0"/>
          </a:p>
          <a:p>
            <a:r>
              <a:rPr lang="tr-TR" dirty="0" smtClean="0"/>
              <a:t>İçeriğin nasıl inceleneceği de iletişim ve medya çalışmaları alanının başlıca meselelerinden biri olagelmiştir.</a:t>
            </a:r>
          </a:p>
          <a:p>
            <a:pPr>
              <a:buNone/>
            </a:pPr>
            <a:endParaRPr lang="tr-TR" dirty="0" smtClean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İçerik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Kâr amaçlı ticari işletmeler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Medya dışı sermaye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1980 sonrası neoliberalizm ve </a:t>
            </a:r>
            <a:r>
              <a:rPr lang="tr-TR" dirty="0" err="1" smtClean="0"/>
              <a:t>deregülasyon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Tekelleşme-yoğunlaşma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Kurumsal yapı ve işleyiş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Nalçaoğlu</a:t>
            </a:r>
            <a:r>
              <a:rPr lang="tr-TR" dirty="0" smtClean="0"/>
              <a:t>, Halil (2005). “Medya ve toplum ilişkisini anlamak üzere bir çerçeve”, </a:t>
            </a:r>
            <a:r>
              <a:rPr lang="tr-TR" i="1" dirty="0" smtClean="0"/>
              <a:t>Medya ve Toplum. </a:t>
            </a:r>
            <a:r>
              <a:rPr lang="tr-TR" dirty="0" smtClean="0"/>
              <a:t>Sevda Alankuş (der.) içinde. İstanbul: IPS İletişim Vakfı. 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Yararlanılan kaynak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474</TotalTime>
  <Words>231</Words>
  <Application>Microsoft Office PowerPoint</Application>
  <PresentationFormat>Ekran Gösterisi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Kalabalık</vt:lpstr>
      <vt:lpstr>İletişimin Temel Kavramları</vt:lpstr>
      <vt:lpstr>Medyaya nasıl bakmalı?</vt:lpstr>
      <vt:lpstr>Medya deyince neyi kastediyoruz?</vt:lpstr>
      <vt:lpstr>Medya deyince neyi kastediyoruz?</vt:lpstr>
      <vt:lpstr>Medya ve toplum ilişkisini nasıl kavramalı?</vt:lpstr>
      <vt:lpstr>İzleyici</vt:lpstr>
      <vt:lpstr>İçerik</vt:lpstr>
      <vt:lpstr>Kurumsal yapı ve işleyiş</vt:lpstr>
      <vt:lpstr>Yararlanılan kaynak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MEDYANIN GÜNCEL SORUNLARI</dc:title>
  <dc:creator>Sony</dc:creator>
  <cp:lastModifiedBy>CAGLA KUBILAY</cp:lastModifiedBy>
  <cp:revision>43</cp:revision>
  <dcterms:created xsi:type="dcterms:W3CDTF">2017-09-24T11:44:37Z</dcterms:created>
  <dcterms:modified xsi:type="dcterms:W3CDTF">2020-02-04T13:24:34Z</dcterms:modified>
</cp:coreProperties>
</file>