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Başlık"/>
          <p:cNvSpPr>
            <a:spLocks noGrp="1"/>
          </p:cNvSpPr>
          <p:nvPr>
            <p:ph type="ctrTitle" hasCustomPrompt="1"/>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hasCustomPrompt="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hasCustomPrompt="1"/>
          </p:nvPr>
        </p:nvSpPr>
        <p:spPr>
          <a:xfrm>
            <a:off x="8839200" y="914402"/>
            <a:ext cx="27432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hasCustomPrompt="1"/>
          </p:nvPr>
        </p:nvSpPr>
        <p:spPr>
          <a:xfrm>
            <a:off x="609600" y="914402"/>
            <a:ext cx="8026400" cy="5211763"/>
          </a:xfrm>
        </p:spPr>
        <p:txBody>
          <a:bodyPr vert="eaVert"/>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p:txBody>
          <a:bodyPr/>
          <a:lstStyle/>
          <a:p>
            <a:r>
              <a:rPr kumimoji="0" lang="tr-TR" smtClean="0"/>
              <a:t>Asıl başlık stili için tıklatın</a:t>
            </a:r>
            <a:endParaRPr kumimoji="0" lang="en-US"/>
          </a:p>
        </p:txBody>
      </p:sp>
      <p:sp>
        <p:nvSpPr>
          <p:cNvPr id="3" name="2 İçerik Yer Tutucusu"/>
          <p:cNvSpPr>
            <a:spLocks noGrp="1"/>
          </p:cNvSpPr>
          <p:nvPr>
            <p:ph idx="1" hasCustomPrompt="1"/>
          </p:nvPr>
        </p:nvSpPr>
        <p:spPr/>
        <p:txBody>
          <a:body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endParaRPr kumimoji="0" lang="tr-TR" smtClean="0"/>
          </a:p>
        </p:txBody>
      </p:sp>
      <p:sp>
        <p:nvSpPr>
          <p:cNvPr id="4" name="3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hasCustomPrompt="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4" name="3 İçerik Yer Tutucusu"/>
          <p:cNvSpPr>
            <a:spLocks noGrp="1"/>
          </p:cNvSpPr>
          <p:nvPr>
            <p:ph sz="half" idx="2" hasCustomPrompt="1"/>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09728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hasCustomPrompt="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4" name="3 Metin Yer Tutucusu"/>
          <p:cNvSpPr>
            <a:spLocks noGrp="1"/>
          </p:cNvSpPr>
          <p:nvPr>
            <p:ph type="body" sz="half" idx="3" hasCustomPrompt="1"/>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endParaRPr kumimoji="0" lang="tr-TR" smtClean="0"/>
          </a:p>
        </p:txBody>
      </p:sp>
      <p:sp>
        <p:nvSpPr>
          <p:cNvPr id="5" name="4 İçerik Yer Tutucusu"/>
          <p:cNvSpPr>
            <a:spLocks noGrp="1"/>
          </p:cNvSpPr>
          <p:nvPr>
            <p:ph sz="quarter" idx="2" hasCustomPrompt="1"/>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6" name="5 İçerik Yer Tutucusu"/>
          <p:cNvSpPr>
            <a:spLocks noGrp="1"/>
          </p:cNvSpPr>
          <p:nvPr>
            <p:ph sz="quarter" idx="4" hasCustomPrompt="1"/>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hasCustomPrompt="1"/>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endParaRPr kumimoji="0" lang="tr-TR" smtClean="0"/>
          </a:p>
        </p:txBody>
      </p:sp>
      <p:sp>
        <p:nvSpPr>
          <p:cNvPr id="4" name="3 İçerik Yer Tutucusu"/>
          <p:cNvSpPr>
            <a:spLocks noGrp="1"/>
          </p:cNvSpPr>
          <p:nvPr>
            <p:ph sz="half" idx="1" hasCustomPrompt="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endParaRPr lang="tr-TR" smtClean="0"/>
          </a:p>
          <a:p>
            <a:pPr lvl="1" eaLnBrk="1" latinLnBrk="0" hangingPunct="1"/>
            <a:r>
              <a:rPr lang="tr-TR" smtClean="0"/>
              <a:t>İkinci düzey</a:t>
            </a:r>
            <a:endParaRPr lang="tr-TR" smtClean="0"/>
          </a:p>
          <a:p>
            <a:pPr lvl="2" eaLnBrk="1" latinLnBrk="0" hangingPunct="1"/>
            <a:r>
              <a:rPr lang="tr-TR" smtClean="0"/>
              <a:t>Üçüncü düzey</a:t>
            </a:r>
            <a:endParaRPr lang="tr-TR" smtClean="0"/>
          </a:p>
          <a:p>
            <a:pPr lvl="3" eaLnBrk="1" latinLnBrk="0" hangingPunct="1"/>
            <a:r>
              <a:rPr lang="tr-TR" smtClean="0"/>
              <a:t>Dördüncü düzey</a:t>
            </a:r>
            <a:endParaRPr lang="tr-TR" smtClean="0"/>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CA5BABE-80F8-44C9-A0B0-1F0ABF2A5EE7}"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showMasterSp="0">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hasCustomPrompt="1"/>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hasCustomPrompt="1"/>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endParaRPr kumimoji="0" lang="tr-TR" smtClean="0"/>
          </a:p>
        </p:txBody>
      </p:sp>
      <p:sp>
        <p:nvSpPr>
          <p:cNvPr id="5" name="4 Veri Yer Tutucusu"/>
          <p:cNvSpPr>
            <a:spLocks noGrp="1"/>
          </p:cNvSpPr>
          <p:nvPr>
            <p:ph type="dt" sz="half" idx="10"/>
          </p:nvPr>
        </p:nvSpPr>
        <p:spPr/>
        <p:txBody>
          <a:bodyPr/>
          <a:lstStyle/>
          <a:p>
            <a:fld id="{244BA952-813A-4A58-A324-8B124ED1F6AE}" type="datetimeFigureOut">
              <a:rPr lang="tr-TR" smtClean="0"/>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10769600" y="6356351"/>
            <a:ext cx="812800" cy="365125"/>
          </a:xfrm>
        </p:spPr>
        <p:txBody>
          <a:bodyPr/>
          <a:lstStyle/>
          <a:p>
            <a:fld id="{FCA5BABE-80F8-44C9-A0B0-1F0ABF2A5EE7}" type="slidenum">
              <a:rPr lang="tr-TR" smtClean="0"/>
            </a:fld>
            <a:endParaRPr lang="tr-TR"/>
          </a:p>
        </p:txBody>
      </p:sp>
      <p:sp>
        <p:nvSpPr>
          <p:cNvPr id="3" name="2 Resim Yer Tutucusu"/>
          <p:cNvSpPr>
            <a:spLocks noGrp="1"/>
          </p:cNvSpPr>
          <p:nvPr>
            <p:ph type="pic" idx="1" hasCustomPrompt="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Serbest Form"/>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tr-TR" smtClean="0"/>
              <a:t>Asıl metin stillerini düzenlemek için tıklatın</a:t>
            </a:r>
            <a:endParaRPr kumimoji="0" lang="tr-TR" smtClean="0"/>
          </a:p>
          <a:p>
            <a:pPr lvl="1" eaLnBrk="1" latinLnBrk="0" hangingPunct="1"/>
            <a:r>
              <a:rPr kumimoji="0" lang="tr-TR" smtClean="0"/>
              <a:t>İkinci düzey</a:t>
            </a:r>
            <a:endParaRPr kumimoji="0" lang="tr-TR" smtClean="0"/>
          </a:p>
          <a:p>
            <a:pPr lvl="2" eaLnBrk="1" latinLnBrk="0" hangingPunct="1"/>
            <a:r>
              <a:rPr kumimoji="0" lang="tr-TR" smtClean="0"/>
              <a:t>Üçüncü düzey</a:t>
            </a:r>
            <a:endParaRPr kumimoji="0" lang="tr-TR" smtClean="0"/>
          </a:p>
          <a:p>
            <a:pPr lvl="3" eaLnBrk="1" latinLnBrk="0" hangingPunct="1"/>
            <a:r>
              <a:rPr kumimoji="0" lang="tr-TR" smtClean="0"/>
              <a:t>Dördüncü düzey</a:t>
            </a:r>
            <a:endParaRPr kumimoji="0" lang="tr-TR" smtClean="0"/>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4BA952-813A-4A58-A324-8B124ED1F6AE}" type="datetimeFigureOut">
              <a:rPr lang="tr-TR" smtClean="0"/>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CA5BABE-80F8-44C9-A0B0-1F0ABF2A5EE7}" type="slidenum">
              <a:rPr lang="tr-TR" smtClean="0"/>
            </a:fld>
            <a:endParaRPr lang="tr-TR"/>
          </a:p>
        </p:txBody>
      </p:sp>
      <p:grpSp>
        <p:nvGrpSpPr>
          <p:cNvPr id="2" name="1 Grup"/>
          <p:cNvGrpSpPr/>
          <p:nvPr/>
        </p:nvGrpSpPr>
        <p:grpSpPr>
          <a:xfrm>
            <a:off x="-25356" y="202408"/>
            <a:ext cx="12240731" cy="649224"/>
            <a:chOff x="-19045" y="216550"/>
            <a:chExt cx="9180548" cy="649224"/>
          </a:xfrm>
        </p:grpSpPr>
        <p:sp>
          <p:nvSpPr>
            <p:cNvPr id="12" name="11 Serbest Form"/>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panose="05020102010507070707"/>
        <a:buChar char=""/>
        <a:defRPr kumimoji="0" sz="2600" kern="1200">
          <a:solidFill>
            <a:schemeClr val="tx1"/>
          </a:solidFill>
          <a:latin typeface="+mn-lt"/>
          <a:ea typeface="+mn-ea"/>
          <a:cs typeface="+mn-cs"/>
        </a:defRPr>
      </a:lvl1pPr>
      <a:lvl2pPr marL="640080" indent="-247015" algn="l" rtl="0" eaLnBrk="1" latinLnBrk="0" hangingPunct="1">
        <a:spcBef>
          <a:spcPct val="20000"/>
        </a:spcBef>
        <a:buClr>
          <a:schemeClr val="accent1"/>
        </a:buClr>
        <a:buSzPct val="85000"/>
        <a:buFont typeface="Wingdings 2" panose="05020102010507070707"/>
        <a:buChar char=""/>
        <a:defRPr kumimoji="0" sz="2400" kern="1200">
          <a:solidFill>
            <a:schemeClr val="tx1"/>
          </a:solidFill>
          <a:latin typeface="+mn-lt"/>
          <a:ea typeface="+mn-ea"/>
          <a:cs typeface="+mn-cs"/>
        </a:defRPr>
      </a:lvl2pPr>
      <a:lvl3pPr marL="914400" indent="-247015" algn="l" rtl="0" eaLnBrk="1" latinLnBrk="0" hangingPunct="1">
        <a:spcBef>
          <a:spcPct val="20000"/>
        </a:spcBef>
        <a:buClr>
          <a:schemeClr val="accent2"/>
        </a:buClr>
        <a:buSzPct val="70000"/>
        <a:buFont typeface="Wingdings 2" panose="05020102010507070707"/>
        <a:buChar char=""/>
        <a:defRPr kumimoji="0" sz="2100" kern="1200">
          <a:solidFill>
            <a:schemeClr val="tx1"/>
          </a:solidFill>
          <a:latin typeface="+mn-lt"/>
          <a:ea typeface="+mn-ea"/>
          <a:cs typeface="+mn-cs"/>
        </a:defRPr>
      </a:lvl3pPr>
      <a:lvl4pPr marL="1188720" indent="-210185" algn="l" rtl="0" eaLnBrk="1" latinLnBrk="0" hangingPunct="1">
        <a:spcBef>
          <a:spcPct val="20000"/>
        </a:spcBef>
        <a:buClr>
          <a:schemeClr val="accent3"/>
        </a:buClr>
        <a:buSzPct val="65000"/>
        <a:buFont typeface="Wingdings 2" panose="05020102010507070707"/>
        <a:buChar char=""/>
        <a:defRPr kumimoji="0" sz="2000" kern="1200">
          <a:solidFill>
            <a:schemeClr val="tx1"/>
          </a:solidFill>
          <a:latin typeface="+mn-lt"/>
          <a:ea typeface="+mn-ea"/>
          <a:cs typeface="+mn-cs"/>
        </a:defRPr>
      </a:lvl4pPr>
      <a:lvl5pPr marL="1463040" indent="-210185" algn="l" rtl="0" eaLnBrk="1" latinLnBrk="0" hangingPunct="1">
        <a:spcBef>
          <a:spcPct val="20000"/>
        </a:spcBef>
        <a:buClr>
          <a:schemeClr val="accent4"/>
        </a:buClr>
        <a:buSzPct val="65000"/>
        <a:buFont typeface="Wingdings 2" panose="05020102010507070707"/>
        <a:buChar char=""/>
        <a:defRPr kumimoji="0" sz="2000" kern="1200">
          <a:solidFill>
            <a:schemeClr val="tx1"/>
          </a:solidFill>
          <a:latin typeface="+mn-lt"/>
          <a:ea typeface="+mn-ea"/>
          <a:cs typeface="+mn-cs"/>
        </a:defRPr>
      </a:lvl5pPr>
      <a:lvl6pPr marL="1737360" indent="-210185" algn="l" rtl="0" eaLnBrk="1" latinLnBrk="0" hangingPunct="1">
        <a:spcBef>
          <a:spcPct val="20000"/>
        </a:spcBef>
        <a:buClr>
          <a:schemeClr val="accent5"/>
        </a:buClr>
        <a:buSzPct val="80000"/>
        <a:buFont typeface="Wingdings 2" panose="05020102010507070707"/>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panose="05020102010507070707"/>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2900" y="2101932"/>
            <a:ext cx="11760200" cy="866899"/>
          </a:xfrm>
        </p:spPr>
        <p:txBody>
          <a:bodyPr>
            <a:normAutofit/>
          </a:bodyPr>
          <a:lstStyle/>
          <a:p>
            <a:r>
              <a:rPr lang="tr-TR" sz="4000" b="1" dirty="0">
                <a:solidFill>
                  <a:schemeClr val="tx1"/>
                </a:solidFill>
                <a:latin typeface="Arial" panose="020B0604020202020204" pitchFamily="34" charset="0"/>
                <a:cs typeface="Arial" panose="020B0604020202020204" pitchFamily="34" charset="0"/>
              </a:rPr>
              <a:t> </a:t>
            </a:r>
            <a:r>
              <a:rPr lang="tr-TR" sz="4000" b="1" dirty="0" smtClean="0">
                <a:solidFill>
                  <a:schemeClr val="tx1"/>
                </a:solidFill>
                <a:latin typeface="Arial" panose="020B0604020202020204" pitchFamily="34" charset="0"/>
                <a:cs typeface="Arial" panose="020B0604020202020204" pitchFamily="34" charset="0"/>
              </a:rPr>
              <a:t>  </a:t>
            </a:r>
            <a:r>
              <a:rPr lang="tr-TR" sz="4400" b="1" dirty="0" smtClean="0">
                <a:solidFill>
                  <a:schemeClr val="tx1"/>
                </a:solidFill>
                <a:latin typeface="Arial" panose="020B0604020202020204" pitchFamily="34" charset="0"/>
                <a:cs typeface="Arial" panose="020B0604020202020204" pitchFamily="34" charset="0"/>
              </a:rPr>
              <a:t>ULUSLARARASI TURİZM PAZARLAMASI</a:t>
            </a:r>
            <a:endParaRPr lang="tr-TR" sz="4400" b="1" dirty="0">
              <a:solidFill>
                <a:schemeClr val="tx1"/>
              </a:solidFill>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84200" y="12877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Türk turizm işletmecileri uluslararası pazarlamada şunları geliştirmek için çalışırlar: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-Boyutları ne olursa olsun turizm piyasasından bir pay almak ve rekabet etmek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-Satış fiyatlarında esneklik sağlamak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-Teknik yönden işletmedeki yenileşmeyi hızlandırmak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-Tecrübelerden yararlanmak</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-Müşteri gruplarını analiz ederek en iyi hizmeti götürebilme yöntemlerini bulmak gereklidir.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55600" y="586582"/>
            <a:ext cx="11480800" cy="1184306"/>
          </a:xfrm>
        </p:spPr>
        <p:txBody>
          <a:bodyPr>
            <a:normAutofit fontScale="90000"/>
          </a:bodyPr>
          <a:lstStyle/>
          <a:p>
            <a:r>
              <a:rPr lang="tr-TR" b="1" dirty="0" smtClean="0">
                <a:solidFill>
                  <a:schemeClr val="tx1"/>
                </a:solidFill>
                <a:latin typeface="Arial" panose="020B0604020202020204" pitchFamily="34" charset="0"/>
                <a:cs typeface="Arial" panose="020B0604020202020204" pitchFamily="34" charset="0"/>
              </a:rPr>
              <a:t>B)Uluslararası Turizm Pazarlama Stratejisi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444500" y="19608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Uluslararası turizm pazarlama politikası işletmenin ürettiği mal ve hizmetleri sürekli olarak bir veya birden fazla dış pazarda satma arzusundan ve hedefinden oluşur. Genellikle iki sorunla karşılaşılır: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1-Turizm işletmelerinin dış pazarlarda kullanabileceği potansiyelin değerlenmesinde ortaya çıkar.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2-Pazarlama hedeflerinin belirlenmesi ile ilgilidir.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Talep analizi: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Uluslararası pazarlama stratejisinin temelini, uluslararası pazarlardaki talebin analizi oluşturmaktadır. Belirli bir ürün veya hizmet çeşidi için şu hususları önceden bildirmek gerekir: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-Turistik ülkedeki tüketim hacmi ve son beş yıldaki gelişimi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-Son beş yıldaki satışlar ve gelişme oranları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 veya hizmet ile ilgili yatırımlar ve gelişimi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 gönderici ülkedeki turistik ürün satışları ve oranları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-Konu ile ilgili hukuki ve idari hükümler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-Ürünlerin satın alanları </a:t>
            </a:r>
            <a:r>
              <a:rPr lang="tr-TR" b="1" dirty="0" err="1" smtClean="0">
                <a:latin typeface="Arial" panose="020B0604020202020204" pitchFamily="34" charset="0"/>
                <a:cs typeface="Arial" panose="020B0604020202020204" pitchFamily="34" charset="0"/>
              </a:rPr>
              <a:t>sosyo</a:t>
            </a:r>
            <a:r>
              <a:rPr lang="tr-TR" b="1" dirty="0" smtClean="0">
                <a:latin typeface="Arial" panose="020B0604020202020204" pitchFamily="34" charset="0"/>
                <a:cs typeface="Arial" panose="020B0604020202020204" pitchFamily="34" charset="0"/>
              </a:rPr>
              <a:t>-ekonomik özellikleri</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054100"/>
            <a:ext cx="10972800" cy="5270500"/>
          </a:xfrm>
        </p:spPr>
        <p:txBody>
          <a:bodyPr/>
          <a:lstStyle/>
          <a:p>
            <a:pPr marL="0" indent="0" algn="just">
              <a:buNone/>
            </a:pPr>
            <a:r>
              <a:rPr lang="tr-TR" b="1" dirty="0" smtClean="0">
                <a:latin typeface="Arial" panose="020B0604020202020204" pitchFamily="34" charset="0"/>
                <a:cs typeface="Arial" panose="020B0604020202020204" pitchFamily="34" charset="0"/>
              </a:rPr>
              <a:t> Yerel müşterilerin özellikleri ve beklentileri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-Benzer ve rakip ürünler ve işletmenin durumu</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-Dağıtım kanalları ve işleyişleri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-Reklam harcamaları ve şekilleri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-Ürünün ortalama satış fiyatı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-Piyasaya giriş stratejisi ve rakiplerin çeşitlendirilme stratejileri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-Bu piyasadaki başarı faktörlerinin sentezi.</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çerik Yer Tutucusu 7"/>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0" y="0"/>
            <a:ext cx="12192000" cy="6857999"/>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1" cstate="print">
            <a:extLst>
              <a:ext uri="{28A0092B-C50C-407E-A947-70E740481C1C}">
                <a14:useLocalDpi xmlns:a14="http://schemas.microsoft.com/office/drawing/2010/main" val="0"/>
              </a:ext>
            </a:extLst>
          </a:blip>
          <a:stretch>
            <a:fillRect/>
          </a:stretch>
        </p:blipFill>
        <p:spPr>
          <a:xfrm>
            <a:off x="0" y="0"/>
            <a:ext cx="12192000" cy="6857999"/>
          </a:xfr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9600" y="13512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Türkiye de turizmle ilgili bilgiler, istatistikler aşağıdaki kurumlardan elde edilmektedir: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1-Turizm Bakanlığı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2-Devlet Planlama Teşkilatı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3-Merkez Bankası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4-Devlet İstatistik Enstitüsü</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5-Mesleki Kuruluşlar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6-Ticaret Odaları</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2400">
                <a:latin typeface="Arial" panose="020B0604020202020204" pitchFamily="34" charset="0"/>
              </a:rPr>
              <a:t>Kaynakça</a:t>
            </a:r>
            <a:endParaRPr lang="tr-TR" altLang="en-US" sz="2400">
              <a:latin typeface="Arial" panose="020B0604020202020204" pitchFamily="34" charset="0"/>
            </a:endParaRPr>
          </a:p>
        </p:txBody>
      </p:sp>
      <p:sp>
        <p:nvSpPr>
          <p:cNvPr id="3" name="Content Placeholder 2"/>
          <p:cNvSpPr>
            <a:spLocks noGrp="1"/>
          </p:cNvSpPr>
          <p:nvPr>
            <p:ph idx="1"/>
          </p:nvPr>
        </p:nvSpPr>
        <p:spPr/>
        <p:txBody>
          <a:bodyPr/>
          <a:p>
            <a:pPr marL="0" indent="0" algn="l">
              <a:buNone/>
            </a:pPr>
            <a:r>
              <a:rPr lang="tr-TR" sz="1800" b="1" dirty="0" err="1" smtClean="0">
                <a:latin typeface="Arial" panose="020B0604020202020204" pitchFamily="34" charset="0"/>
                <a:cs typeface="Arial" panose="020B0604020202020204" pitchFamily="34" charset="0"/>
                <a:sym typeface="+mn-ea"/>
              </a:rPr>
              <a:t>Prof.Dr</a:t>
            </a:r>
            <a:r>
              <a:rPr lang="tr-TR" sz="1800" b="1" dirty="0" smtClean="0">
                <a:latin typeface="Arial" panose="020B0604020202020204" pitchFamily="34" charset="0"/>
                <a:cs typeface="Arial" panose="020B0604020202020204" pitchFamily="34" charset="0"/>
                <a:sym typeface="+mn-ea"/>
              </a:rPr>
              <a:t>. Necdet </a:t>
            </a:r>
            <a:r>
              <a:rPr lang="tr-TR" sz="1800" b="1" dirty="0" err="1" smtClean="0">
                <a:latin typeface="Arial" panose="020B0604020202020204" pitchFamily="34" charset="0"/>
                <a:cs typeface="Arial" panose="020B0604020202020204" pitchFamily="34" charset="0"/>
                <a:sym typeface="+mn-ea"/>
              </a:rPr>
              <a:t>Hacıoğlu,Turizm</a:t>
            </a:r>
            <a:r>
              <a:rPr lang="tr-TR" sz="1800" b="1" dirty="0" smtClean="0">
                <a:latin typeface="Arial" panose="020B0604020202020204" pitchFamily="34" charset="0"/>
                <a:cs typeface="Arial" panose="020B0604020202020204" pitchFamily="34" charset="0"/>
                <a:sym typeface="+mn-ea"/>
              </a:rPr>
              <a:t> Pazarlaması,Ankara,2010,s.1-152</a:t>
            </a:r>
            <a:endParaRPr lang="tr-TR" sz="1800" b="1" dirty="0">
              <a:latin typeface="Arial" panose="020B0604020202020204" pitchFamily="34" charset="0"/>
              <a:cs typeface="Arial" panose="020B0604020202020204" pitchFamily="34" charset="0"/>
            </a:endParaRPr>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230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A)Özellikleri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897380"/>
            <a:ext cx="10972800" cy="4389120"/>
          </a:xfrm>
        </p:spPr>
        <p:txBody>
          <a:bodyPr/>
          <a:lstStyle/>
          <a:p>
            <a:pPr marL="0" indent="0" algn="just">
              <a:buNone/>
            </a:pPr>
            <a:r>
              <a:rPr lang="tr-TR" b="1" dirty="0" smtClean="0">
                <a:latin typeface="Arial" panose="020B0604020202020204" pitchFamily="34" charset="0"/>
                <a:cs typeface="Arial" panose="020B0604020202020204" pitchFamily="34" charset="0"/>
              </a:rPr>
              <a:t> Turizm sektörü bir hizmet sektörü olması nedeniyle daha çok emek yoğun özelliği taşır. İnsan faktörü ön plandadır. Turizm ve otelcilik hizmeti, bir çeşit ihracat hammaddesini oluşturur. Bu hizmet karşılığı ülkeye döviz kazandırılır. Turistik ürün en fazla ihraç edilebilir niteliktedir. Bunun için uygun bir politika ve strateji saptamak gerektirir. </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992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Otelcilik :</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a:bodyPr>
          <a:lstStyle/>
          <a:p>
            <a:pPr marL="0" indent="0" algn="just">
              <a:buNone/>
            </a:pPr>
            <a:r>
              <a:rPr lang="tr-TR" b="1" dirty="0">
                <a:latin typeface="Arial" panose="020B0604020202020204" pitchFamily="34" charset="0"/>
                <a:cs typeface="Arial" panose="020B0604020202020204" pitchFamily="34" charset="0"/>
              </a:rPr>
              <a:t> </a:t>
            </a:r>
            <a:r>
              <a:rPr lang="tr-TR" b="1" dirty="0" smtClean="0">
                <a:latin typeface="Arial" panose="020B0604020202020204" pitchFamily="34" charset="0"/>
                <a:cs typeface="Arial" panose="020B0604020202020204" pitchFamily="34" charset="0"/>
              </a:rPr>
              <a:t>Otel ve yiyecek-içecek hizmetleri ihraç edilecek birinci hizmetlerdir. Otelcilik bir ihracat endüstrisidir. Yapılan ihracat, ticaret dengesini korumaya katkıda bulunur. Bunlar bazı faktörlere bağlıdır;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-Devletler arasındaki doğu-batı, güney-kuzey politik dengeleri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-Yaşam standartlarını yükselten, dolayısıyla turistik harcamaları arttıran milli ekonomiler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-Durumları çok değişken olan para değerleri </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-Çeşitli turizm merkezlerinin cazibe güçleri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-Turistlerin kendi ilgileri vb.</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9600" y="573882"/>
            <a:ext cx="10972800" cy="1184306"/>
          </a:xfrm>
        </p:spPr>
        <p:txBody>
          <a:bodyPr/>
          <a:lstStyle/>
          <a:p>
            <a:r>
              <a:rPr lang="tr-TR" b="1" dirty="0" smtClean="0">
                <a:solidFill>
                  <a:schemeClr val="tx1"/>
                </a:solidFill>
                <a:latin typeface="Arial" panose="020B0604020202020204" pitchFamily="34" charset="0"/>
                <a:cs typeface="Arial" panose="020B0604020202020204" pitchFamily="34" charset="0"/>
              </a:rPr>
              <a:t>Turizm: İhraç edilen bir ürün</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Milli ekonomi açısından uluslararası turizm, bir dış ticaret şeklidir, bir ihracat ürünüdür, çünkü turizm yabancı döviz karşılığında ülkenin mal ve hizmetlerinin değişimi sağlar. Turistik ürün asgari üç elemandan oluşur: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-Seyahat- taşıma</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-Konaklama-yeme-içme</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a:t>
            </a:r>
            <a:r>
              <a:rPr lang="tr-TR" b="1" dirty="0" err="1" smtClean="0">
                <a:latin typeface="Arial" panose="020B0604020202020204" pitchFamily="34" charset="0"/>
                <a:cs typeface="Arial" panose="020B0604020202020204" pitchFamily="34" charset="0"/>
              </a:rPr>
              <a:t>Eglence</a:t>
            </a:r>
            <a:endParaRPr lang="tr-TR" b="1" dirty="0" smtClean="0">
              <a:latin typeface="Arial" panose="020B0604020202020204" pitchFamily="34" charset="0"/>
              <a:cs typeface="Arial" panose="020B0604020202020204" pitchFamily="34" charset="0"/>
            </a:endParaRPr>
          </a:p>
          <a:p>
            <a:pPr marL="0" indent="0" algn="just">
              <a:buNone/>
            </a:pP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Uluslararası turizm özellikleri</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Uluslararası turizm, seyahat ve dinlence amaçlı olarak yurt dışında yapılan tatilleri ifade eder. Bu olaya katılan kişiye uluslararası turist denilebilir. ‘’Meslek, eğitim, iş arama veya devamlı ikamet gibi nedenler dışında bir ülkede en az 24 saat kalan yabancı kişi’’ uluslararası turisttir. </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96900" y="1282700"/>
            <a:ext cx="10972800" cy="5181600"/>
          </a:xfrm>
        </p:spPr>
        <p:txBody>
          <a:bodyPr/>
          <a:lstStyle/>
          <a:p>
            <a:pPr marL="0" indent="0" algn="just">
              <a:buNone/>
            </a:pPr>
            <a:r>
              <a:rPr lang="tr-TR" b="1" dirty="0" smtClean="0">
                <a:latin typeface="Arial" panose="020B0604020202020204" pitchFamily="34" charset="0"/>
                <a:cs typeface="Arial" panose="020B0604020202020204" pitchFamily="34" charset="0"/>
              </a:rPr>
              <a:t> Paket tur seyahatlerin gelişmesinde rol oynayan faktörler: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1-Ücretli tatil prensibinin yaygınlaşması ve süresinin artışı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2-Turist verici ülkelerde yaşam standardının yükselmesi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3-Uçağın kullanılmasıyla yolculuk süresinin azalması</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4-Chartel uçuşları ile hava ulaştırma maliyetlerindeki azalma</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8500" y="1409700"/>
            <a:ext cx="10972800" cy="5067300"/>
          </a:xfrm>
        </p:spPr>
        <p:txBody>
          <a:bodyPr/>
          <a:lstStyle/>
          <a:p>
            <a:pPr marL="0" indent="0" algn="just">
              <a:buNone/>
            </a:pPr>
            <a:r>
              <a:rPr lang="tr-TR" b="1" dirty="0" smtClean="0">
                <a:latin typeface="Arial" panose="020B0604020202020204" pitchFamily="34" charset="0"/>
                <a:cs typeface="Arial" panose="020B0604020202020204" pitchFamily="34" charset="0"/>
              </a:rPr>
              <a:t>Turizm faaliyetinin zaman içinde yoğunlaşmasını etkileyen iki olay vardır: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1-Turistin genel olarak, uzaklara gitmek için yaz mevsimini tercih etmesi.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2-Turist gönderici ülkelerdeki tatil düzenlemeleridir.</a:t>
            </a: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solidFill>
                  <a:schemeClr val="tx1"/>
                </a:solidFill>
                <a:latin typeface="Arial" panose="020B0604020202020204" pitchFamily="34" charset="0"/>
                <a:cs typeface="Arial" panose="020B0604020202020204" pitchFamily="34" charset="0"/>
              </a:rPr>
              <a:t>Uluslararası Pazarlama</a:t>
            </a:r>
            <a:endParaRPr lang="tr-TR" b="1" dirty="0">
              <a:solidFill>
                <a:schemeClr val="tx1"/>
              </a:solidFill>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normAutofit fontScale="92500" lnSpcReduction="10000"/>
          </a:bodyPr>
          <a:lstStyle/>
          <a:p>
            <a:pPr marL="0" indent="0" algn="just">
              <a:buNone/>
            </a:pPr>
            <a:r>
              <a:rPr lang="tr-TR" b="1" dirty="0" smtClean="0">
                <a:latin typeface="Arial" panose="020B0604020202020204" pitchFamily="34" charset="0"/>
                <a:cs typeface="Arial" panose="020B0604020202020204" pitchFamily="34" charset="0"/>
              </a:rPr>
              <a:t> Uluslararası pazarlama ve ihracat birbirini tamamlayıcı iki kavramdır. Birbirine karıştırmamak gerekir.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İhracat: Makro-ekonomik bir kavramdır. Türk işletmeciler tarafından yabancı müşterilere satılan mal ve hizmetlerin toplamıdır.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Uluslararası pazarlama: İşletmenin dış piyasalardaki faaliyetlerinin tümünü ve bu faaliyetlerinin koordinasyonu ile kontrolünü ifade eder. İki temel unsurdan oluşur: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1-Dış pazarlara giriş şeklinin seçimi (İhracat, doğrudan yatırım, teknoloji transferi vb.)</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2-Ürün, fiyatı, dağıtımı ve iletişim ile ilgili ticari taktiklerin seçimi ve uygulanması.</a:t>
            </a:r>
            <a:endParaRPr lang="tr-TR" b="1" dirty="0" smtClean="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22300" y="1409700"/>
            <a:ext cx="10972800" cy="5067300"/>
          </a:xfrm>
        </p:spPr>
        <p:txBody>
          <a:bodyPr/>
          <a:lstStyle/>
          <a:p>
            <a:pPr marL="0" indent="0" algn="just">
              <a:buNone/>
            </a:pPr>
            <a:r>
              <a:rPr lang="tr-TR" b="1" dirty="0" smtClean="0">
                <a:latin typeface="Arial" panose="020B0604020202020204" pitchFamily="34" charset="0"/>
                <a:cs typeface="Arial" panose="020B0604020202020204" pitchFamily="34" charset="0"/>
              </a:rPr>
              <a:t> İşletmelerin uluslararası pazarlama amaçları genel olarak dört grupta toplanabilir:</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1-Büyüme isteği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2-Karlılık-verimlilik isteği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3-Rekabet edebilme isteği</a:t>
            </a:r>
            <a:endParaRPr lang="tr-TR" b="1" dirty="0" smtClean="0">
              <a:latin typeface="Arial" panose="020B0604020202020204" pitchFamily="34" charset="0"/>
              <a:cs typeface="Arial" panose="020B0604020202020204" pitchFamily="34" charset="0"/>
            </a:endParaRPr>
          </a:p>
          <a:p>
            <a:pPr marL="0" indent="0" algn="just">
              <a:buNone/>
            </a:pPr>
            <a:r>
              <a:rPr lang="tr-TR" b="1" dirty="0" smtClean="0">
                <a:latin typeface="Arial" panose="020B0604020202020204" pitchFamily="34" charset="0"/>
                <a:cs typeface="Arial" panose="020B0604020202020204" pitchFamily="34" charset="0"/>
              </a:rPr>
              <a:t>4-Güvenlik isteği</a:t>
            </a:r>
            <a:endParaRPr lang="tr-TR" b="1" dirty="0" smtClean="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0</TotalTime>
  <Words>4627</Words>
  <Application>WPS Presentation</Application>
  <PresentationFormat>Geniş ekran</PresentationFormat>
  <Paragraphs>98</Paragraphs>
  <Slides>17</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17</vt:i4>
      </vt:variant>
    </vt:vector>
  </HeadingPairs>
  <TitlesOfParts>
    <vt:vector size="27" baseType="lpstr">
      <vt:lpstr>Arial</vt:lpstr>
      <vt:lpstr>SimSun</vt:lpstr>
      <vt:lpstr>Wingdings</vt:lpstr>
      <vt:lpstr>Wingdings 2</vt:lpstr>
      <vt:lpstr>Constantia</vt:lpstr>
      <vt:lpstr>Microsoft YaHei</vt:lpstr>
      <vt:lpstr/>
      <vt:lpstr>Arial Unicode MS</vt:lpstr>
      <vt:lpstr>Calibri</vt:lpstr>
      <vt:lpstr>Akış</vt:lpstr>
      <vt:lpstr>   ULUSLARARASI TURİZM PAZARLAMASI</vt:lpstr>
      <vt:lpstr>A)Özellikleri</vt:lpstr>
      <vt:lpstr>Otelcilik :</vt:lpstr>
      <vt:lpstr>Turizm: İhraç edilen bir ürün</vt:lpstr>
      <vt:lpstr>Uluslararası turizm özellikleri</vt:lpstr>
      <vt:lpstr>PowerPoint 演示文稿</vt:lpstr>
      <vt:lpstr>PowerPoint 演示文稿</vt:lpstr>
      <vt:lpstr>Uluslararası Pazarlama</vt:lpstr>
      <vt:lpstr>PowerPoint 演示文稿</vt:lpstr>
      <vt:lpstr>PowerPoint 演示文稿</vt:lpstr>
      <vt:lpstr>B)Uluslararası Turizm Pazarlama Stratejisi</vt:lpstr>
      <vt:lpstr>Talep analizi:</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XIII. ULUSLARARASI TURİZM PAZARLAMASI</dc:title>
  <dc:creator>Windows Kullanıcısı</dc:creator>
  <cp:lastModifiedBy>ali</cp:lastModifiedBy>
  <cp:revision>5</cp:revision>
  <dcterms:created xsi:type="dcterms:W3CDTF">2018-02-12T18:21:00Z</dcterms:created>
  <dcterms:modified xsi:type="dcterms:W3CDTF">2018-02-16T10:40:00Z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